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484" r:id="rId2"/>
    <p:sldId id="465" r:id="rId3"/>
    <p:sldId id="478" r:id="rId4"/>
    <p:sldId id="485" r:id="rId5"/>
    <p:sldId id="486" r:id="rId6"/>
    <p:sldId id="487" r:id="rId7"/>
    <p:sldId id="488" r:id="rId8"/>
    <p:sldId id="416" r:id="rId9"/>
    <p:sldId id="479" r:id="rId10"/>
    <p:sldId id="337" r:id="rId11"/>
    <p:sldId id="446" r:id="rId12"/>
    <p:sldId id="286" r:id="rId13"/>
    <p:sldId id="319" r:id="rId14"/>
    <p:sldId id="458" r:id="rId15"/>
    <p:sldId id="331" r:id="rId16"/>
    <p:sldId id="492" r:id="rId17"/>
    <p:sldId id="517" r:id="rId18"/>
    <p:sldId id="513" r:id="rId19"/>
    <p:sldId id="514" r:id="rId20"/>
    <p:sldId id="515" r:id="rId21"/>
    <p:sldId id="516" r:id="rId22"/>
    <p:sldId id="494" r:id="rId23"/>
    <p:sldId id="495" r:id="rId24"/>
    <p:sldId id="502" r:id="rId25"/>
    <p:sldId id="511" r:id="rId26"/>
    <p:sldId id="498" r:id="rId27"/>
    <p:sldId id="499" r:id="rId28"/>
    <p:sldId id="500" r:id="rId29"/>
    <p:sldId id="512" r:id="rId30"/>
    <p:sldId id="501" r:id="rId31"/>
    <p:sldId id="504" r:id="rId32"/>
    <p:sldId id="505" r:id="rId33"/>
    <p:sldId id="506" r:id="rId3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FFFFFF"/>
    <a:srgbClr val="000000"/>
    <a:srgbClr val="F8F8F8"/>
    <a:srgbClr val="BA9F72"/>
    <a:srgbClr val="D8C9B0"/>
    <a:srgbClr val="CEBA9A"/>
    <a:srgbClr val="AF8F5C"/>
    <a:srgbClr val="C1AD8D"/>
    <a:srgbClr val="B198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19" autoAdjust="0"/>
    <p:restoredTop sz="99288" autoAdjust="0"/>
  </p:normalViewPr>
  <p:slideViewPr>
    <p:cSldViewPr>
      <p:cViewPr>
        <p:scale>
          <a:sx n="108" d="100"/>
          <a:sy n="108" d="100"/>
        </p:scale>
        <p:origin x="-936" y="-21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0E525D-3B74-4D69-A599-7D22899847DD}" type="doc">
      <dgm:prSet loTypeId="urn:microsoft.com/office/officeart/2009/3/layout/RandomtoResultProcess" loCatId="process" qsTypeId="urn:microsoft.com/office/officeart/2005/8/quickstyle/simple1" qsCatId="simple" csTypeId="urn:microsoft.com/office/officeart/2005/8/colors/accent1_2" csCatId="accent1" phldr="1"/>
      <dgm:spPr/>
    </dgm:pt>
    <dgm:pt modelId="{8840B078-BA9A-4CA2-AA37-6ACF143E4116}">
      <dgm:prSet phldrT="[Text]" custT="1"/>
      <dgm:spPr/>
      <dgm:t>
        <a:bodyPr/>
        <a:lstStyle/>
        <a:p>
          <a:r>
            <a:rPr lang="en-US" sz="1200" dirty="0" smtClean="0">
              <a:latin typeface="Lato Black" pitchFamily="34" charset="0"/>
            </a:rPr>
            <a:t>Induction de la </a:t>
          </a:r>
        </a:p>
        <a:p>
          <a:r>
            <a:rPr lang="en-US" sz="1200" dirty="0" smtClean="0">
              <a:latin typeface="Lato Black" pitchFamily="34" charset="0"/>
            </a:rPr>
            <a:t>Transe hypnotique</a:t>
          </a:r>
          <a:endParaRPr lang="en-US" sz="1200" dirty="0">
            <a:latin typeface="Lato Black" pitchFamily="34" charset="0"/>
          </a:endParaRPr>
        </a:p>
      </dgm:t>
    </dgm:pt>
    <dgm:pt modelId="{70EB8486-0A0A-4C83-89C1-D1AE71019512}" type="parTrans" cxnId="{490A7CE5-F8F0-4E9D-B8EA-646245CEB18C}">
      <dgm:prSet/>
      <dgm:spPr/>
      <dgm:t>
        <a:bodyPr/>
        <a:lstStyle/>
        <a:p>
          <a:endParaRPr lang="en-US" sz="1200">
            <a:latin typeface="Lato Black" pitchFamily="34" charset="0"/>
          </a:endParaRPr>
        </a:p>
      </dgm:t>
    </dgm:pt>
    <dgm:pt modelId="{7541CEC6-23D7-4477-A55A-6453CCCAFB8F}" type="sibTrans" cxnId="{490A7CE5-F8F0-4E9D-B8EA-646245CEB18C}">
      <dgm:prSet/>
      <dgm:spPr>
        <a:solidFill>
          <a:schemeClr val="accent1"/>
        </a:solidFill>
      </dgm:spPr>
      <dgm:t>
        <a:bodyPr/>
        <a:lstStyle/>
        <a:p>
          <a:endParaRPr lang="en-US" sz="1200">
            <a:latin typeface="Lato Black" pitchFamily="34" charset="0"/>
          </a:endParaRPr>
        </a:p>
      </dgm:t>
    </dgm:pt>
    <dgm:pt modelId="{9BBC9E80-8989-489A-9B67-F51DC8F2C935}">
      <dgm:prSet phldrT="[Text]" custT="1"/>
      <dgm:spPr>
        <a:noFill/>
      </dgm:spPr>
      <dgm:t>
        <a:bodyPr/>
        <a:lstStyle/>
        <a:p>
          <a:r>
            <a:rPr lang="fr-FR" sz="1200" noProof="0" dirty="0" smtClean="0">
              <a:latin typeface="Lato Black" pitchFamily="34" charset="0"/>
            </a:rPr>
            <a:t>Accès aux valeurs intrinsèques et attitudes bienveillantes</a:t>
          </a:r>
          <a:endParaRPr lang="fr-FR" sz="1200" noProof="0" dirty="0">
            <a:latin typeface="Lato Black" pitchFamily="34" charset="0"/>
          </a:endParaRPr>
        </a:p>
      </dgm:t>
    </dgm:pt>
    <dgm:pt modelId="{8E6009CB-733D-4970-BAD2-C59450887DC0}" type="parTrans" cxnId="{F29D1A50-AA63-43EF-BB6C-384E426BEF97}">
      <dgm:prSet/>
      <dgm:spPr/>
      <dgm:t>
        <a:bodyPr/>
        <a:lstStyle/>
        <a:p>
          <a:endParaRPr lang="en-US" sz="1200">
            <a:latin typeface="Lato Black" pitchFamily="34" charset="0"/>
          </a:endParaRPr>
        </a:p>
      </dgm:t>
    </dgm:pt>
    <dgm:pt modelId="{1B7C9CF2-B2EE-473D-AEC4-79DC7C95394A}" type="sibTrans" cxnId="{F29D1A50-AA63-43EF-BB6C-384E426BEF97}">
      <dgm:prSet/>
      <dgm:spPr>
        <a:solidFill>
          <a:schemeClr val="bg2"/>
        </a:solidFill>
      </dgm:spPr>
      <dgm:t>
        <a:bodyPr/>
        <a:lstStyle/>
        <a:p>
          <a:endParaRPr lang="en-US" sz="1200">
            <a:latin typeface="Lato Black" pitchFamily="34" charset="0"/>
          </a:endParaRPr>
        </a:p>
      </dgm:t>
    </dgm:pt>
    <dgm:pt modelId="{31A2CB4A-786D-42E7-85B3-4A0D6665E5A7}">
      <dgm:prSet phldrT="[Text]" custT="1"/>
      <dgm:spPr>
        <a:solidFill>
          <a:schemeClr val="tx2"/>
        </a:solidFill>
      </dgm:spPr>
      <dgm:t>
        <a:bodyPr/>
        <a:lstStyle/>
        <a:p>
          <a:r>
            <a:rPr lang="en-US" sz="1200" dirty="0" smtClean="0">
              <a:latin typeface="Lato Black" pitchFamily="34" charset="0"/>
            </a:rPr>
            <a:t>RMI: relaxation and mental imagery</a:t>
          </a:r>
        </a:p>
        <a:p>
          <a:r>
            <a:rPr lang="en-US" sz="1200" dirty="0" smtClean="0">
              <a:latin typeface="Lato Black" pitchFamily="34" charset="0"/>
            </a:rPr>
            <a:t>suggestions, visualizations </a:t>
          </a:r>
          <a:endParaRPr lang="en-US" sz="1200" dirty="0">
            <a:latin typeface="Lato Black" pitchFamily="34" charset="0"/>
          </a:endParaRPr>
        </a:p>
      </dgm:t>
    </dgm:pt>
    <dgm:pt modelId="{BF616EFA-6FF7-4D94-9D32-FD9826A592F7}" type="parTrans" cxnId="{9A3216DD-1DAC-44B4-880C-F2328A05BA97}">
      <dgm:prSet/>
      <dgm:spPr/>
      <dgm:t>
        <a:bodyPr/>
        <a:lstStyle/>
        <a:p>
          <a:endParaRPr lang="en-US" sz="1200">
            <a:latin typeface="Lato Black" pitchFamily="34" charset="0"/>
          </a:endParaRPr>
        </a:p>
      </dgm:t>
    </dgm:pt>
    <dgm:pt modelId="{4E44D623-1900-4D75-91AB-3A8D4FF38A97}" type="sibTrans" cxnId="{9A3216DD-1DAC-44B4-880C-F2328A05BA97}">
      <dgm:prSet/>
      <dgm:spPr>
        <a:solidFill>
          <a:schemeClr val="tx2"/>
        </a:solidFill>
      </dgm:spPr>
      <dgm:t>
        <a:bodyPr/>
        <a:lstStyle/>
        <a:p>
          <a:endParaRPr lang="en-US" sz="1200">
            <a:latin typeface="Lato Black" pitchFamily="34" charset="0"/>
          </a:endParaRPr>
        </a:p>
      </dgm:t>
    </dgm:pt>
    <dgm:pt modelId="{3139A7DE-AABB-42EE-9D07-4D471DEEE9DE}" type="pres">
      <dgm:prSet presAssocID="{370E525D-3B74-4D69-A599-7D22899847DD}" presName="Name0" presStyleCnt="0">
        <dgm:presLayoutVars>
          <dgm:dir/>
          <dgm:animOne val="branch"/>
          <dgm:animLvl val="lvl"/>
        </dgm:presLayoutVars>
      </dgm:prSet>
      <dgm:spPr/>
    </dgm:pt>
    <dgm:pt modelId="{21FECECD-52C7-453C-9CE1-7C4D6559B829}" type="pres">
      <dgm:prSet presAssocID="{8840B078-BA9A-4CA2-AA37-6ACF143E4116}" presName="chaos" presStyleCnt="0"/>
      <dgm:spPr/>
    </dgm:pt>
    <dgm:pt modelId="{B21F5E42-64D3-4FC5-B3BA-DEDF1FC56C9D}" type="pres">
      <dgm:prSet presAssocID="{8840B078-BA9A-4CA2-AA37-6ACF143E4116}" presName="parTx1" presStyleLbl="revTx" presStyleIdx="0" presStyleCnt="2"/>
      <dgm:spPr/>
      <dgm:t>
        <a:bodyPr/>
        <a:lstStyle/>
        <a:p>
          <a:endParaRPr lang="en-US"/>
        </a:p>
      </dgm:t>
    </dgm:pt>
    <dgm:pt modelId="{3FB7148C-DA03-4E9E-AA6B-60D4F8514FCB}" type="pres">
      <dgm:prSet presAssocID="{8840B078-BA9A-4CA2-AA37-6ACF143E4116}" presName="c1" presStyleLbl="node1" presStyleIdx="0" presStyleCnt="19"/>
      <dgm:spPr>
        <a:solidFill>
          <a:schemeClr val="accent2"/>
        </a:solidFill>
      </dgm:spPr>
    </dgm:pt>
    <dgm:pt modelId="{C0332DBB-CC46-4EFD-88E3-1E4CFEDB0BA9}" type="pres">
      <dgm:prSet presAssocID="{8840B078-BA9A-4CA2-AA37-6ACF143E4116}" presName="c2" presStyleLbl="node1" presStyleIdx="1" presStyleCnt="19"/>
      <dgm:spPr>
        <a:solidFill>
          <a:schemeClr val="tx2"/>
        </a:solidFill>
      </dgm:spPr>
    </dgm:pt>
    <dgm:pt modelId="{ACE22FF2-E721-44D0-87D1-0E7EEFF021D3}" type="pres">
      <dgm:prSet presAssocID="{8840B078-BA9A-4CA2-AA37-6ACF143E4116}" presName="c3" presStyleLbl="node1" presStyleIdx="2" presStyleCnt="19"/>
      <dgm:spPr/>
    </dgm:pt>
    <dgm:pt modelId="{D17AC0A9-AE79-40A2-886B-0F736DCF18B8}" type="pres">
      <dgm:prSet presAssocID="{8840B078-BA9A-4CA2-AA37-6ACF143E4116}" presName="c4" presStyleLbl="node1" presStyleIdx="3" presStyleCnt="19"/>
      <dgm:spPr>
        <a:solidFill>
          <a:schemeClr val="accent2"/>
        </a:solidFill>
      </dgm:spPr>
    </dgm:pt>
    <dgm:pt modelId="{86ACC02D-1EC3-460C-999A-970A9490FAF7}" type="pres">
      <dgm:prSet presAssocID="{8840B078-BA9A-4CA2-AA37-6ACF143E4116}" presName="c5" presStyleLbl="node1" presStyleIdx="4" presStyleCnt="19"/>
      <dgm:spPr>
        <a:solidFill>
          <a:schemeClr val="accent3"/>
        </a:solidFill>
      </dgm:spPr>
    </dgm:pt>
    <dgm:pt modelId="{73789DB7-CFB8-45D0-AF4D-B745EDEFF40C}" type="pres">
      <dgm:prSet presAssocID="{8840B078-BA9A-4CA2-AA37-6ACF143E4116}" presName="c6" presStyleLbl="node1" presStyleIdx="5" presStyleCnt="19"/>
      <dgm:spPr/>
    </dgm:pt>
    <dgm:pt modelId="{346C63E3-231D-4030-85AA-26F4ACD97EEF}" type="pres">
      <dgm:prSet presAssocID="{8840B078-BA9A-4CA2-AA37-6ACF143E4116}" presName="c7" presStyleLbl="node1" presStyleIdx="6" presStyleCnt="19"/>
      <dgm:spPr>
        <a:solidFill>
          <a:schemeClr val="tx2"/>
        </a:solidFill>
      </dgm:spPr>
    </dgm:pt>
    <dgm:pt modelId="{442544B7-FD7F-438D-B03B-E76A2CC9C047}" type="pres">
      <dgm:prSet presAssocID="{8840B078-BA9A-4CA2-AA37-6ACF143E4116}" presName="c8" presStyleLbl="node1" presStyleIdx="7" presStyleCnt="19"/>
      <dgm:spPr/>
    </dgm:pt>
    <dgm:pt modelId="{FE411B5A-7E35-4DA4-B8C0-2D5D99E56A18}" type="pres">
      <dgm:prSet presAssocID="{8840B078-BA9A-4CA2-AA37-6ACF143E4116}" presName="c9" presStyleLbl="node1" presStyleIdx="8" presStyleCnt="19"/>
      <dgm:spPr>
        <a:solidFill>
          <a:schemeClr val="accent3"/>
        </a:solidFill>
      </dgm:spPr>
    </dgm:pt>
    <dgm:pt modelId="{2E66402F-D8FE-442C-8F2B-5D52F89A8E2B}" type="pres">
      <dgm:prSet presAssocID="{8840B078-BA9A-4CA2-AA37-6ACF143E4116}" presName="c10" presStyleLbl="node1" presStyleIdx="9" presStyleCnt="19"/>
      <dgm:spPr>
        <a:solidFill>
          <a:schemeClr val="bg2"/>
        </a:solidFill>
      </dgm:spPr>
    </dgm:pt>
    <dgm:pt modelId="{DBEB879C-B456-4FD4-B718-72B18D6C5B58}" type="pres">
      <dgm:prSet presAssocID="{8840B078-BA9A-4CA2-AA37-6ACF143E4116}" presName="c11" presStyleLbl="node1" presStyleIdx="10" presStyleCnt="19"/>
      <dgm:spPr>
        <a:solidFill>
          <a:schemeClr val="accent3"/>
        </a:solidFill>
      </dgm:spPr>
    </dgm:pt>
    <dgm:pt modelId="{99CA9442-4B61-4556-8A9B-3020883B431D}" type="pres">
      <dgm:prSet presAssocID="{8840B078-BA9A-4CA2-AA37-6ACF143E4116}" presName="c12" presStyleLbl="node1" presStyleIdx="11" presStyleCnt="19"/>
      <dgm:spPr>
        <a:solidFill>
          <a:schemeClr val="bg2"/>
        </a:solidFill>
      </dgm:spPr>
    </dgm:pt>
    <dgm:pt modelId="{53FFD3F8-3CBE-4740-AF27-2C268474D557}" type="pres">
      <dgm:prSet presAssocID="{8840B078-BA9A-4CA2-AA37-6ACF143E4116}" presName="c13" presStyleLbl="node1" presStyleIdx="12" presStyleCnt="19"/>
      <dgm:spPr/>
    </dgm:pt>
    <dgm:pt modelId="{A198A781-F42E-483A-BAFC-91332E959639}" type="pres">
      <dgm:prSet presAssocID="{8840B078-BA9A-4CA2-AA37-6ACF143E4116}" presName="c14" presStyleLbl="node1" presStyleIdx="13" presStyleCnt="19"/>
      <dgm:spPr>
        <a:solidFill>
          <a:schemeClr val="accent3"/>
        </a:solidFill>
      </dgm:spPr>
    </dgm:pt>
    <dgm:pt modelId="{E45A5B65-6C61-4BC5-B4B2-46B7BFC6834D}" type="pres">
      <dgm:prSet presAssocID="{8840B078-BA9A-4CA2-AA37-6ACF143E4116}" presName="c15" presStyleLbl="node1" presStyleIdx="14" presStyleCnt="19"/>
      <dgm:spPr>
        <a:solidFill>
          <a:schemeClr val="tx2"/>
        </a:solidFill>
      </dgm:spPr>
    </dgm:pt>
    <dgm:pt modelId="{D4FC8B29-74CD-4E10-A682-ECFEBAE9E989}" type="pres">
      <dgm:prSet presAssocID="{8840B078-BA9A-4CA2-AA37-6ACF143E4116}" presName="c16" presStyleLbl="node1" presStyleIdx="15" presStyleCnt="19"/>
      <dgm:spPr/>
    </dgm:pt>
    <dgm:pt modelId="{9885BB22-3726-4FC6-AB53-C8991E0D9B69}" type="pres">
      <dgm:prSet presAssocID="{8840B078-BA9A-4CA2-AA37-6ACF143E4116}" presName="c17" presStyleLbl="node1" presStyleIdx="16" presStyleCnt="19"/>
      <dgm:spPr>
        <a:solidFill>
          <a:schemeClr val="accent2"/>
        </a:solidFill>
      </dgm:spPr>
    </dgm:pt>
    <dgm:pt modelId="{8D38669C-DD0C-49B3-BD39-B2B4FACA7C48}" type="pres">
      <dgm:prSet presAssocID="{8840B078-BA9A-4CA2-AA37-6ACF143E4116}" presName="c18" presStyleLbl="node1" presStyleIdx="17" presStyleCnt="19"/>
      <dgm:spPr>
        <a:solidFill>
          <a:schemeClr val="bg2"/>
        </a:solidFill>
      </dgm:spPr>
    </dgm:pt>
    <dgm:pt modelId="{558607E6-6A6C-4552-8237-9EFFAE87FC42}" type="pres">
      <dgm:prSet presAssocID="{7541CEC6-23D7-4477-A55A-6453CCCAFB8F}" presName="chevronComposite1" presStyleCnt="0"/>
      <dgm:spPr/>
    </dgm:pt>
    <dgm:pt modelId="{4E358B10-DEEA-4839-8C12-BAC691A1A784}" type="pres">
      <dgm:prSet presAssocID="{7541CEC6-23D7-4477-A55A-6453CCCAFB8F}" presName="chevron1" presStyleLbl="sibTrans2D1" presStyleIdx="0" presStyleCnt="2"/>
      <dgm:spPr>
        <a:solidFill>
          <a:schemeClr val="bg2"/>
        </a:solidFill>
      </dgm:spPr>
    </dgm:pt>
    <dgm:pt modelId="{E0869C1C-51BC-4202-89BF-4757D815F8B7}" type="pres">
      <dgm:prSet presAssocID="{7541CEC6-23D7-4477-A55A-6453CCCAFB8F}" presName="spChevron1" presStyleCnt="0"/>
      <dgm:spPr/>
    </dgm:pt>
    <dgm:pt modelId="{960D2323-1546-48D7-9FCE-DD01E382B701}" type="pres">
      <dgm:prSet presAssocID="{9BBC9E80-8989-489A-9B67-F51DC8F2C935}" presName="middle" presStyleCnt="0"/>
      <dgm:spPr/>
    </dgm:pt>
    <dgm:pt modelId="{DF57650C-92A0-4D36-A187-95E3A6734472}" type="pres">
      <dgm:prSet presAssocID="{9BBC9E80-8989-489A-9B67-F51DC8F2C935}" presName="parTxMid" presStyleLbl="revTx" presStyleIdx="1" presStyleCnt="2"/>
      <dgm:spPr/>
      <dgm:t>
        <a:bodyPr/>
        <a:lstStyle/>
        <a:p>
          <a:endParaRPr lang="en-US"/>
        </a:p>
      </dgm:t>
    </dgm:pt>
    <dgm:pt modelId="{1238D77E-82F6-481D-BEED-4350DC11306C}" type="pres">
      <dgm:prSet presAssocID="{9BBC9E80-8989-489A-9B67-F51DC8F2C935}" presName="spMid" presStyleCnt="0"/>
      <dgm:spPr/>
    </dgm:pt>
    <dgm:pt modelId="{9FBF2D60-4268-4F36-BE7A-006671DFFE26}" type="pres">
      <dgm:prSet presAssocID="{1B7C9CF2-B2EE-473D-AEC4-79DC7C95394A}" presName="chevronComposite1" presStyleCnt="0"/>
      <dgm:spPr/>
    </dgm:pt>
    <dgm:pt modelId="{935708F0-1207-4146-BED3-612A26A399E3}" type="pres">
      <dgm:prSet presAssocID="{1B7C9CF2-B2EE-473D-AEC4-79DC7C95394A}" presName="chevron1" presStyleLbl="sibTrans2D1" presStyleIdx="1" presStyleCnt="2"/>
      <dgm:spPr>
        <a:solidFill>
          <a:schemeClr val="accent1"/>
        </a:solidFill>
      </dgm:spPr>
    </dgm:pt>
    <dgm:pt modelId="{6E2AE000-74A2-4E12-8832-FA420E8F001D}" type="pres">
      <dgm:prSet presAssocID="{1B7C9CF2-B2EE-473D-AEC4-79DC7C95394A}" presName="spChevron1" presStyleCnt="0"/>
      <dgm:spPr/>
    </dgm:pt>
    <dgm:pt modelId="{9CDDFDDE-8D63-495B-B069-1D0C8EF85BA8}" type="pres">
      <dgm:prSet presAssocID="{31A2CB4A-786D-42E7-85B3-4A0D6665E5A7}" presName="last" presStyleCnt="0"/>
      <dgm:spPr/>
    </dgm:pt>
    <dgm:pt modelId="{8D98010E-48A8-4482-96B3-D81FD334A324}" type="pres">
      <dgm:prSet presAssocID="{31A2CB4A-786D-42E7-85B3-4A0D6665E5A7}" presName="circleTx" presStyleLbl="node1" presStyleIdx="18" presStyleCnt="19"/>
      <dgm:spPr/>
      <dgm:t>
        <a:bodyPr/>
        <a:lstStyle/>
        <a:p>
          <a:endParaRPr lang="en-US"/>
        </a:p>
      </dgm:t>
    </dgm:pt>
    <dgm:pt modelId="{6895A407-6F7E-418C-AEE1-73A40914123D}" type="pres">
      <dgm:prSet presAssocID="{31A2CB4A-786D-42E7-85B3-4A0D6665E5A7}" presName="spN" presStyleCnt="0"/>
      <dgm:spPr/>
    </dgm:pt>
  </dgm:ptLst>
  <dgm:cxnLst>
    <dgm:cxn modelId="{9A3216DD-1DAC-44B4-880C-F2328A05BA97}" srcId="{370E525D-3B74-4D69-A599-7D22899847DD}" destId="{31A2CB4A-786D-42E7-85B3-4A0D6665E5A7}" srcOrd="2" destOrd="0" parTransId="{BF616EFA-6FF7-4D94-9D32-FD9826A592F7}" sibTransId="{4E44D623-1900-4D75-91AB-3A8D4FF38A97}"/>
    <dgm:cxn modelId="{A0D8EB77-C7DF-422D-B74A-0E385E906C1B}" type="presOf" srcId="{370E525D-3B74-4D69-A599-7D22899847DD}" destId="{3139A7DE-AABB-42EE-9D07-4D471DEEE9DE}" srcOrd="0" destOrd="0" presId="urn:microsoft.com/office/officeart/2009/3/layout/RandomtoResultProcess"/>
    <dgm:cxn modelId="{F29D1A50-AA63-43EF-BB6C-384E426BEF97}" srcId="{370E525D-3B74-4D69-A599-7D22899847DD}" destId="{9BBC9E80-8989-489A-9B67-F51DC8F2C935}" srcOrd="1" destOrd="0" parTransId="{8E6009CB-733D-4970-BAD2-C59450887DC0}" sibTransId="{1B7C9CF2-B2EE-473D-AEC4-79DC7C95394A}"/>
    <dgm:cxn modelId="{61852273-5E8E-4967-A766-E89B8F4AEA7B}" type="presOf" srcId="{31A2CB4A-786D-42E7-85B3-4A0D6665E5A7}" destId="{8D98010E-48A8-4482-96B3-D81FD334A324}" srcOrd="0" destOrd="0" presId="urn:microsoft.com/office/officeart/2009/3/layout/RandomtoResultProcess"/>
    <dgm:cxn modelId="{115570DD-B8A0-4629-B876-65D71E9D39BD}" type="presOf" srcId="{9BBC9E80-8989-489A-9B67-F51DC8F2C935}" destId="{DF57650C-92A0-4D36-A187-95E3A6734472}" srcOrd="0" destOrd="0" presId="urn:microsoft.com/office/officeart/2009/3/layout/RandomtoResultProcess"/>
    <dgm:cxn modelId="{DBD0209B-8EBC-473D-8BBB-2DD4FCAB3731}" type="presOf" srcId="{8840B078-BA9A-4CA2-AA37-6ACF143E4116}" destId="{B21F5E42-64D3-4FC5-B3BA-DEDF1FC56C9D}" srcOrd="0" destOrd="0" presId="urn:microsoft.com/office/officeart/2009/3/layout/RandomtoResultProcess"/>
    <dgm:cxn modelId="{490A7CE5-F8F0-4E9D-B8EA-646245CEB18C}" srcId="{370E525D-3B74-4D69-A599-7D22899847DD}" destId="{8840B078-BA9A-4CA2-AA37-6ACF143E4116}" srcOrd="0" destOrd="0" parTransId="{70EB8486-0A0A-4C83-89C1-D1AE71019512}" sibTransId="{7541CEC6-23D7-4477-A55A-6453CCCAFB8F}"/>
    <dgm:cxn modelId="{A150CF2C-7F05-4583-B0BE-27462475ADEA}" type="presParOf" srcId="{3139A7DE-AABB-42EE-9D07-4D471DEEE9DE}" destId="{21FECECD-52C7-453C-9CE1-7C4D6559B829}" srcOrd="0" destOrd="0" presId="urn:microsoft.com/office/officeart/2009/3/layout/RandomtoResultProcess"/>
    <dgm:cxn modelId="{429725E7-5BBC-4F10-9250-1E6090351EC8}" type="presParOf" srcId="{21FECECD-52C7-453C-9CE1-7C4D6559B829}" destId="{B21F5E42-64D3-4FC5-B3BA-DEDF1FC56C9D}" srcOrd="0" destOrd="0" presId="urn:microsoft.com/office/officeart/2009/3/layout/RandomtoResultProcess"/>
    <dgm:cxn modelId="{D1A74714-519F-42E2-B914-7BF5B38CF85A}" type="presParOf" srcId="{21FECECD-52C7-453C-9CE1-7C4D6559B829}" destId="{3FB7148C-DA03-4E9E-AA6B-60D4F8514FCB}" srcOrd="1" destOrd="0" presId="urn:microsoft.com/office/officeart/2009/3/layout/RandomtoResultProcess"/>
    <dgm:cxn modelId="{E90BBBC6-347F-4FC4-AB62-71FD0B56EE1D}" type="presParOf" srcId="{21FECECD-52C7-453C-9CE1-7C4D6559B829}" destId="{C0332DBB-CC46-4EFD-88E3-1E4CFEDB0BA9}" srcOrd="2" destOrd="0" presId="urn:microsoft.com/office/officeart/2009/3/layout/RandomtoResultProcess"/>
    <dgm:cxn modelId="{3A609CAE-24B7-4793-99A7-A157DBD991B5}" type="presParOf" srcId="{21FECECD-52C7-453C-9CE1-7C4D6559B829}" destId="{ACE22FF2-E721-44D0-87D1-0E7EEFF021D3}" srcOrd="3" destOrd="0" presId="urn:microsoft.com/office/officeart/2009/3/layout/RandomtoResultProcess"/>
    <dgm:cxn modelId="{E8CF855C-F910-40C3-BF3F-D6E56930343E}" type="presParOf" srcId="{21FECECD-52C7-453C-9CE1-7C4D6559B829}" destId="{D17AC0A9-AE79-40A2-886B-0F736DCF18B8}" srcOrd="4" destOrd="0" presId="urn:microsoft.com/office/officeart/2009/3/layout/RandomtoResultProcess"/>
    <dgm:cxn modelId="{1FA8F7E1-E003-4324-8DF3-70581E45E3D5}" type="presParOf" srcId="{21FECECD-52C7-453C-9CE1-7C4D6559B829}" destId="{86ACC02D-1EC3-460C-999A-970A9490FAF7}" srcOrd="5" destOrd="0" presId="urn:microsoft.com/office/officeart/2009/3/layout/RandomtoResultProcess"/>
    <dgm:cxn modelId="{ECF2DE9F-63A1-4D5D-9FEE-3CFFEB704418}" type="presParOf" srcId="{21FECECD-52C7-453C-9CE1-7C4D6559B829}" destId="{73789DB7-CFB8-45D0-AF4D-B745EDEFF40C}" srcOrd="6" destOrd="0" presId="urn:microsoft.com/office/officeart/2009/3/layout/RandomtoResultProcess"/>
    <dgm:cxn modelId="{B7AE82DA-8306-4B2B-B2E9-95CF265C6343}" type="presParOf" srcId="{21FECECD-52C7-453C-9CE1-7C4D6559B829}" destId="{346C63E3-231D-4030-85AA-26F4ACD97EEF}" srcOrd="7" destOrd="0" presId="urn:microsoft.com/office/officeart/2009/3/layout/RandomtoResultProcess"/>
    <dgm:cxn modelId="{3FF190B9-CC59-4556-AC8A-A4651A3A1D45}" type="presParOf" srcId="{21FECECD-52C7-453C-9CE1-7C4D6559B829}" destId="{442544B7-FD7F-438D-B03B-E76A2CC9C047}" srcOrd="8" destOrd="0" presId="urn:microsoft.com/office/officeart/2009/3/layout/RandomtoResultProcess"/>
    <dgm:cxn modelId="{5E0A695B-DC21-4358-A00D-D94B0D80F1FC}" type="presParOf" srcId="{21FECECD-52C7-453C-9CE1-7C4D6559B829}" destId="{FE411B5A-7E35-4DA4-B8C0-2D5D99E56A18}" srcOrd="9" destOrd="0" presId="urn:microsoft.com/office/officeart/2009/3/layout/RandomtoResultProcess"/>
    <dgm:cxn modelId="{8D7A4C87-6884-43B9-9B8C-19653B1A73CF}" type="presParOf" srcId="{21FECECD-52C7-453C-9CE1-7C4D6559B829}" destId="{2E66402F-D8FE-442C-8F2B-5D52F89A8E2B}" srcOrd="10" destOrd="0" presId="urn:microsoft.com/office/officeart/2009/3/layout/RandomtoResultProcess"/>
    <dgm:cxn modelId="{E8CCB5A8-7330-4441-937D-CC0AC2C1F6BE}" type="presParOf" srcId="{21FECECD-52C7-453C-9CE1-7C4D6559B829}" destId="{DBEB879C-B456-4FD4-B718-72B18D6C5B58}" srcOrd="11" destOrd="0" presId="urn:microsoft.com/office/officeart/2009/3/layout/RandomtoResultProcess"/>
    <dgm:cxn modelId="{73F2DAF0-2A51-44F1-B698-58C6AF7411D6}" type="presParOf" srcId="{21FECECD-52C7-453C-9CE1-7C4D6559B829}" destId="{99CA9442-4B61-4556-8A9B-3020883B431D}" srcOrd="12" destOrd="0" presId="urn:microsoft.com/office/officeart/2009/3/layout/RandomtoResultProcess"/>
    <dgm:cxn modelId="{03475A58-347F-43AC-A25F-9B6E1E385B80}" type="presParOf" srcId="{21FECECD-52C7-453C-9CE1-7C4D6559B829}" destId="{53FFD3F8-3CBE-4740-AF27-2C268474D557}" srcOrd="13" destOrd="0" presId="urn:microsoft.com/office/officeart/2009/3/layout/RandomtoResultProcess"/>
    <dgm:cxn modelId="{4E833F88-C58E-4AE0-A0F1-D03597F92828}" type="presParOf" srcId="{21FECECD-52C7-453C-9CE1-7C4D6559B829}" destId="{A198A781-F42E-483A-BAFC-91332E959639}" srcOrd="14" destOrd="0" presId="urn:microsoft.com/office/officeart/2009/3/layout/RandomtoResultProcess"/>
    <dgm:cxn modelId="{EC6C983C-9CF5-46DB-8CD5-EBE4D681712E}" type="presParOf" srcId="{21FECECD-52C7-453C-9CE1-7C4D6559B829}" destId="{E45A5B65-6C61-4BC5-B4B2-46B7BFC6834D}" srcOrd="15" destOrd="0" presId="urn:microsoft.com/office/officeart/2009/3/layout/RandomtoResultProcess"/>
    <dgm:cxn modelId="{FC8C263B-DC47-4442-889D-C161CE747399}" type="presParOf" srcId="{21FECECD-52C7-453C-9CE1-7C4D6559B829}" destId="{D4FC8B29-74CD-4E10-A682-ECFEBAE9E989}" srcOrd="16" destOrd="0" presId="urn:microsoft.com/office/officeart/2009/3/layout/RandomtoResultProcess"/>
    <dgm:cxn modelId="{91047B49-68BB-486E-AF7F-C5FAEB35C87D}" type="presParOf" srcId="{21FECECD-52C7-453C-9CE1-7C4D6559B829}" destId="{9885BB22-3726-4FC6-AB53-C8991E0D9B69}" srcOrd="17" destOrd="0" presId="urn:microsoft.com/office/officeart/2009/3/layout/RandomtoResultProcess"/>
    <dgm:cxn modelId="{6895E4D1-9F0C-4CFC-B869-2BDA634BFCF1}" type="presParOf" srcId="{21FECECD-52C7-453C-9CE1-7C4D6559B829}" destId="{8D38669C-DD0C-49B3-BD39-B2B4FACA7C48}" srcOrd="18" destOrd="0" presId="urn:microsoft.com/office/officeart/2009/3/layout/RandomtoResultProcess"/>
    <dgm:cxn modelId="{4BE61713-A080-4D9D-AB8D-70ED0A2D0EB1}" type="presParOf" srcId="{3139A7DE-AABB-42EE-9D07-4D471DEEE9DE}" destId="{558607E6-6A6C-4552-8237-9EFFAE87FC42}" srcOrd="1" destOrd="0" presId="urn:microsoft.com/office/officeart/2009/3/layout/RandomtoResultProcess"/>
    <dgm:cxn modelId="{4FF76AED-D0D4-41C1-87CD-CF63FDF6ABCB}" type="presParOf" srcId="{558607E6-6A6C-4552-8237-9EFFAE87FC42}" destId="{4E358B10-DEEA-4839-8C12-BAC691A1A784}" srcOrd="0" destOrd="0" presId="urn:microsoft.com/office/officeart/2009/3/layout/RandomtoResultProcess"/>
    <dgm:cxn modelId="{691FD401-36FB-467B-9C13-745826683DCA}" type="presParOf" srcId="{558607E6-6A6C-4552-8237-9EFFAE87FC42}" destId="{E0869C1C-51BC-4202-89BF-4757D815F8B7}" srcOrd="1" destOrd="0" presId="urn:microsoft.com/office/officeart/2009/3/layout/RandomtoResultProcess"/>
    <dgm:cxn modelId="{D32A0919-B18C-43AF-81D7-3E136DDD28F6}" type="presParOf" srcId="{3139A7DE-AABB-42EE-9D07-4D471DEEE9DE}" destId="{960D2323-1546-48D7-9FCE-DD01E382B701}" srcOrd="2" destOrd="0" presId="urn:microsoft.com/office/officeart/2009/3/layout/RandomtoResultProcess"/>
    <dgm:cxn modelId="{A56D5A79-751E-4ABB-80BA-F3D28142F647}" type="presParOf" srcId="{960D2323-1546-48D7-9FCE-DD01E382B701}" destId="{DF57650C-92A0-4D36-A187-95E3A6734472}" srcOrd="0" destOrd="0" presId="urn:microsoft.com/office/officeart/2009/3/layout/RandomtoResultProcess"/>
    <dgm:cxn modelId="{E9589E57-CE22-43EB-BDE9-0A7DA5B12B2A}" type="presParOf" srcId="{960D2323-1546-48D7-9FCE-DD01E382B701}" destId="{1238D77E-82F6-481D-BEED-4350DC11306C}" srcOrd="1" destOrd="0" presId="urn:microsoft.com/office/officeart/2009/3/layout/RandomtoResultProcess"/>
    <dgm:cxn modelId="{53904127-3F46-45C1-9245-E023CABB54EE}" type="presParOf" srcId="{3139A7DE-AABB-42EE-9D07-4D471DEEE9DE}" destId="{9FBF2D60-4268-4F36-BE7A-006671DFFE26}" srcOrd="3" destOrd="0" presId="urn:microsoft.com/office/officeart/2009/3/layout/RandomtoResultProcess"/>
    <dgm:cxn modelId="{E4648B4A-99EB-4FA3-A156-91C0C1ABB483}" type="presParOf" srcId="{9FBF2D60-4268-4F36-BE7A-006671DFFE26}" destId="{935708F0-1207-4146-BED3-612A26A399E3}" srcOrd="0" destOrd="0" presId="urn:microsoft.com/office/officeart/2009/3/layout/RandomtoResultProcess"/>
    <dgm:cxn modelId="{045ED99B-B843-418B-90D8-179FF1845FEB}" type="presParOf" srcId="{9FBF2D60-4268-4F36-BE7A-006671DFFE26}" destId="{6E2AE000-74A2-4E12-8832-FA420E8F001D}" srcOrd="1" destOrd="0" presId="urn:microsoft.com/office/officeart/2009/3/layout/RandomtoResultProcess"/>
    <dgm:cxn modelId="{CF7E3B66-04BA-4BE9-8E50-E22E33F222E9}" type="presParOf" srcId="{3139A7DE-AABB-42EE-9D07-4D471DEEE9DE}" destId="{9CDDFDDE-8D63-495B-B069-1D0C8EF85BA8}" srcOrd="4" destOrd="0" presId="urn:microsoft.com/office/officeart/2009/3/layout/RandomtoResultProcess"/>
    <dgm:cxn modelId="{31EF5AE8-46AD-4DD0-90AB-278EF374AF67}" type="presParOf" srcId="{9CDDFDDE-8D63-495B-B069-1D0C8EF85BA8}" destId="{8D98010E-48A8-4482-96B3-D81FD334A324}" srcOrd="0" destOrd="0" presId="urn:microsoft.com/office/officeart/2009/3/layout/RandomtoResultProcess"/>
    <dgm:cxn modelId="{005B33D3-87B8-4D15-AA00-3E78D45CA4EE}" type="presParOf" srcId="{9CDDFDDE-8D63-495B-B069-1D0C8EF85BA8}" destId="{6895A407-6F7E-418C-AEE1-73A40914123D}" srcOrd="1"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DC5D94-1055-4A65-BBE6-06E34489169D}" type="doc">
      <dgm:prSet loTypeId="urn:microsoft.com/office/officeart/2011/layout/RadialPictureList#1" loCatId="officeonline" qsTypeId="urn:microsoft.com/office/officeart/2005/8/quickstyle/simple1" qsCatId="simple" csTypeId="urn:microsoft.com/office/officeart/2005/8/colors/accent1_2" csCatId="accent1" phldr="1"/>
      <dgm:spPr/>
      <dgm:t>
        <a:bodyPr/>
        <a:lstStyle/>
        <a:p>
          <a:endParaRPr lang="en-US"/>
        </a:p>
      </dgm:t>
    </dgm:pt>
    <dgm:pt modelId="{FFB6834D-EB2E-4DA6-97B3-CC4C107F62CC}">
      <dgm:prSet phldrT="[Text]" custT="1"/>
      <dgm:spPr>
        <a:solidFill>
          <a:schemeClr val="accent3"/>
        </a:solidFill>
        <a:ln>
          <a:solidFill>
            <a:schemeClr val="bg1"/>
          </a:solidFill>
        </a:ln>
      </dgm:spPr>
      <dgm:t>
        <a:bodyPr/>
        <a:lstStyle/>
        <a:p>
          <a:pPr algn="ctr"/>
          <a:endParaRPr lang="en-US" sz="1200" dirty="0" smtClean="0">
            <a:latin typeface="Lato Black" pitchFamily="34" charset="0"/>
          </a:endParaRPr>
        </a:p>
        <a:p>
          <a:pPr algn="l"/>
          <a:r>
            <a:rPr lang="en-US" sz="1200" dirty="0" smtClean="0">
              <a:latin typeface="Lato Black" pitchFamily="34" charset="0"/>
            </a:rPr>
            <a:t>Inquiétudes Préoccupations</a:t>
          </a:r>
        </a:p>
        <a:p>
          <a:pPr algn="l"/>
          <a:r>
            <a:rPr lang="en-US" sz="1200" dirty="0" smtClean="0">
              <a:latin typeface="Lato Black" pitchFamily="34" charset="0"/>
            </a:rPr>
            <a:t>Ruminations</a:t>
          </a:r>
          <a:endParaRPr lang="en-US" sz="1200" dirty="0">
            <a:latin typeface="Lato Black" pitchFamily="34" charset="0"/>
          </a:endParaRPr>
        </a:p>
      </dgm:t>
    </dgm:pt>
    <dgm:pt modelId="{41A7F203-56D1-4AFF-ADEB-D18EA338713C}" type="parTrans" cxnId="{D4B08B3D-8596-4495-8EA1-55D3380FAABF}">
      <dgm:prSet/>
      <dgm:spPr/>
      <dgm:t>
        <a:bodyPr/>
        <a:lstStyle/>
        <a:p>
          <a:endParaRPr lang="en-US"/>
        </a:p>
      </dgm:t>
    </dgm:pt>
    <dgm:pt modelId="{EAD59959-8FB9-4068-9864-A942DEF911F7}" type="sibTrans" cxnId="{D4B08B3D-8596-4495-8EA1-55D3380FAABF}">
      <dgm:prSet/>
      <dgm:spPr/>
      <dgm:t>
        <a:bodyPr/>
        <a:lstStyle/>
        <a:p>
          <a:endParaRPr lang="en-US"/>
        </a:p>
      </dgm:t>
    </dgm:pt>
    <dgm:pt modelId="{D2480606-8EED-4203-8168-9DBFE34A1E51}">
      <dgm:prSet phldrT="[Text]"/>
      <dgm:spPr/>
      <dgm:t>
        <a:bodyPr/>
        <a:lstStyle/>
        <a:p>
          <a:endParaRPr lang="en-US" dirty="0"/>
        </a:p>
      </dgm:t>
    </dgm:pt>
    <dgm:pt modelId="{2E634B8F-303E-45FD-A742-B2C7C620ADCF}" type="parTrans" cxnId="{33D1F26A-E633-40C5-B8E7-B54B4A0C4741}">
      <dgm:prSet/>
      <dgm:spPr/>
      <dgm:t>
        <a:bodyPr/>
        <a:lstStyle/>
        <a:p>
          <a:endParaRPr lang="en-US"/>
        </a:p>
      </dgm:t>
    </dgm:pt>
    <dgm:pt modelId="{B141CE44-1B83-45F6-B4E8-36D0E1279227}" type="sibTrans" cxnId="{33D1F26A-E633-40C5-B8E7-B54B4A0C4741}">
      <dgm:prSet/>
      <dgm:spPr/>
      <dgm:t>
        <a:bodyPr/>
        <a:lstStyle/>
        <a:p>
          <a:endParaRPr lang="en-US"/>
        </a:p>
      </dgm:t>
    </dgm:pt>
    <dgm:pt modelId="{935D9FA6-A344-4367-A294-F37253223B9F}">
      <dgm:prSet phldrT="[Text]"/>
      <dgm:spPr/>
      <dgm:t>
        <a:bodyPr/>
        <a:lstStyle/>
        <a:p>
          <a:endParaRPr lang="en-US" dirty="0"/>
        </a:p>
      </dgm:t>
    </dgm:pt>
    <dgm:pt modelId="{6793B6A5-675D-4562-8E2A-0444327FFBA3}" type="parTrans" cxnId="{B4814232-C932-427F-B82F-628088374B37}">
      <dgm:prSet/>
      <dgm:spPr/>
      <dgm:t>
        <a:bodyPr/>
        <a:lstStyle/>
        <a:p>
          <a:endParaRPr lang="en-US"/>
        </a:p>
      </dgm:t>
    </dgm:pt>
    <dgm:pt modelId="{29EEF3A8-D4C6-49AF-9704-BB2A20A9BEE0}" type="sibTrans" cxnId="{B4814232-C932-427F-B82F-628088374B37}">
      <dgm:prSet/>
      <dgm:spPr/>
      <dgm:t>
        <a:bodyPr/>
        <a:lstStyle/>
        <a:p>
          <a:endParaRPr lang="en-US"/>
        </a:p>
      </dgm:t>
    </dgm:pt>
    <dgm:pt modelId="{22327F94-D7F7-4583-8651-56FA8E685054}">
      <dgm:prSet phldrT="[Text]"/>
      <dgm:spPr/>
      <dgm:t>
        <a:bodyPr/>
        <a:lstStyle/>
        <a:p>
          <a:endParaRPr lang="en-US" dirty="0"/>
        </a:p>
      </dgm:t>
    </dgm:pt>
    <dgm:pt modelId="{8FE48B4B-DC01-448E-B1E4-484BB7BBCF99}" type="sibTrans" cxnId="{B7238B77-70F7-4C9C-BABF-544DC9D155CD}">
      <dgm:prSet/>
      <dgm:spPr/>
      <dgm:t>
        <a:bodyPr/>
        <a:lstStyle/>
        <a:p>
          <a:endParaRPr lang="en-US"/>
        </a:p>
      </dgm:t>
    </dgm:pt>
    <dgm:pt modelId="{705D60D0-497F-4294-977F-6F70C58CED12}" type="parTrans" cxnId="{B7238B77-70F7-4C9C-BABF-544DC9D155CD}">
      <dgm:prSet/>
      <dgm:spPr/>
      <dgm:t>
        <a:bodyPr/>
        <a:lstStyle/>
        <a:p>
          <a:endParaRPr lang="en-US"/>
        </a:p>
      </dgm:t>
    </dgm:pt>
    <dgm:pt modelId="{2640259A-10E4-4DFE-AF6F-53B5698F0647}" type="pres">
      <dgm:prSet presAssocID="{9CDC5D94-1055-4A65-BBE6-06E34489169D}" presName="Name0" presStyleCnt="0">
        <dgm:presLayoutVars>
          <dgm:chMax val="1"/>
          <dgm:chPref val="1"/>
          <dgm:dir/>
          <dgm:resizeHandles/>
        </dgm:presLayoutVars>
      </dgm:prSet>
      <dgm:spPr/>
      <dgm:t>
        <a:bodyPr/>
        <a:lstStyle/>
        <a:p>
          <a:endParaRPr lang="en-US"/>
        </a:p>
      </dgm:t>
    </dgm:pt>
    <dgm:pt modelId="{F5640C68-2C3E-414B-B58F-B90AF1E213B9}" type="pres">
      <dgm:prSet presAssocID="{FFB6834D-EB2E-4DA6-97B3-CC4C107F62CC}" presName="Parent" presStyleLbl="node1" presStyleIdx="0" presStyleCnt="2">
        <dgm:presLayoutVars>
          <dgm:chMax val="4"/>
          <dgm:chPref val="3"/>
        </dgm:presLayoutVars>
      </dgm:prSet>
      <dgm:spPr/>
      <dgm:t>
        <a:bodyPr/>
        <a:lstStyle/>
        <a:p>
          <a:endParaRPr lang="en-US"/>
        </a:p>
      </dgm:t>
    </dgm:pt>
    <dgm:pt modelId="{E6F35B56-485D-4B49-AA42-1B2B99E5971C}" type="pres">
      <dgm:prSet presAssocID="{22327F94-D7F7-4583-8651-56FA8E685054}" presName="Accent" presStyleLbl="node1" presStyleIdx="1" presStyleCnt="2"/>
      <dgm:spPr>
        <a:solidFill>
          <a:schemeClr val="accent2"/>
        </a:solidFill>
      </dgm:spPr>
    </dgm:pt>
    <dgm:pt modelId="{4CB62AC6-C832-4F8E-B2B3-D3373DF466D7}" type="pres">
      <dgm:prSet presAssocID="{22327F94-D7F7-4583-8651-56FA8E685054}" presName="Image1" presStyleLbl="fgImgPlace1" presStyleIdx="0" presStyleCnt="3"/>
      <dgm:spPr>
        <a:solidFill>
          <a:schemeClr val="bg2"/>
        </a:solidFill>
      </dgm:spPr>
    </dgm:pt>
    <dgm:pt modelId="{550D7A86-2FEF-4C3D-B908-FFE5E927D1EA}" type="pres">
      <dgm:prSet presAssocID="{22327F94-D7F7-4583-8651-56FA8E685054}" presName="Child1" presStyleLbl="revTx" presStyleIdx="0" presStyleCnt="3">
        <dgm:presLayoutVars>
          <dgm:chMax val="0"/>
          <dgm:chPref val="0"/>
          <dgm:bulletEnabled val="1"/>
        </dgm:presLayoutVars>
      </dgm:prSet>
      <dgm:spPr/>
      <dgm:t>
        <a:bodyPr/>
        <a:lstStyle/>
        <a:p>
          <a:endParaRPr lang="en-US"/>
        </a:p>
      </dgm:t>
    </dgm:pt>
    <dgm:pt modelId="{DD6047D3-4541-41C2-B547-5AB49251196A}" type="pres">
      <dgm:prSet presAssocID="{D2480606-8EED-4203-8168-9DBFE34A1E51}" presName="Image2" presStyleCnt="0"/>
      <dgm:spPr/>
    </dgm:pt>
    <dgm:pt modelId="{BED8B8C5-6635-4E8F-AC9E-26795DF8370E}" type="pres">
      <dgm:prSet presAssocID="{D2480606-8EED-4203-8168-9DBFE34A1E51}" presName="Image" presStyleLbl="fgImgPlace1" presStyleIdx="1" presStyleCnt="3"/>
      <dgm:spPr>
        <a:solidFill>
          <a:schemeClr val="tx2"/>
        </a:solidFill>
        <a:ln>
          <a:solidFill>
            <a:schemeClr val="bg1"/>
          </a:solidFill>
        </a:ln>
      </dgm:spPr>
    </dgm:pt>
    <dgm:pt modelId="{91337672-B441-419B-88E8-FAE4D0808D8C}" type="pres">
      <dgm:prSet presAssocID="{D2480606-8EED-4203-8168-9DBFE34A1E51}" presName="Child2" presStyleLbl="revTx" presStyleIdx="1" presStyleCnt="3">
        <dgm:presLayoutVars>
          <dgm:chMax val="0"/>
          <dgm:chPref val="0"/>
          <dgm:bulletEnabled val="1"/>
        </dgm:presLayoutVars>
      </dgm:prSet>
      <dgm:spPr/>
      <dgm:t>
        <a:bodyPr/>
        <a:lstStyle/>
        <a:p>
          <a:endParaRPr lang="en-US"/>
        </a:p>
      </dgm:t>
    </dgm:pt>
    <dgm:pt modelId="{6832DA12-94A7-4833-81EB-1A7C617B7183}" type="pres">
      <dgm:prSet presAssocID="{935D9FA6-A344-4367-A294-F37253223B9F}" presName="Image3" presStyleCnt="0"/>
      <dgm:spPr/>
    </dgm:pt>
    <dgm:pt modelId="{532E884F-4A4C-446B-A3D7-FD9B938F9ECF}" type="pres">
      <dgm:prSet presAssocID="{935D9FA6-A344-4367-A294-F37253223B9F}" presName="Image" presStyleLbl="fgImgPlace1" presStyleIdx="2" presStyleCnt="3"/>
      <dgm:spPr>
        <a:solidFill>
          <a:schemeClr val="accent1"/>
        </a:solidFill>
        <a:ln>
          <a:solidFill>
            <a:schemeClr val="bg1"/>
          </a:solidFill>
        </a:ln>
      </dgm:spPr>
    </dgm:pt>
    <dgm:pt modelId="{FB0D4D50-6EDA-4E5F-B402-0E41B0A6A6AA}" type="pres">
      <dgm:prSet presAssocID="{935D9FA6-A344-4367-A294-F37253223B9F}" presName="Child3" presStyleLbl="revTx" presStyleIdx="2" presStyleCnt="3">
        <dgm:presLayoutVars>
          <dgm:chMax val="0"/>
          <dgm:chPref val="0"/>
          <dgm:bulletEnabled val="1"/>
        </dgm:presLayoutVars>
      </dgm:prSet>
      <dgm:spPr/>
      <dgm:t>
        <a:bodyPr/>
        <a:lstStyle/>
        <a:p>
          <a:endParaRPr lang="en-US"/>
        </a:p>
      </dgm:t>
    </dgm:pt>
  </dgm:ptLst>
  <dgm:cxnLst>
    <dgm:cxn modelId="{515CE7B8-15A2-456C-A150-B9858EA91401}" type="presOf" srcId="{FFB6834D-EB2E-4DA6-97B3-CC4C107F62CC}" destId="{F5640C68-2C3E-414B-B58F-B90AF1E213B9}" srcOrd="0" destOrd="0" presId="urn:microsoft.com/office/officeart/2011/layout/RadialPictureList#1"/>
    <dgm:cxn modelId="{33D1F26A-E633-40C5-B8E7-B54B4A0C4741}" srcId="{FFB6834D-EB2E-4DA6-97B3-CC4C107F62CC}" destId="{D2480606-8EED-4203-8168-9DBFE34A1E51}" srcOrd="1" destOrd="0" parTransId="{2E634B8F-303E-45FD-A742-B2C7C620ADCF}" sibTransId="{B141CE44-1B83-45F6-B4E8-36D0E1279227}"/>
    <dgm:cxn modelId="{F027D404-D305-4292-9E35-E4B9A68C5A4B}" type="presOf" srcId="{9CDC5D94-1055-4A65-BBE6-06E34489169D}" destId="{2640259A-10E4-4DFE-AF6F-53B5698F0647}" srcOrd="0" destOrd="0" presId="urn:microsoft.com/office/officeart/2011/layout/RadialPictureList#1"/>
    <dgm:cxn modelId="{46A98650-EA0B-4061-92F7-EAAD132994C8}" type="presOf" srcId="{D2480606-8EED-4203-8168-9DBFE34A1E51}" destId="{91337672-B441-419B-88E8-FAE4D0808D8C}" srcOrd="0" destOrd="0" presId="urn:microsoft.com/office/officeart/2011/layout/RadialPictureList#1"/>
    <dgm:cxn modelId="{B7238B77-70F7-4C9C-BABF-544DC9D155CD}" srcId="{FFB6834D-EB2E-4DA6-97B3-CC4C107F62CC}" destId="{22327F94-D7F7-4583-8651-56FA8E685054}" srcOrd="0" destOrd="0" parTransId="{705D60D0-497F-4294-977F-6F70C58CED12}" sibTransId="{8FE48B4B-DC01-448E-B1E4-484BB7BBCF99}"/>
    <dgm:cxn modelId="{B4814232-C932-427F-B82F-628088374B37}" srcId="{FFB6834D-EB2E-4DA6-97B3-CC4C107F62CC}" destId="{935D9FA6-A344-4367-A294-F37253223B9F}" srcOrd="2" destOrd="0" parTransId="{6793B6A5-675D-4562-8E2A-0444327FFBA3}" sibTransId="{29EEF3A8-D4C6-49AF-9704-BB2A20A9BEE0}"/>
    <dgm:cxn modelId="{B683774F-2612-4164-ADFE-A2159EBBFD04}" type="presOf" srcId="{935D9FA6-A344-4367-A294-F37253223B9F}" destId="{FB0D4D50-6EDA-4E5F-B402-0E41B0A6A6AA}" srcOrd="0" destOrd="0" presId="urn:microsoft.com/office/officeart/2011/layout/RadialPictureList#1"/>
    <dgm:cxn modelId="{D4B08B3D-8596-4495-8EA1-55D3380FAABF}" srcId="{9CDC5D94-1055-4A65-BBE6-06E34489169D}" destId="{FFB6834D-EB2E-4DA6-97B3-CC4C107F62CC}" srcOrd="0" destOrd="0" parTransId="{41A7F203-56D1-4AFF-ADEB-D18EA338713C}" sibTransId="{EAD59959-8FB9-4068-9864-A942DEF911F7}"/>
    <dgm:cxn modelId="{CDCABE85-A448-42EA-B0E7-CF1638B0A9A0}" type="presOf" srcId="{22327F94-D7F7-4583-8651-56FA8E685054}" destId="{550D7A86-2FEF-4C3D-B908-FFE5E927D1EA}" srcOrd="0" destOrd="0" presId="urn:microsoft.com/office/officeart/2011/layout/RadialPictureList#1"/>
    <dgm:cxn modelId="{51BF00F2-8463-44F0-9185-6430BB5ED60F}" type="presParOf" srcId="{2640259A-10E4-4DFE-AF6F-53B5698F0647}" destId="{F5640C68-2C3E-414B-B58F-B90AF1E213B9}" srcOrd="0" destOrd="0" presId="urn:microsoft.com/office/officeart/2011/layout/RadialPictureList#1"/>
    <dgm:cxn modelId="{87E646B0-7D22-49D4-BA93-5A7CD21F915E}" type="presParOf" srcId="{2640259A-10E4-4DFE-AF6F-53B5698F0647}" destId="{E6F35B56-485D-4B49-AA42-1B2B99E5971C}" srcOrd="1" destOrd="0" presId="urn:microsoft.com/office/officeart/2011/layout/RadialPictureList#1"/>
    <dgm:cxn modelId="{DE5DD2A0-BDA5-466A-82F1-3FC58476B718}" type="presParOf" srcId="{2640259A-10E4-4DFE-AF6F-53B5698F0647}" destId="{4CB62AC6-C832-4F8E-B2B3-D3373DF466D7}" srcOrd="2" destOrd="0" presId="urn:microsoft.com/office/officeart/2011/layout/RadialPictureList#1"/>
    <dgm:cxn modelId="{02FDFB26-3D9F-4655-AE1C-90341D46EE84}" type="presParOf" srcId="{2640259A-10E4-4DFE-AF6F-53B5698F0647}" destId="{550D7A86-2FEF-4C3D-B908-FFE5E927D1EA}" srcOrd="3" destOrd="0" presId="urn:microsoft.com/office/officeart/2011/layout/RadialPictureList#1"/>
    <dgm:cxn modelId="{629F3DF9-464E-4B90-9CAA-DB3CB62BE344}" type="presParOf" srcId="{2640259A-10E4-4DFE-AF6F-53B5698F0647}" destId="{DD6047D3-4541-41C2-B547-5AB49251196A}" srcOrd="4" destOrd="0" presId="urn:microsoft.com/office/officeart/2011/layout/RadialPictureList#1"/>
    <dgm:cxn modelId="{5BB449CD-2406-4F28-B4D1-D5C1FEEBC1A6}" type="presParOf" srcId="{DD6047D3-4541-41C2-B547-5AB49251196A}" destId="{BED8B8C5-6635-4E8F-AC9E-26795DF8370E}" srcOrd="0" destOrd="0" presId="urn:microsoft.com/office/officeart/2011/layout/RadialPictureList#1"/>
    <dgm:cxn modelId="{9C1E625E-0FBC-4B7C-ABE3-A6C545CD2CC4}" type="presParOf" srcId="{2640259A-10E4-4DFE-AF6F-53B5698F0647}" destId="{91337672-B441-419B-88E8-FAE4D0808D8C}" srcOrd="5" destOrd="0" presId="urn:microsoft.com/office/officeart/2011/layout/RadialPictureList#1"/>
    <dgm:cxn modelId="{7636CE57-AF1D-49AC-A910-456CC6CD6B29}" type="presParOf" srcId="{2640259A-10E4-4DFE-AF6F-53B5698F0647}" destId="{6832DA12-94A7-4833-81EB-1A7C617B7183}" srcOrd="6" destOrd="0" presId="urn:microsoft.com/office/officeart/2011/layout/RadialPictureList#1"/>
    <dgm:cxn modelId="{7042D6B2-7061-4E46-AC5D-D9474A8CE7D8}" type="presParOf" srcId="{6832DA12-94A7-4833-81EB-1A7C617B7183}" destId="{532E884F-4A4C-446B-A3D7-FD9B938F9ECF}" srcOrd="0" destOrd="0" presId="urn:microsoft.com/office/officeart/2011/layout/RadialPictureList#1"/>
    <dgm:cxn modelId="{CCEEE50D-86A6-4A02-B3B0-8D58B4D61083}" type="presParOf" srcId="{2640259A-10E4-4DFE-AF6F-53B5698F0647}" destId="{FB0D4D50-6EDA-4E5F-B402-0E41B0A6A6AA}" srcOrd="7" destOrd="0" presId="urn:microsoft.com/office/officeart/2011/layout/RadialPicture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A5BE2F0-88CD-4565-A233-10F31290047F}"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B2104B87-E466-4228-9E6B-66FB12520A41}">
      <dgm:prSet phldrT="[Text]" custT="1"/>
      <dgm:spPr>
        <a:solidFill>
          <a:schemeClr val="tx2"/>
        </a:solidFill>
      </dgm:spPr>
      <dgm:t>
        <a:bodyPr/>
        <a:lstStyle/>
        <a:p>
          <a:endParaRPr lang="en-US" sz="1000" dirty="0">
            <a:latin typeface="Lato Black" pitchFamily="34" charset="0"/>
          </a:endParaRPr>
        </a:p>
      </dgm:t>
    </dgm:pt>
    <dgm:pt modelId="{5C608BF4-3F39-460B-8405-CEEE58E33851}" type="parTrans" cxnId="{26052FC6-195B-445D-A16B-334597A435E2}">
      <dgm:prSet/>
      <dgm:spPr/>
      <dgm:t>
        <a:bodyPr/>
        <a:lstStyle/>
        <a:p>
          <a:endParaRPr lang="en-US" sz="1000">
            <a:latin typeface="Lato Black" pitchFamily="34" charset="0"/>
          </a:endParaRPr>
        </a:p>
      </dgm:t>
    </dgm:pt>
    <dgm:pt modelId="{1AFF23F9-F6B0-48E7-9A7C-DA1938EBB78B}" type="sibTrans" cxnId="{26052FC6-195B-445D-A16B-334597A435E2}">
      <dgm:prSet/>
      <dgm:spPr/>
      <dgm:t>
        <a:bodyPr/>
        <a:lstStyle/>
        <a:p>
          <a:endParaRPr lang="en-US" sz="1000">
            <a:latin typeface="Lato Black" pitchFamily="34" charset="0"/>
          </a:endParaRPr>
        </a:p>
      </dgm:t>
    </dgm:pt>
    <dgm:pt modelId="{B70454C0-4D97-488A-BBCE-7437FB08FF33}">
      <dgm:prSet phldrT="[Text]" custT="1"/>
      <dgm:spPr>
        <a:solidFill>
          <a:schemeClr val="bg2"/>
        </a:solidFill>
        <a:ln>
          <a:noFill/>
        </a:ln>
      </dgm:spPr>
      <dgm:t>
        <a:bodyPr/>
        <a:lstStyle/>
        <a:p>
          <a:endParaRPr lang="en-US" sz="1000" dirty="0">
            <a:latin typeface="Lato Black" pitchFamily="34" charset="0"/>
          </a:endParaRPr>
        </a:p>
      </dgm:t>
    </dgm:pt>
    <dgm:pt modelId="{876CF0F3-397E-4DE9-956E-2E5C540CA6A7}" type="parTrans" cxnId="{3F09ED34-3C14-4702-84AA-4698FCC5958E}">
      <dgm:prSet/>
      <dgm:spPr/>
      <dgm:t>
        <a:bodyPr/>
        <a:lstStyle/>
        <a:p>
          <a:endParaRPr lang="en-US" sz="1000">
            <a:latin typeface="Lato Black" pitchFamily="34" charset="0"/>
          </a:endParaRPr>
        </a:p>
      </dgm:t>
    </dgm:pt>
    <dgm:pt modelId="{37123D44-EC39-4C7D-A7D8-08CFE5F4103C}" type="sibTrans" cxnId="{3F09ED34-3C14-4702-84AA-4698FCC5958E}">
      <dgm:prSet/>
      <dgm:spPr/>
      <dgm:t>
        <a:bodyPr/>
        <a:lstStyle/>
        <a:p>
          <a:endParaRPr lang="en-US" sz="1000">
            <a:latin typeface="Lato Black" pitchFamily="34" charset="0"/>
          </a:endParaRPr>
        </a:p>
      </dgm:t>
    </dgm:pt>
    <dgm:pt modelId="{0D12043B-C362-4F6B-9EB4-C3BF8AAF8246}">
      <dgm:prSet phldrT="[Text]" custT="1"/>
      <dgm:spPr>
        <a:solidFill>
          <a:schemeClr val="accent1"/>
        </a:solidFill>
        <a:ln>
          <a:noFill/>
        </a:ln>
      </dgm:spPr>
      <dgm:t>
        <a:bodyPr/>
        <a:lstStyle/>
        <a:p>
          <a:endParaRPr lang="en-US" sz="1000" dirty="0">
            <a:latin typeface="Lato Black" pitchFamily="34" charset="0"/>
          </a:endParaRPr>
        </a:p>
      </dgm:t>
    </dgm:pt>
    <dgm:pt modelId="{23091973-D9FF-429D-A3C4-6CCA027D903B}" type="parTrans" cxnId="{A206CF5C-15A7-416C-B46D-8E89DDA78CF7}">
      <dgm:prSet/>
      <dgm:spPr/>
      <dgm:t>
        <a:bodyPr/>
        <a:lstStyle/>
        <a:p>
          <a:endParaRPr lang="en-US" sz="1000">
            <a:latin typeface="Lato Black" pitchFamily="34" charset="0"/>
          </a:endParaRPr>
        </a:p>
      </dgm:t>
    </dgm:pt>
    <dgm:pt modelId="{025AB877-0072-4B33-A4B2-FA93B4F366DC}" type="sibTrans" cxnId="{A206CF5C-15A7-416C-B46D-8E89DDA78CF7}">
      <dgm:prSet/>
      <dgm:spPr/>
      <dgm:t>
        <a:bodyPr/>
        <a:lstStyle/>
        <a:p>
          <a:endParaRPr lang="en-US" sz="1000">
            <a:latin typeface="Lato Black" pitchFamily="34" charset="0"/>
          </a:endParaRPr>
        </a:p>
      </dgm:t>
    </dgm:pt>
    <dgm:pt modelId="{FAEB1A22-1E1E-4E5A-B7DD-27F6DB5923F1}">
      <dgm:prSet custT="1"/>
      <dgm:spPr>
        <a:solidFill>
          <a:schemeClr val="accent2"/>
        </a:solidFill>
        <a:ln>
          <a:noFill/>
        </a:ln>
      </dgm:spPr>
      <dgm:t>
        <a:bodyPr/>
        <a:lstStyle/>
        <a:p>
          <a:endParaRPr lang="en-US" sz="1000">
            <a:latin typeface="Lato Black" pitchFamily="34" charset="0"/>
          </a:endParaRPr>
        </a:p>
      </dgm:t>
    </dgm:pt>
    <dgm:pt modelId="{606EA45F-B2B0-4DE2-8BFE-DAFC3D5E0362}" type="parTrans" cxnId="{F3307BE0-E119-4DDC-B32C-A41A74F408C0}">
      <dgm:prSet/>
      <dgm:spPr/>
      <dgm:t>
        <a:bodyPr/>
        <a:lstStyle/>
        <a:p>
          <a:endParaRPr lang="en-US" sz="1000">
            <a:latin typeface="Lato Black" pitchFamily="34" charset="0"/>
          </a:endParaRPr>
        </a:p>
      </dgm:t>
    </dgm:pt>
    <dgm:pt modelId="{97CF8C72-AE8B-44D2-B76B-F2DA1B388943}" type="sibTrans" cxnId="{F3307BE0-E119-4DDC-B32C-A41A74F408C0}">
      <dgm:prSet/>
      <dgm:spPr/>
      <dgm:t>
        <a:bodyPr/>
        <a:lstStyle/>
        <a:p>
          <a:endParaRPr lang="en-US" sz="1000">
            <a:latin typeface="Lato Black" pitchFamily="34" charset="0"/>
          </a:endParaRPr>
        </a:p>
      </dgm:t>
    </dgm:pt>
    <dgm:pt modelId="{78F9E3EF-68D1-4546-AB88-875EAFD544FC}" type="pres">
      <dgm:prSet presAssocID="{6A5BE2F0-88CD-4565-A233-10F31290047F}" presName="Name0" presStyleCnt="0">
        <dgm:presLayoutVars>
          <dgm:chMax val="7"/>
          <dgm:resizeHandles val="exact"/>
        </dgm:presLayoutVars>
      </dgm:prSet>
      <dgm:spPr/>
      <dgm:t>
        <a:bodyPr/>
        <a:lstStyle/>
        <a:p>
          <a:endParaRPr lang="en-US"/>
        </a:p>
      </dgm:t>
    </dgm:pt>
    <dgm:pt modelId="{D913F300-3128-44A3-BA72-9E56AE3413FF}" type="pres">
      <dgm:prSet presAssocID="{6A5BE2F0-88CD-4565-A233-10F31290047F}" presName="comp1" presStyleCnt="0"/>
      <dgm:spPr/>
    </dgm:pt>
    <dgm:pt modelId="{7DF0F4C3-5E8C-4ACE-A45C-B019AFB093CA}" type="pres">
      <dgm:prSet presAssocID="{6A5BE2F0-88CD-4565-A233-10F31290047F}" presName="circle1" presStyleLbl="node1" presStyleIdx="0" presStyleCnt="4"/>
      <dgm:spPr/>
      <dgm:t>
        <a:bodyPr/>
        <a:lstStyle/>
        <a:p>
          <a:endParaRPr lang="en-US"/>
        </a:p>
      </dgm:t>
    </dgm:pt>
    <dgm:pt modelId="{A21CCC63-F022-43F4-B1C5-521355B17F7F}" type="pres">
      <dgm:prSet presAssocID="{6A5BE2F0-88CD-4565-A233-10F31290047F}" presName="c1text" presStyleLbl="node1" presStyleIdx="0" presStyleCnt="4">
        <dgm:presLayoutVars>
          <dgm:bulletEnabled val="1"/>
        </dgm:presLayoutVars>
      </dgm:prSet>
      <dgm:spPr/>
      <dgm:t>
        <a:bodyPr/>
        <a:lstStyle/>
        <a:p>
          <a:endParaRPr lang="en-US"/>
        </a:p>
      </dgm:t>
    </dgm:pt>
    <dgm:pt modelId="{37EBC44D-03F9-435F-ACEE-EB006FE2F17D}" type="pres">
      <dgm:prSet presAssocID="{6A5BE2F0-88CD-4565-A233-10F31290047F}" presName="comp2" presStyleCnt="0"/>
      <dgm:spPr/>
    </dgm:pt>
    <dgm:pt modelId="{4CD31999-02B8-4B12-A4D4-3A173C7D78E1}" type="pres">
      <dgm:prSet presAssocID="{6A5BE2F0-88CD-4565-A233-10F31290047F}" presName="circle2" presStyleLbl="node1" presStyleIdx="1" presStyleCnt="4"/>
      <dgm:spPr/>
      <dgm:t>
        <a:bodyPr/>
        <a:lstStyle/>
        <a:p>
          <a:endParaRPr lang="en-US"/>
        </a:p>
      </dgm:t>
    </dgm:pt>
    <dgm:pt modelId="{6F1EBCE8-25EB-4205-BAFB-EABCE191DF31}" type="pres">
      <dgm:prSet presAssocID="{6A5BE2F0-88CD-4565-A233-10F31290047F}" presName="c2text" presStyleLbl="node1" presStyleIdx="1" presStyleCnt="4">
        <dgm:presLayoutVars>
          <dgm:bulletEnabled val="1"/>
        </dgm:presLayoutVars>
      </dgm:prSet>
      <dgm:spPr/>
      <dgm:t>
        <a:bodyPr/>
        <a:lstStyle/>
        <a:p>
          <a:endParaRPr lang="en-US"/>
        </a:p>
      </dgm:t>
    </dgm:pt>
    <dgm:pt modelId="{419ABF50-602D-4A96-AD46-E1CE564E9993}" type="pres">
      <dgm:prSet presAssocID="{6A5BE2F0-88CD-4565-A233-10F31290047F}" presName="comp3" presStyleCnt="0"/>
      <dgm:spPr/>
    </dgm:pt>
    <dgm:pt modelId="{E2E7FF84-F66F-45C9-AB66-4E468704F193}" type="pres">
      <dgm:prSet presAssocID="{6A5BE2F0-88CD-4565-A233-10F31290047F}" presName="circle3" presStyleLbl="node1" presStyleIdx="2" presStyleCnt="4"/>
      <dgm:spPr/>
      <dgm:t>
        <a:bodyPr/>
        <a:lstStyle/>
        <a:p>
          <a:endParaRPr lang="en-US"/>
        </a:p>
      </dgm:t>
    </dgm:pt>
    <dgm:pt modelId="{BD9A0FBF-33F9-4158-A5A8-53627F211B09}" type="pres">
      <dgm:prSet presAssocID="{6A5BE2F0-88CD-4565-A233-10F31290047F}" presName="c3text" presStyleLbl="node1" presStyleIdx="2" presStyleCnt="4">
        <dgm:presLayoutVars>
          <dgm:bulletEnabled val="1"/>
        </dgm:presLayoutVars>
      </dgm:prSet>
      <dgm:spPr/>
      <dgm:t>
        <a:bodyPr/>
        <a:lstStyle/>
        <a:p>
          <a:endParaRPr lang="en-US"/>
        </a:p>
      </dgm:t>
    </dgm:pt>
    <dgm:pt modelId="{C6FE2752-A495-4A2B-878B-3D381CA6A579}" type="pres">
      <dgm:prSet presAssocID="{6A5BE2F0-88CD-4565-A233-10F31290047F}" presName="comp4" presStyleCnt="0"/>
      <dgm:spPr/>
    </dgm:pt>
    <dgm:pt modelId="{DE24D704-94AE-4B09-AEC1-193F4D19AC40}" type="pres">
      <dgm:prSet presAssocID="{6A5BE2F0-88CD-4565-A233-10F31290047F}" presName="circle4" presStyleLbl="node1" presStyleIdx="3" presStyleCnt="4"/>
      <dgm:spPr/>
      <dgm:t>
        <a:bodyPr/>
        <a:lstStyle/>
        <a:p>
          <a:endParaRPr lang="en-US"/>
        </a:p>
      </dgm:t>
    </dgm:pt>
    <dgm:pt modelId="{77096C6A-9EA9-45DF-A642-8C999EBA1673}" type="pres">
      <dgm:prSet presAssocID="{6A5BE2F0-88CD-4565-A233-10F31290047F}" presName="c4text" presStyleLbl="node1" presStyleIdx="3" presStyleCnt="4">
        <dgm:presLayoutVars>
          <dgm:bulletEnabled val="1"/>
        </dgm:presLayoutVars>
      </dgm:prSet>
      <dgm:spPr/>
      <dgm:t>
        <a:bodyPr/>
        <a:lstStyle/>
        <a:p>
          <a:endParaRPr lang="en-US"/>
        </a:p>
      </dgm:t>
    </dgm:pt>
  </dgm:ptLst>
  <dgm:cxnLst>
    <dgm:cxn modelId="{E43C9F8D-C891-44CA-9F5C-B40FECC1424C}" type="presOf" srcId="{0D12043B-C362-4F6B-9EB4-C3BF8AAF8246}" destId="{E2E7FF84-F66F-45C9-AB66-4E468704F193}" srcOrd="0" destOrd="0" presId="urn:microsoft.com/office/officeart/2005/8/layout/venn2"/>
    <dgm:cxn modelId="{5B4DDE89-02FE-48DB-8006-A4C1615FAAB3}" type="presOf" srcId="{B70454C0-4D97-488A-BBCE-7437FB08FF33}" destId="{4CD31999-02B8-4B12-A4D4-3A173C7D78E1}" srcOrd="0" destOrd="0" presId="urn:microsoft.com/office/officeart/2005/8/layout/venn2"/>
    <dgm:cxn modelId="{EA978A06-3218-4C7E-8AD4-53739690803A}" type="presOf" srcId="{FAEB1A22-1E1E-4E5A-B7DD-27F6DB5923F1}" destId="{77096C6A-9EA9-45DF-A642-8C999EBA1673}" srcOrd="1" destOrd="0" presId="urn:microsoft.com/office/officeart/2005/8/layout/venn2"/>
    <dgm:cxn modelId="{3F09ED34-3C14-4702-84AA-4698FCC5958E}" srcId="{6A5BE2F0-88CD-4565-A233-10F31290047F}" destId="{B70454C0-4D97-488A-BBCE-7437FB08FF33}" srcOrd="1" destOrd="0" parTransId="{876CF0F3-397E-4DE9-956E-2E5C540CA6A7}" sibTransId="{37123D44-EC39-4C7D-A7D8-08CFE5F4103C}"/>
    <dgm:cxn modelId="{9B5F85C7-B13B-4A70-BA23-BB596E351BEA}" type="presOf" srcId="{B70454C0-4D97-488A-BBCE-7437FB08FF33}" destId="{6F1EBCE8-25EB-4205-BAFB-EABCE191DF31}" srcOrd="1" destOrd="0" presId="urn:microsoft.com/office/officeart/2005/8/layout/venn2"/>
    <dgm:cxn modelId="{66CE5F4B-2B6F-472B-9486-33882362F89D}" type="presOf" srcId="{6A5BE2F0-88CD-4565-A233-10F31290047F}" destId="{78F9E3EF-68D1-4546-AB88-875EAFD544FC}" srcOrd="0" destOrd="0" presId="urn:microsoft.com/office/officeart/2005/8/layout/venn2"/>
    <dgm:cxn modelId="{5C74AA51-6BF5-432B-979A-FAC439363787}" type="presOf" srcId="{0D12043B-C362-4F6B-9EB4-C3BF8AAF8246}" destId="{BD9A0FBF-33F9-4158-A5A8-53627F211B09}" srcOrd="1" destOrd="0" presId="urn:microsoft.com/office/officeart/2005/8/layout/venn2"/>
    <dgm:cxn modelId="{F3307BE0-E119-4DDC-B32C-A41A74F408C0}" srcId="{6A5BE2F0-88CD-4565-A233-10F31290047F}" destId="{FAEB1A22-1E1E-4E5A-B7DD-27F6DB5923F1}" srcOrd="3" destOrd="0" parTransId="{606EA45F-B2B0-4DE2-8BFE-DAFC3D5E0362}" sibTransId="{97CF8C72-AE8B-44D2-B76B-F2DA1B388943}"/>
    <dgm:cxn modelId="{4884B48D-B233-4B33-9059-9539BD743D75}" type="presOf" srcId="{FAEB1A22-1E1E-4E5A-B7DD-27F6DB5923F1}" destId="{DE24D704-94AE-4B09-AEC1-193F4D19AC40}" srcOrd="0" destOrd="0" presId="urn:microsoft.com/office/officeart/2005/8/layout/venn2"/>
    <dgm:cxn modelId="{CB5FE235-8C60-4B30-B0B6-97EB74F37D68}" type="presOf" srcId="{B2104B87-E466-4228-9E6B-66FB12520A41}" destId="{7DF0F4C3-5E8C-4ACE-A45C-B019AFB093CA}" srcOrd="0" destOrd="0" presId="urn:microsoft.com/office/officeart/2005/8/layout/venn2"/>
    <dgm:cxn modelId="{26052FC6-195B-445D-A16B-334597A435E2}" srcId="{6A5BE2F0-88CD-4565-A233-10F31290047F}" destId="{B2104B87-E466-4228-9E6B-66FB12520A41}" srcOrd="0" destOrd="0" parTransId="{5C608BF4-3F39-460B-8405-CEEE58E33851}" sibTransId="{1AFF23F9-F6B0-48E7-9A7C-DA1938EBB78B}"/>
    <dgm:cxn modelId="{F8FD9D7A-2EC9-4D16-AAEA-3BCE270C425D}" type="presOf" srcId="{B2104B87-E466-4228-9E6B-66FB12520A41}" destId="{A21CCC63-F022-43F4-B1C5-521355B17F7F}" srcOrd="1" destOrd="0" presId="urn:microsoft.com/office/officeart/2005/8/layout/venn2"/>
    <dgm:cxn modelId="{A206CF5C-15A7-416C-B46D-8E89DDA78CF7}" srcId="{6A5BE2F0-88CD-4565-A233-10F31290047F}" destId="{0D12043B-C362-4F6B-9EB4-C3BF8AAF8246}" srcOrd="2" destOrd="0" parTransId="{23091973-D9FF-429D-A3C4-6CCA027D903B}" sibTransId="{025AB877-0072-4B33-A4B2-FA93B4F366DC}"/>
    <dgm:cxn modelId="{06D8211B-3695-4AC5-B99D-AF0E60D659CD}" type="presParOf" srcId="{78F9E3EF-68D1-4546-AB88-875EAFD544FC}" destId="{D913F300-3128-44A3-BA72-9E56AE3413FF}" srcOrd="0" destOrd="0" presId="urn:microsoft.com/office/officeart/2005/8/layout/venn2"/>
    <dgm:cxn modelId="{65504E02-C14B-4100-9DC9-51F12D767FB9}" type="presParOf" srcId="{D913F300-3128-44A3-BA72-9E56AE3413FF}" destId="{7DF0F4C3-5E8C-4ACE-A45C-B019AFB093CA}" srcOrd="0" destOrd="0" presId="urn:microsoft.com/office/officeart/2005/8/layout/venn2"/>
    <dgm:cxn modelId="{80DE3913-0F24-462B-8589-D88836F027DA}" type="presParOf" srcId="{D913F300-3128-44A3-BA72-9E56AE3413FF}" destId="{A21CCC63-F022-43F4-B1C5-521355B17F7F}" srcOrd="1" destOrd="0" presId="urn:microsoft.com/office/officeart/2005/8/layout/venn2"/>
    <dgm:cxn modelId="{EBB322F4-BA65-4FAD-915D-1E833D4F0F0B}" type="presParOf" srcId="{78F9E3EF-68D1-4546-AB88-875EAFD544FC}" destId="{37EBC44D-03F9-435F-ACEE-EB006FE2F17D}" srcOrd="1" destOrd="0" presId="urn:microsoft.com/office/officeart/2005/8/layout/venn2"/>
    <dgm:cxn modelId="{8DD29833-24AE-4ADB-AFC7-A9A8530F67C5}" type="presParOf" srcId="{37EBC44D-03F9-435F-ACEE-EB006FE2F17D}" destId="{4CD31999-02B8-4B12-A4D4-3A173C7D78E1}" srcOrd="0" destOrd="0" presId="urn:microsoft.com/office/officeart/2005/8/layout/venn2"/>
    <dgm:cxn modelId="{E6A787C1-04F7-408A-B9F0-AAA70A763AB5}" type="presParOf" srcId="{37EBC44D-03F9-435F-ACEE-EB006FE2F17D}" destId="{6F1EBCE8-25EB-4205-BAFB-EABCE191DF31}" srcOrd="1" destOrd="0" presId="urn:microsoft.com/office/officeart/2005/8/layout/venn2"/>
    <dgm:cxn modelId="{7CD2A134-CCB4-41A3-B2F7-51EACA168FF0}" type="presParOf" srcId="{78F9E3EF-68D1-4546-AB88-875EAFD544FC}" destId="{419ABF50-602D-4A96-AD46-E1CE564E9993}" srcOrd="2" destOrd="0" presId="urn:microsoft.com/office/officeart/2005/8/layout/venn2"/>
    <dgm:cxn modelId="{AA97DB26-8180-4A47-9F51-7957AB9DE02F}" type="presParOf" srcId="{419ABF50-602D-4A96-AD46-E1CE564E9993}" destId="{E2E7FF84-F66F-45C9-AB66-4E468704F193}" srcOrd="0" destOrd="0" presId="urn:microsoft.com/office/officeart/2005/8/layout/venn2"/>
    <dgm:cxn modelId="{1D2D97FC-DB28-42C4-88D4-90C27E1002DD}" type="presParOf" srcId="{419ABF50-602D-4A96-AD46-E1CE564E9993}" destId="{BD9A0FBF-33F9-4158-A5A8-53627F211B09}" srcOrd="1" destOrd="0" presId="urn:microsoft.com/office/officeart/2005/8/layout/venn2"/>
    <dgm:cxn modelId="{20470790-7798-4C8C-ABBE-62C05AF0537A}" type="presParOf" srcId="{78F9E3EF-68D1-4546-AB88-875EAFD544FC}" destId="{C6FE2752-A495-4A2B-878B-3D381CA6A579}" srcOrd="3" destOrd="0" presId="urn:microsoft.com/office/officeart/2005/8/layout/venn2"/>
    <dgm:cxn modelId="{C5CAA95F-E3D3-424A-BE97-08C140EC74D6}" type="presParOf" srcId="{C6FE2752-A495-4A2B-878B-3D381CA6A579}" destId="{DE24D704-94AE-4B09-AEC1-193F4D19AC40}" srcOrd="0" destOrd="0" presId="urn:microsoft.com/office/officeart/2005/8/layout/venn2"/>
    <dgm:cxn modelId="{9DE46D7A-B069-4248-910D-EEAA604774D9}" type="presParOf" srcId="{C6FE2752-A495-4A2B-878B-3D381CA6A579}" destId="{77096C6A-9EA9-45DF-A642-8C999EBA1673}"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1F5E42-64D3-4FC5-B3BA-DEDF1FC56C9D}">
      <dsp:nvSpPr>
        <dsp:cNvPr id="0" name=""/>
        <dsp:cNvSpPr/>
      </dsp:nvSpPr>
      <dsp:spPr>
        <a:xfrm>
          <a:off x="137786" y="1007135"/>
          <a:ext cx="2059033" cy="6785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latin typeface="Lato Black" pitchFamily="34" charset="0"/>
            </a:rPr>
            <a:t>Induction de la </a:t>
          </a:r>
        </a:p>
        <a:p>
          <a:pPr lvl="0" algn="ctr" defTabSz="533400">
            <a:lnSpc>
              <a:spcPct val="90000"/>
            </a:lnSpc>
            <a:spcBef>
              <a:spcPct val="0"/>
            </a:spcBef>
            <a:spcAft>
              <a:spcPct val="35000"/>
            </a:spcAft>
          </a:pPr>
          <a:r>
            <a:rPr lang="en-US" sz="1200" kern="1200" dirty="0" smtClean="0">
              <a:latin typeface="Lato Black" pitchFamily="34" charset="0"/>
            </a:rPr>
            <a:t>Transe hypnotique</a:t>
          </a:r>
          <a:endParaRPr lang="en-US" sz="1200" kern="1200" dirty="0">
            <a:latin typeface="Lato Black" pitchFamily="34" charset="0"/>
          </a:endParaRPr>
        </a:p>
      </dsp:txBody>
      <dsp:txXfrm>
        <a:off x="137786" y="1007135"/>
        <a:ext cx="2059033" cy="678545"/>
      </dsp:txXfrm>
    </dsp:sp>
    <dsp:sp modelId="{3FB7148C-DA03-4E9E-AA6B-60D4F8514FCB}">
      <dsp:nvSpPr>
        <dsp:cNvPr id="0" name=""/>
        <dsp:cNvSpPr/>
      </dsp:nvSpPr>
      <dsp:spPr>
        <a:xfrm>
          <a:off x="135447" y="800763"/>
          <a:ext cx="163786" cy="163786"/>
        </a:xfrm>
        <a:prstGeom prst="ellips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332DBB-CC46-4EFD-88E3-1E4CFEDB0BA9}">
      <dsp:nvSpPr>
        <dsp:cNvPr id="0" name=""/>
        <dsp:cNvSpPr/>
      </dsp:nvSpPr>
      <dsp:spPr>
        <a:xfrm>
          <a:off x="250097" y="571462"/>
          <a:ext cx="163786" cy="163786"/>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E22FF2-E721-44D0-87D1-0E7EEFF021D3}">
      <dsp:nvSpPr>
        <dsp:cNvPr id="0" name=""/>
        <dsp:cNvSpPr/>
      </dsp:nvSpPr>
      <dsp:spPr>
        <a:xfrm>
          <a:off x="525259" y="617322"/>
          <a:ext cx="257379" cy="25737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7AC0A9-AE79-40A2-886B-0F736DCF18B8}">
      <dsp:nvSpPr>
        <dsp:cNvPr id="0" name=""/>
        <dsp:cNvSpPr/>
      </dsp:nvSpPr>
      <dsp:spPr>
        <a:xfrm>
          <a:off x="754561" y="365091"/>
          <a:ext cx="163786" cy="163786"/>
        </a:xfrm>
        <a:prstGeom prst="ellips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ACC02D-1EC3-460C-999A-970A9490FAF7}">
      <dsp:nvSpPr>
        <dsp:cNvPr id="0" name=""/>
        <dsp:cNvSpPr/>
      </dsp:nvSpPr>
      <dsp:spPr>
        <a:xfrm>
          <a:off x="1052653" y="273370"/>
          <a:ext cx="163786" cy="163786"/>
        </a:xfrm>
        <a:prstGeom prst="ellipse">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789DB7-CFB8-45D0-AF4D-B745EDEFF40C}">
      <dsp:nvSpPr>
        <dsp:cNvPr id="0" name=""/>
        <dsp:cNvSpPr/>
      </dsp:nvSpPr>
      <dsp:spPr>
        <a:xfrm>
          <a:off x="1419535" y="433881"/>
          <a:ext cx="163786" cy="16378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6C63E3-231D-4030-85AA-26F4ACD97EEF}">
      <dsp:nvSpPr>
        <dsp:cNvPr id="0" name=""/>
        <dsp:cNvSpPr/>
      </dsp:nvSpPr>
      <dsp:spPr>
        <a:xfrm>
          <a:off x="1648836" y="548532"/>
          <a:ext cx="257379" cy="257379"/>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2544B7-FD7F-438D-B03B-E76A2CC9C047}">
      <dsp:nvSpPr>
        <dsp:cNvPr id="0" name=""/>
        <dsp:cNvSpPr/>
      </dsp:nvSpPr>
      <dsp:spPr>
        <a:xfrm>
          <a:off x="1969859" y="800763"/>
          <a:ext cx="163786" cy="16378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411B5A-7E35-4DA4-B8C0-2D5D99E56A18}">
      <dsp:nvSpPr>
        <dsp:cNvPr id="0" name=""/>
        <dsp:cNvSpPr/>
      </dsp:nvSpPr>
      <dsp:spPr>
        <a:xfrm>
          <a:off x="2107439" y="1052995"/>
          <a:ext cx="163786" cy="163786"/>
        </a:xfrm>
        <a:prstGeom prst="ellipse">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66402F-D8FE-442C-8F2B-5D52F89A8E2B}">
      <dsp:nvSpPr>
        <dsp:cNvPr id="0" name=""/>
        <dsp:cNvSpPr/>
      </dsp:nvSpPr>
      <dsp:spPr>
        <a:xfrm>
          <a:off x="915072" y="571462"/>
          <a:ext cx="421166" cy="421166"/>
        </a:xfrm>
        <a:prstGeom prst="ellipse">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EB879C-B456-4FD4-B718-72B18D6C5B58}">
      <dsp:nvSpPr>
        <dsp:cNvPr id="0" name=""/>
        <dsp:cNvSpPr/>
      </dsp:nvSpPr>
      <dsp:spPr>
        <a:xfrm>
          <a:off x="20796" y="1442808"/>
          <a:ext cx="163786" cy="163786"/>
        </a:xfrm>
        <a:prstGeom prst="ellipse">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CA9442-4B61-4556-8A9B-3020883B431D}">
      <dsp:nvSpPr>
        <dsp:cNvPr id="0" name=""/>
        <dsp:cNvSpPr/>
      </dsp:nvSpPr>
      <dsp:spPr>
        <a:xfrm>
          <a:off x="158377" y="1649179"/>
          <a:ext cx="257379" cy="257379"/>
        </a:xfrm>
        <a:prstGeom prst="ellipse">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FFD3F8-3CBE-4740-AF27-2C268474D557}">
      <dsp:nvSpPr>
        <dsp:cNvPr id="0" name=""/>
        <dsp:cNvSpPr/>
      </dsp:nvSpPr>
      <dsp:spPr>
        <a:xfrm>
          <a:off x="502329" y="1832620"/>
          <a:ext cx="374369" cy="37436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98A781-F42E-483A-BAFC-91332E959639}">
      <dsp:nvSpPr>
        <dsp:cNvPr id="0" name=""/>
        <dsp:cNvSpPr/>
      </dsp:nvSpPr>
      <dsp:spPr>
        <a:xfrm>
          <a:off x="983862" y="2130712"/>
          <a:ext cx="163786" cy="163786"/>
        </a:xfrm>
        <a:prstGeom prst="ellipse">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5A5B65-6C61-4BC5-B4B2-46B7BFC6834D}">
      <dsp:nvSpPr>
        <dsp:cNvPr id="0" name=""/>
        <dsp:cNvSpPr/>
      </dsp:nvSpPr>
      <dsp:spPr>
        <a:xfrm>
          <a:off x="1075583" y="1832620"/>
          <a:ext cx="257379" cy="257379"/>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FC8B29-74CD-4E10-A682-ECFEBAE9E989}">
      <dsp:nvSpPr>
        <dsp:cNvPr id="0" name=""/>
        <dsp:cNvSpPr/>
      </dsp:nvSpPr>
      <dsp:spPr>
        <a:xfrm>
          <a:off x="1304884" y="2153642"/>
          <a:ext cx="163786" cy="16378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85BB22-3726-4FC6-AB53-C8991E0D9B69}">
      <dsp:nvSpPr>
        <dsp:cNvPr id="0" name=""/>
        <dsp:cNvSpPr/>
      </dsp:nvSpPr>
      <dsp:spPr>
        <a:xfrm>
          <a:off x="1511256" y="1786760"/>
          <a:ext cx="374369" cy="374369"/>
        </a:xfrm>
        <a:prstGeom prst="ellips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D38669C-DD0C-49B3-BD39-B2B4FACA7C48}">
      <dsp:nvSpPr>
        <dsp:cNvPr id="0" name=""/>
        <dsp:cNvSpPr/>
      </dsp:nvSpPr>
      <dsp:spPr>
        <a:xfrm>
          <a:off x="2015719" y="1695039"/>
          <a:ext cx="257379" cy="257379"/>
        </a:xfrm>
        <a:prstGeom prst="ellipse">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358B10-DEEA-4839-8C12-BAC691A1A784}">
      <dsp:nvSpPr>
        <dsp:cNvPr id="0" name=""/>
        <dsp:cNvSpPr/>
      </dsp:nvSpPr>
      <dsp:spPr>
        <a:xfrm>
          <a:off x="2273098" y="616941"/>
          <a:ext cx="755886" cy="1443069"/>
        </a:xfrm>
        <a:prstGeom prst="chevron">
          <a:avLst>
            <a:gd name="adj" fmla="val 62310"/>
          </a:avLst>
        </a:prstGeom>
        <a:solidFill>
          <a:schemeClr val="bg2"/>
        </a:solidFill>
        <a:ln>
          <a:noFill/>
        </a:ln>
        <a:effectLst/>
      </dsp:spPr>
      <dsp:style>
        <a:lnRef idx="0">
          <a:scrgbClr r="0" g="0" b="0"/>
        </a:lnRef>
        <a:fillRef idx="1">
          <a:scrgbClr r="0" g="0" b="0"/>
        </a:fillRef>
        <a:effectRef idx="0">
          <a:scrgbClr r="0" g="0" b="0"/>
        </a:effectRef>
        <a:fontRef idx="minor">
          <a:schemeClr val="lt1"/>
        </a:fontRef>
      </dsp:style>
    </dsp:sp>
    <dsp:sp modelId="{DF57650C-92A0-4D36-A187-95E3A6734472}">
      <dsp:nvSpPr>
        <dsp:cNvPr id="0" name=""/>
        <dsp:cNvSpPr/>
      </dsp:nvSpPr>
      <dsp:spPr>
        <a:xfrm>
          <a:off x="3028984" y="617642"/>
          <a:ext cx="2061507" cy="1443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fr-FR" sz="1200" kern="1200" noProof="0" dirty="0" smtClean="0">
              <a:latin typeface="Lato Black" pitchFamily="34" charset="0"/>
            </a:rPr>
            <a:t>Accès aux valeurs intrinsèques et attitudes bienveillantes</a:t>
          </a:r>
          <a:endParaRPr lang="fr-FR" sz="1200" kern="1200" noProof="0" dirty="0">
            <a:latin typeface="Lato Black" pitchFamily="34" charset="0"/>
          </a:endParaRPr>
        </a:p>
      </dsp:txBody>
      <dsp:txXfrm>
        <a:off x="3028984" y="617642"/>
        <a:ext cx="2061507" cy="1443055"/>
      </dsp:txXfrm>
    </dsp:sp>
    <dsp:sp modelId="{935708F0-1207-4146-BED3-612A26A399E3}">
      <dsp:nvSpPr>
        <dsp:cNvPr id="0" name=""/>
        <dsp:cNvSpPr/>
      </dsp:nvSpPr>
      <dsp:spPr>
        <a:xfrm>
          <a:off x="5090492" y="616941"/>
          <a:ext cx="755886" cy="1443069"/>
        </a:xfrm>
        <a:prstGeom prst="chevron">
          <a:avLst>
            <a:gd name="adj" fmla="val 62310"/>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sp>
    <dsp:sp modelId="{8D98010E-48A8-4482-96B3-D81FD334A324}">
      <dsp:nvSpPr>
        <dsp:cNvPr id="0" name=""/>
        <dsp:cNvSpPr/>
      </dsp:nvSpPr>
      <dsp:spPr>
        <a:xfrm>
          <a:off x="5928838" y="497683"/>
          <a:ext cx="1752281" cy="1752281"/>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n-US" sz="1200" kern="1200" dirty="0" smtClean="0">
              <a:latin typeface="Lato Black" pitchFamily="34" charset="0"/>
            </a:rPr>
            <a:t>RMI: relaxation and mental imagery</a:t>
          </a:r>
        </a:p>
        <a:p>
          <a:pPr lvl="0" algn="ctr" defTabSz="533400">
            <a:lnSpc>
              <a:spcPct val="90000"/>
            </a:lnSpc>
            <a:spcBef>
              <a:spcPct val="0"/>
            </a:spcBef>
            <a:spcAft>
              <a:spcPct val="35000"/>
            </a:spcAft>
          </a:pPr>
          <a:r>
            <a:rPr lang="en-US" sz="1200" kern="1200" dirty="0" smtClean="0">
              <a:latin typeface="Lato Black" pitchFamily="34" charset="0"/>
            </a:rPr>
            <a:t>suggestions, visualizations </a:t>
          </a:r>
          <a:endParaRPr lang="en-US" sz="1200" kern="1200" dirty="0">
            <a:latin typeface="Lato Black" pitchFamily="34" charset="0"/>
          </a:endParaRPr>
        </a:p>
      </dsp:txBody>
      <dsp:txXfrm>
        <a:off x="6185454" y="754299"/>
        <a:ext cx="1239049" cy="12390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640C68-2C3E-414B-B58F-B90AF1E213B9}">
      <dsp:nvSpPr>
        <dsp:cNvPr id="0" name=""/>
        <dsp:cNvSpPr/>
      </dsp:nvSpPr>
      <dsp:spPr>
        <a:xfrm>
          <a:off x="819668" y="928241"/>
          <a:ext cx="1589472" cy="1589551"/>
        </a:xfrm>
        <a:prstGeom prst="ellipse">
          <a:avLst/>
        </a:prstGeom>
        <a:solidFill>
          <a:schemeClr val="accent3"/>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endParaRPr lang="en-US" sz="1200" kern="1200" dirty="0" smtClean="0">
            <a:latin typeface="Lato Black" pitchFamily="34" charset="0"/>
          </a:endParaRPr>
        </a:p>
        <a:p>
          <a:pPr lvl="0" algn="l" defTabSz="533400">
            <a:lnSpc>
              <a:spcPct val="90000"/>
            </a:lnSpc>
            <a:spcBef>
              <a:spcPct val="0"/>
            </a:spcBef>
            <a:spcAft>
              <a:spcPct val="35000"/>
            </a:spcAft>
          </a:pPr>
          <a:r>
            <a:rPr lang="en-US" sz="1200" kern="1200" dirty="0" smtClean="0">
              <a:latin typeface="Lato Black" pitchFamily="34" charset="0"/>
            </a:rPr>
            <a:t>Inquiétudes Préoccupations</a:t>
          </a:r>
        </a:p>
        <a:p>
          <a:pPr lvl="0" algn="l" defTabSz="533400">
            <a:lnSpc>
              <a:spcPct val="90000"/>
            </a:lnSpc>
            <a:spcBef>
              <a:spcPct val="0"/>
            </a:spcBef>
            <a:spcAft>
              <a:spcPct val="35000"/>
            </a:spcAft>
          </a:pPr>
          <a:r>
            <a:rPr lang="en-US" sz="1200" kern="1200" dirty="0" smtClean="0">
              <a:latin typeface="Lato Black" pitchFamily="34" charset="0"/>
            </a:rPr>
            <a:t>Ruminations</a:t>
          </a:r>
          <a:endParaRPr lang="en-US" sz="1200" kern="1200" dirty="0">
            <a:latin typeface="Lato Black" pitchFamily="34" charset="0"/>
          </a:endParaRPr>
        </a:p>
      </dsp:txBody>
      <dsp:txXfrm>
        <a:off x="1052441" y="1161025"/>
        <a:ext cx="1123926" cy="1123983"/>
      </dsp:txXfrm>
    </dsp:sp>
    <dsp:sp modelId="{E6F35B56-485D-4B49-AA42-1B2B99E5971C}">
      <dsp:nvSpPr>
        <dsp:cNvPr id="0" name=""/>
        <dsp:cNvSpPr/>
      </dsp:nvSpPr>
      <dsp:spPr>
        <a:xfrm>
          <a:off x="0" y="44452"/>
          <a:ext cx="3204114" cy="3340094"/>
        </a:xfrm>
        <a:prstGeom prst="blockArc">
          <a:avLst>
            <a:gd name="adj1" fmla="val 17527788"/>
            <a:gd name="adj2" fmla="val 4119114"/>
            <a:gd name="adj3" fmla="val 575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B62AC6-C832-4F8E-B2B3-D3373DF466D7}">
      <dsp:nvSpPr>
        <dsp:cNvPr id="0" name=""/>
        <dsp:cNvSpPr/>
      </dsp:nvSpPr>
      <dsp:spPr>
        <a:xfrm>
          <a:off x="2359276" y="326022"/>
          <a:ext cx="851486" cy="851724"/>
        </a:xfrm>
        <a:prstGeom prst="ellipse">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50D7A86-2FEF-4C3D-B908-FFE5E927D1EA}">
      <dsp:nvSpPr>
        <dsp:cNvPr id="0" name=""/>
        <dsp:cNvSpPr/>
      </dsp:nvSpPr>
      <dsp:spPr>
        <a:xfrm>
          <a:off x="3275348" y="339716"/>
          <a:ext cx="1139747" cy="824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040" tIns="66040" rIns="66040" bIns="66040" numCol="1" spcCol="1270" anchor="ctr" anchorCtr="0">
          <a:noAutofit/>
        </a:bodyPr>
        <a:lstStyle/>
        <a:p>
          <a:pPr lvl="0" algn="l" defTabSz="2311400">
            <a:lnSpc>
              <a:spcPct val="90000"/>
            </a:lnSpc>
            <a:spcBef>
              <a:spcPct val="0"/>
            </a:spcBef>
            <a:spcAft>
              <a:spcPct val="10000"/>
            </a:spcAft>
          </a:pPr>
          <a:endParaRPr lang="en-US" sz="5200" kern="1200" dirty="0"/>
        </a:p>
      </dsp:txBody>
      <dsp:txXfrm>
        <a:off x="3275348" y="339716"/>
        <a:ext cx="1139747" cy="824335"/>
      </dsp:txXfrm>
    </dsp:sp>
    <dsp:sp modelId="{BED8B8C5-6635-4E8F-AC9E-26795DF8370E}">
      <dsp:nvSpPr>
        <dsp:cNvPr id="0" name=""/>
        <dsp:cNvSpPr/>
      </dsp:nvSpPr>
      <dsp:spPr>
        <a:xfrm>
          <a:off x="2688378" y="1294984"/>
          <a:ext cx="851486" cy="851724"/>
        </a:xfrm>
        <a:prstGeom prst="ellipse">
          <a:avLst/>
        </a:prstGeom>
        <a:solidFill>
          <a:schemeClr val="tx2"/>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91337672-B441-419B-88E8-FAE4D0808D8C}">
      <dsp:nvSpPr>
        <dsp:cNvPr id="0" name=""/>
        <dsp:cNvSpPr/>
      </dsp:nvSpPr>
      <dsp:spPr>
        <a:xfrm>
          <a:off x="3609199" y="1307008"/>
          <a:ext cx="1139747" cy="824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040" tIns="66040" rIns="66040" bIns="66040" numCol="1" spcCol="1270" anchor="ctr" anchorCtr="0">
          <a:noAutofit/>
        </a:bodyPr>
        <a:lstStyle/>
        <a:p>
          <a:pPr lvl="0" algn="l" defTabSz="2311400">
            <a:lnSpc>
              <a:spcPct val="90000"/>
            </a:lnSpc>
            <a:spcBef>
              <a:spcPct val="0"/>
            </a:spcBef>
            <a:spcAft>
              <a:spcPct val="10000"/>
            </a:spcAft>
          </a:pPr>
          <a:endParaRPr lang="en-US" sz="5200" kern="1200" dirty="0"/>
        </a:p>
      </dsp:txBody>
      <dsp:txXfrm>
        <a:off x="3609199" y="1307008"/>
        <a:ext cx="1139747" cy="824335"/>
      </dsp:txXfrm>
    </dsp:sp>
    <dsp:sp modelId="{532E884F-4A4C-446B-A3D7-FD9B938F9ECF}">
      <dsp:nvSpPr>
        <dsp:cNvPr id="0" name=""/>
        <dsp:cNvSpPr/>
      </dsp:nvSpPr>
      <dsp:spPr>
        <a:xfrm>
          <a:off x="2359276" y="2277640"/>
          <a:ext cx="851486" cy="851724"/>
        </a:xfrm>
        <a:prstGeom prst="ellipse">
          <a:avLst/>
        </a:prstGeom>
        <a:solidFill>
          <a:schemeClr val="accent1"/>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FB0D4D50-6EDA-4E5F-B402-0E41B0A6A6AA}">
      <dsp:nvSpPr>
        <dsp:cNvPr id="0" name=""/>
        <dsp:cNvSpPr/>
      </dsp:nvSpPr>
      <dsp:spPr>
        <a:xfrm>
          <a:off x="3275348" y="2295008"/>
          <a:ext cx="1139747" cy="824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040" tIns="66040" rIns="66040" bIns="66040" numCol="1" spcCol="1270" anchor="ctr" anchorCtr="0">
          <a:noAutofit/>
        </a:bodyPr>
        <a:lstStyle/>
        <a:p>
          <a:pPr lvl="0" algn="l" defTabSz="2311400">
            <a:lnSpc>
              <a:spcPct val="90000"/>
            </a:lnSpc>
            <a:spcBef>
              <a:spcPct val="0"/>
            </a:spcBef>
            <a:spcAft>
              <a:spcPct val="10000"/>
            </a:spcAft>
          </a:pPr>
          <a:endParaRPr lang="en-US" sz="5200" kern="1200" dirty="0"/>
        </a:p>
      </dsp:txBody>
      <dsp:txXfrm>
        <a:off x="3275348" y="2295008"/>
        <a:ext cx="1139747" cy="8243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F0F4C3-5E8C-4ACE-A45C-B019AFB093CA}">
      <dsp:nvSpPr>
        <dsp:cNvPr id="0" name=""/>
        <dsp:cNvSpPr/>
      </dsp:nvSpPr>
      <dsp:spPr>
        <a:xfrm>
          <a:off x="330708" y="0"/>
          <a:ext cx="2538984" cy="2538984"/>
        </a:xfrm>
        <a:prstGeom prst="ellips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endParaRPr lang="en-US" sz="1000" kern="1200" dirty="0">
            <a:latin typeface="Lato Black" pitchFamily="34" charset="0"/>
          </a:endParaRPr>
        </a:p>
      </dsp:txBody>
      <dsp:txXfrm>
        <a:off x="1245250" y="126949"/>
        <a:ext cx="709899" cy="380847"/>
      </dsp:txXfrm>
    </dsp:sp>
    <dsp:sp modelId="{4CD31999-02B8-4B12-A4D4-3A173C7D78E1}">
      <dsp:nvSpPr>
        <dsp:cNvPr id="0" name=""/>
        <dsp:cNvSpPr/>
      </dsp:nvSpPr>
      <dsp:spPr>
        <a:xfrm>
          <a:off x="584606" y="507796"/>
          <a:ext cx="2031187" cy="2031187"/>
        </a:xfrm>
        <a:prstGeom prst="ellipse">
          <a:avLst/>
        </a:prstGeom>
        <a:solidFill>
          <a:schemeClr val="bg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endParaRPr lang="en-US" sz="1000" kern="1200" dirty="0">
            <a:latin typeface="Lato Black" pitchFamily="34" charset="0"/>
          </a:endParaRPr>
        </a:p>
      </dsp:txBody>
      <dsp:txXfrm>
        <a:off x="1245250" y="629668"/>
        <a:ext cx="709899" cy="365613"/>
      </dsp:txXfrm>
    </dsp:sp>
    <dsp:sp modelId="{E2E7FF84-F66F-45C9-AB66-4E468704F193}">
      <dsp:nvSpPr>
        <dsp:cNvPr id="0" name=""/>
        <dsp:cNvSpPr/>
      </dsp:nvSpPr>
      <dsp:spPr>
        <a:xfrm>
          <a:off x="838504" y="1015593"/>
          <a:ext cx="1523390" cy="1523390"/>
        </a:xfrm>
        <a:prstGeom prst="ellipse">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endParaRPr lang="en-US" sz="1000" kern="1200" dirty="0">
            <a:latin typeface="Lato Black" pitchFamily="34" charset="0"/>
          </a:endParaRPr>
        </a:p>
      </dsp:txBody>
      <dsp:txXfrm>
        <a:off x="1245250" y="1129847"/>
        <a:ext cx="709899" cy="342762"/>
      </dsp:txXfrm>
    </dsp:sp>
    <dsp:sp modelId="{DE24D704-94AE-4B09-AEC1-193F4D19AC40}">
      <dsp:nvSpPr>
        <dsp:cNvPr id="0" name=""/>
        <dsp:cNvSpPr/>
      </dsp:nvSpPr>
      <dsp:spPr>
        <a:xfrm>
          <a:off x="1092403" y="1523390"/>
          <a:ext cx="1015593" cy="1015593"/>
        </a:xfrm>
        <a:prstGeom prst="ellipse">
          <a:avLst/>
        </a:prstGeom>
        <a:solidFill>
          <a:schemeClr val="accent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endParaRPr lang="en-US" sz="1000" kern="1200">
            <a:latin typeface="Lato Black" pitchFamily="34" charset="0"/>
          </a:endParaRPr>
        </a:p>
      </dsp:txBody>
      <dsp:txXfrm>
        <a:off x="1241133" y="1777288"/>
        <a:ext cx="718133" cy="507796"/>
      </dsp:txXfrm>
    </dsp:sp>
  </dsp:spTree>
</dsp:drawing>
</file>

<file path=ppt/diagrams/layout1.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RadialPictureList#1">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00301D-F66F-458A-9D46-0932C5DF7AAC}" type="datetimeFigureOut">
              <a:rPr lang="en-US" smtClean="0"/>
              <a:t>1/9/2020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D8866A-684B-4641-8583-D1C928AE3307}" type="slidenum">
              <a:rPr lang="en-US" smtClean="0"/>
              <a:t>‹N°›</a:t>
            </a:fld>
            <a:endParaRPr lang="en-US" dirty="0"/>
          </a:p>
        </p:txBody>
      </p:sp>
    </p:spTree>
    <p:extLst>
      <p:ext uri="{BB962C8B-B14F-4D97-AF65-F5344CB8AC3E}">
        <p14:creationId xmlns:p14="http://schemas.microsoft.com/office/powerpoint/2010/main" val="947962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597819"/>
            <a:ext cx="7772400" cy="1102519"/>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ACCEBF71-793A-440A-922C-1CBEC40F9778}" type="datetimeFigureOut">
              <a:rPr lang="en-US" smtClean="0"/>
              <a:t>1/9/2020</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704198DC-2EF7-4B34-A789-AD3A4CDEBD28}" type="slidenum">
              <a:rPr lang="en-US" smtClean="0"/>
              <a:t>‹N°›</a:t>
            </a:fld>
            <a:endParaRPr lang="en-US" dirty="0"/>
          </a:p>
        </p:txBody>
      </p:sp>
    </p:spTree>
    <p:extLst>
      <p:ext uri="{BB962C8B-B14F-4D97-AF65-F5344CB8AC3E}">
        <p14:creationId xmlns:p14="http://schemas.microsoft.com/office/powerpoint/2010/main" val="2640022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CCEBF71-793A-440A-922C-1CBEC40F9778}" type="datetimeFigureOut">
              <a:rPr lang="en-US" smtClean="0"/>
              <a:t>1/9/2020</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704198DC-2EF7-4B34-A789-AD3A4CDEBD28}" type="slidenum">
              <a:rPr lang="en-US" smtClean="0"/>
              <a:t>‹N°›</a:t>
            </a:fld>
            <a:endParaRPr lang="en-US" dirty="0"/>
          </a:p>
        </p:txBody>
      </p:sp>
    </p:spTree>
    <p:extLst>
      <p:ext uri="{BB962C8B-B14F-4D97-AF65-F5344CB8AC3E}">
        <p14:creationId xmlns:p14="http://schemas.microsoft.com/office/powerpoint/2010/main" val="3190987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05979"/>
            <a:ext cx="2057400" cy="4388644"/>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05979"/>
            <a:ext cx="6019800" cy="4388644"/>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CCEBF71-793A-440A-922C-1CBEC40F9778}" type="datetimeFigureOut">
              <a:rPr lang="en-US" smtClean="0"/>
              <a:t>1/9/2020</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704198DC-2EF7-4B34-A789-AD3A4CDEBD28}" type="slidenum">
              <a:rPr lang="en-US" smtClean="0"/>
              <a:t>‹N°›</a:t>
            </a:fld>
            <a:endParaRPr lang="en-US" dirty="0"/>
          </a:p>
        </p:txBody>
      </p:sp>
    </p:spTree>
    <p:extLst>
      <p:ext uri="{BB962C8B-B14F-4D97-AF65-F5344CB8AC3E}">
        <p14:creationId xmlns:p14="http://schemas.microsoft.com/office/powerpoint/2010/main" val="2786666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CCEBF71-793A-440A-922C-1CBEC40F9778}" type="datetimeFigureOut">
              <a:rPr lang="en-US" smtClean="0"/>
              <a:t>1/9/2020</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704198DC-2EF7-4B34-A789-AD3A4CDEBD28}" type="slidenum">
              <a:rPr lang="en-US" smtClean="0"/>
              <a:t>‹N°›</a:t>
            </a:fld>
            <a:endParaRPr lang="en-US" dirty="0"/>
          </a:p>
        </p:txBody>
      </p:sp>
    </p:spTree>
    <p:extLst>
      <p:ext uri="{BB962C8B-B14F-4D97-AF65-F5344CB8AC3E}">
        <p14:creationId xmlns:p14="http://schemas.microsoft.com/office/powerpoint/2010/main" val="2196701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3305176"/>
            <a:ext cx="7772400" cy="1021556"/>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ACCEBF71-793A-440A-922C-1CBEC40F9778}" type="datetimeFigureOut">
              <a:rPr lang="en-US" smtClean="0"/>
              <a:t>1/9/2020</a:t>
            </a:fld>
            <a:endParaRPr lang="en-US" dirty="0"/>
          </a:p>
        </p:txBody>
      </p:sp>
      <p:sp>
        <p:nvSpPr>
          <p:cNvPr id="5" name="Espace réservé du pied de page 4"/>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704198DC-2EF7-4B34-A789-AD3A4CDEBD28}" type="slidenum">
              <a:rPr lang="en-US" smtClean="0"/>
              <a:t>‹N°›</a:t>
            </a:fld>
            <a:endParaRPr lang="en-US" dirty="0"/>
          </a:p>
        </p:txBody>
      </p:sp>
    </p:spTree>
    <p:extLst>
      <p:ext uri="{BB962C8B-B14F-4D97-AF65-F5344CB8AC3E}">
        <p14:creationId xmlns:p14="http://schemas.microsoft.com/office/powerpoint/2010/main" val="677224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ACCEBF71-793A-440A-922C-1CBEC40F9778}" type="datetimeFigureOut">
              <a:rPr lang="en-US" smtClean="0"/>
              <a:t>1/9/2020</a:t>
            </a:fld>
            <a:endParaRPr lang="en-US" dirty="0"/>
          </a:p>
        </p:txBody>
      </p:sp>
      <p:sp>
        <p:nvSpPr>
          <p:cNvPr id="6" name="Espace réservé du pied de page 5"/>
          <p:cNvSpPr>
            <a:spLocks noGrp="1"/>
          </p:cNvSpPr>
          <p:nvPr>
            <p:ph type="ftr" sz="quarter" idx="11"/>
          </p:nvPr>
        </p:nvSpPr>
        <p:spPr/>
        <p:txBody>
          <a:bodyPr/>
          <a:lstStyle/>
          <a:p>
            <a:endParaRPr lang="en-US" dirty="0"/>
          </a:p>
        </p:txBody>
      </p:sp>
      <p:sp>
        <p:nvSpPr>
          <p:cNvPr id="7" name="Espace réservé du numéro de diapositive 6"/>
          <p:cNvSpPr>
            <a:spLocks noGrp="1"/>
          </p:cNvSpPr>
          <p:nvPr>
            <p:ph type="sldNum" sz="quarter" idx="12"/>
          </p:nvPr>
        </p:nvSpPr>
        <p:spPr/>
        <p:txBody>
          <a:bodyPr/>
          <a:lstStyle/>
          <a:p>
            <a:fld id="{704198DC-2EF7-4B34-A789-AD3A4CDEBD28}" type="slidenum">
              <a:rPr lang="en-US" smtClean="0"/>
              <a:t>‹N°›</a:t>
            </a:fld>
            <a:endParaRPr lang="en-US" dirty="0"/>
          </a:p>
        </p:txBody>
      </p:sp>
    </p:spTree>
    <p:extLst>
      <p:ext uri="{BB962C8B-B14F-4D97-AF65-F5344CB8AC3E}">
        <p14:creationId xmlns:p14="http://schemas.microsoft.com/office/powerpoint/2010/main" val="2626557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ACCEBF71-793A-440A-922C-1CBEC40F9778}" type="datetimeFigureOut">
              <a:rPr lang="en-US" smtClean="0"/>
              <a:t>1/9/2020</a:t>
            </a:fld>
            <a:endParaRPr lang="en-US" dirty="0"/>
          </a:p>
        </p:txBody>
      </p:sp>
      <p:sp>
        <p:nvSpPr>
          <p:cNvPr id="8" name="Espace réservé du pied de page 7"/>
          <p:cNvSpPr>
            <a:spLocks noGrp="1"/>
          </p:cNvSpPr>
          <p:nvPr>
            <p:ph type="ftr" sz="quarter" idx="11"/>
          </p:nvPr>
        </p:nvSpPr>
        <p:spPr/>
        <p:txBody>
          <a:bodyPr/>
          <a:lstStyle/>
          <a:p>
            <a:endParaRPr lang="en-US" dirty="0"/>
          </a:p>
        </p:txBody>
      </p:sp>
      <p:sp>
        <p:nvSpPr>
          <p:cNvPr id="9" name="Espace réservé du numéro de diapositive 8"/>
          <p:cNvSpPr>
            <a:spLocks noGrp="1"/>
          </p:cNvSpPr>
          <p:nvPr>
            <p:ph type="sldNum" sz="quarter" idx="12"/>
          </p:nvPr>
        </p:nvSpPr>
        <p:spPr/>
        <p:txBody>
          <a:bodyPr/>
          <a:lstStyle/>
          <a:p>
            <a:fld id="{704198DC-2EF7-4B34-A789-AD3A4CDEBD28}" type="slidenum">
              <a:rPr lang="en-US" smtClean="0"/>
              <a:t>‹N°›</a:t>
            </a:fld>
            <a:endParaRPr lang="en-US" dirty="0"/>
          </a:p>
        </p:txBody>
      </p:sp>
    </p:spTree>
    <p:extLst>
      <p:ext uri="{BB962C8B-B14F-4D97-AF65-F5344CB8AC3E}">
        <p14:creationId xmlns:p14="http://schemas.microsoft.com/office/powerpoint/2010/main" val="1472954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ACCEBF71-793A-440A-922C-1CBEC40F9778}" type="datetimeFigureOut">
              <a:rPr lang="en-US" smtClean="0"/>
              <a:t>1/9/2020</a:t>
            </a:fld>
            <a:endParaRPr lang="en-US" dirty="0"/>
          </a:p>
        </p:txBody>
      </p:sp>
      <p:sp>
        <p:nvSpPr>
          <p:cNvPr id="4" name="Espace réservé du pied de page 3"/>
          <p:cNvSpPr>
            <a:spLocks noGrp="1"/>
          </p:cNvSpPr>
          <p:nvPr>
            <p:ph type="ftr" sz="quarter" idx="11"/>
          </p:nvPr>
        </p:nvSpPr>
        <p:spPr/>
        <p:txBody>
          <a:bodyPr/>
          <a:lstStyle/>
          <a:p>
            <a:endParaRPr lang="en-US" dirty="0"/>
          </a:p>
        </p:txBody>
      </p:sp>
      <p:sp>
        <p:nvSpPr>
          <p:cNvPr id="5" name="Espace réservé du numéro de diapositive 4"/>
          <p:cNvSpPr>
            <a:spLocks noGrp="1"/>
          </p:cNvSpPr>
          <p:nvPr>
            <p:ph type="sldNum" sz="quarter" idx="12"/>
          </p:nvPr>
        </p:nvSpPr>
        <p:spPr/>
        <p:txBody>
          <a:bodyPr/>
          <a:lstStyle/>
          <a:p>
            <a:fld id="{704198DC-2EF7-4B34-A789-AD3A4CDEBD28}" type="slidenum">
              <a:rPr lang="en-US" smtClean="0"/>
              <a:t>‹N°›</a:t>
            </a:fld>
            <a:endParaRPr lang="en-US" dirty="0"/>
          </a:p>
        </p:txBody>
      </p:sp>
    </p:spTree>
    <p:extLst>
      <p:ext uri="{BB962C8B-B14F-4D97-AF65-F5344CB8AC3E}">
        <p14:creationId xmlns:p14="http://schemas.microsoft.com/office/powerpoint/2010/main" val="4026170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CCEBF71-793A-440A-922C-1CBEC40F9778}" type="datetimeFigureOut">
              <a:rPr lang="en-US" smtClean="0"/>
              <a:t>1/9/2020</a:t>
            </a:fld>
            <a:endParaRPr lang="en-US" dirty="0"/>
          </a:p>
        </p:txBody>
      </p:sp>
      <p:sp>
        <p:nvSpPr>
          <p:cNvPr id="3" name="Espace réservé du pied de page 2"/>
          <p:cNvSpPr>
            <a:spLocks noGrp="1"/>
          </p:cNvSpPr>
          <p:nvPr>
            <p:ph type="ftr" sz="quarter" idx="11"/>
          </p:nvPr>
        </p:nvSpPr>
        <p:spPr/>
        <p:txBody>
          <a:bodyPr/>
          <a:lstStyle/>
          <a:p>
            <a:endParaRPr lang="en-US" dirty="0"/>
          </a:p>
        </p:txBody>
      </p:sp>
      <p:sp>
        <p:nvSpPr>
          <p:cNvPr id="4" name="Espace réservé du numéro de diapositive 3"/>
          <p:cNvSpPr>
            <a:spLocks noGrp="1"/>
          </p:cNvSpPr>
          <p:nvPr>
            <p:ph type="sldNum" sz="quarter" idx="12"/>
          </p:nvPr>
        </p:nvSpPr>
        <p:spPr/>
        <p:txBody>
          <a:bodyPr/>
          <a:lstStyle/>
          <a:p>
            <a:fld id="{704198DC-2EF7-4B34-A789-AD3A4CDEBD28}" type="slidenum">
              <a:rPr lang="en-US" smtClean="0"/>
              <a:t>‹N°›</a:t>
            </a:fld>
            <a:endParaRPr lang="en-US" dirty="0"/>
          </a:p>
        </p:txBody>
      </p:sp>
    </p:spTree>
    <p:extLst>
      <p:ext uri="{BB962C8B-B14F-4D97-AF65-F5344CB8AC3E}">
        <p14:creationId xmlns:p14="http://schemas.microsoft.com/office/powerpoint/2010/main" val="2921053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204787"/>
            <a:ext cx="3008313" cy="871538"/>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CCEBF71-793A-440A-922C-1CBEC40F9778}" type="datetimeFigureOut">
              <a:rPr lang="en-US" smtClean="0"/>
              <a:t>1/9/2020</a:t>
            </a:fld>
            <a:endParaRPr lang="en-US" dirty="0"/>
          </a:p>
        </p:txBody>
      </p:sp>
      <p:sp>
        <p:nvSpPr>
          <p:cNvPr id="6" name="Espace réservé du pied de page 5"/>
          <p:cNvSpPr>
            <a:spLocks noGrp="1"/>
          </p:cNvSpPr>
          <p:nvPr>
            <p:ph type="ftr" sz="quarter" idx="11"/>
          </p:nvPr>
        </p:nvSpPr>
        <p:spPr/>
        <p:txBody>
          <a:bodyPr/>
          <a:lstStyle/>
          <a:p>
            <a:endParaRPr lang="en-US" dirty="0"/>
          </a:p>
        </p:txBody>
      </p:sp>
      <p:sp>
        <p:nvSpPr>
          <p:cNvPr id="7" name="Espace réservé du numéro de diapositive 6"/>
          <p:cNvSpPr>
            <a:spLocks noGrp="1"/>
          </p:cNvSpPr>
          <p:nvPr>
            <p:ph type="sldNum" sz="quarter" idx="12"/>
          </p:nvPr>
        </p:nvSpPr>
        <p:spPr/>
        <p:txBody>
          <a:bodyPr/>
          <a:lstStyle/>
          <a:p>
            <a:fld id="{704198DC-2EF7-4B34-A789-AD3A4CDEBD28}" type="slidenum">
              <a:rPr lang="en-US" smtClean="0"/>
              <a:t>‹N°›</a:t>
            </a:fld>
            <a:endParaRPr lang="en-US" dirty="0"/>
          </a:p>
        </p:txBody>
      </p:sp>
    </p:spTree>
    <p:extLst>
      <p:ext uri="{BB962C8B-B14F-4D97-AF65-F5344CB8AC3E}">
        <p14:creationId xmlns:p14="http://schemas.microsoft.com/office/powerpoint/2010/main" val="570622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3600450"/>
            <a:ext cx="5486400" cy="425054"/>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CCEBF71-793A-440A-922C-1CBEC40F9778}" type="datetimeFigureOut">
              <a:rPr lang="en-US" smtClean="0"/>
              <a:t>1/9/2020</a:t>
            </a:fld>
            <a:endParaRPr lang="en-US" dirty="0"/>
          </a:p>
        </p:txBody>
      </p:sp>
      <p:sp>
        <p:nvSpPr>
          <p:cNvPr id="6" name="Espace réservé du pied de page 5"/>
          <p:cNvSpPr>
            <a:spLocks noGrp="1"/>
          </p:cNvSpPr>
          <p:nvPr>
            <p:ph type="ftr" sz="quarter" idx="11"/>
          </p:nvPr>
        </p:nvSpPr>
        <p:spPr/>
        <p:txBody>
          <a:bodyPr/>
          <a:lstStyle/>
          <a:p>
            <a:endParaRPr lang="en-US" dirty="0"/>
          </a:p>
        </p:txBody>
      </p:sp>
      <p:sp>
        <p:nvSpPr>
          <p:cNvPr id="7" name="Espace réservé du numéro de diapositive 6"/>
          <p:cNvSpPr>
            <a:spLocks noGrp="1"/>
          </p:cNvSpPr>
          <p:nvPr>
            <p:ph type="sldNum" sz="quarter" idx="12"/>
          </p:nvPr>
        </p:nvSpPr>
        <p:spPr/>
        <p:txBody>
          <a:bodyPr/>
          <a:lstStyle/>
          <a:p>
            <a:fld id="{704198DC-2EF7-4B34-A789-AD3A4CDEBD28}" type="slidenum">
              <a:rPr lang="en-US" smtClean="0"/>
              <a:t>‹N°›</a:t>
            </a:fld>
            <a:endParaRPr lang="en-US" dirty="0"/>
          </a:p>
        </p:txBody>
      </p:sp>
    </p:spTree>
    <p:extLst>
      <p:ext uri="{BB962C8B-B14F-4D97-AF65-F5344CB8AC3E}">
        <p14:creationId xmlns:p14="http://schemas.microsoft.com/office/powerpoint/2010/main" val="2340702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CCEBF71-793A-440A-922C-1CBEC40F9778}" type="datetimeFigureOut">
              <a:rPr lang="en-US" smtClean="0"/>
              <a:t>1/9/2020</a:t>
            </a:fld>
            <a:endParaRPr lang="en-US" dirty="0"/>
          </a:p>
        </p:txBody>
      </p:sp>
      <p:sp>
        <p:nvSpPr>
          <p:cNvPr id="5" name="Espace réservé du pied de page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Espace réservé du numéro de diapositive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04198DC-2EF7-4B34-A789-AD3A4CDEBD28}" type="slidenum">
              <a:rPr lang="en-US" smtClean="0"/>
              <a:t>‹N°›</a:t>
            </a:fld>
            <a:endParaRPr lang="en-US" dirty="0"/>
          </a:p>
        </p:txBody>
      </p:sp>
    </p:spTree>
    <p:extLst>
      <p:ext uri="{BB962C8B-B14F-4D97-AF65-F5344CB8AC3E}">
        <p14:creationId xmlns:p14="http://schemas.microsoft.com/office/powerpoint/2010/main" val="12360374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hyperlink" Target="Musique%20de%20relaxation/720p%20HD%20Pacific%20Ocean%20Dusk%20Relaxation%20Surf%20and%20Sand-%5bwww_flvto_com%5d.mp3" TargetMode="External"/><Relationship Id="rId1" Type="http://schemas.openxmlformats.org/officeDocument/2006/relationships/slideLayout" Target="../slideLayouts/slideLayout1.xml"/><Relationship Id="rId4" Type="http://schemas.openxmlformats.org/officeDocument/2006/relationships/image" Target="../media/image21.emf"/></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5" Type="http://schemas.openxmlformats.org/officeDocument/2006/relationships/image" Target="../media/image24.png"/><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https://journals.lww.com/jonmd/Abstract/2013/02000/Psychological_Trauma_Symptom_Improvement_in.14.aspx"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books.google.co.ve/books?id=INtAAAAAYAAJ&amp;hl=fr&amp;pg=PA153" TargetMode="External"/><Relationship Id="rId3" Type="http://schemas.openxmlformats.org/officeDocument/2006/relationships/image" Target="../media/image4.png"/><Relationship Id="rId7" Type="http://schemas.openxmlformats.org/officeDocument/2006/relationships/image" Target="../media/image6.emf"/><Relationship Id="rId2" Type="http://schemas.openxmlformats.org/officeDocument/2006/relationships/hyperlink" Target="https://books.google.ca/books?id=daGmqCbrFckC&amp;lpg=PA286&amp;ots=ldfyzRRhnc&amp;dq=archive%20du%20magn%C3%A9tisme%20animal&amp;pg=PR3#v=onepage&amp;q&amp;f=false" TargetMode="External"/><Relationship Id="rId1" Type="http://schemas.openxmlformats.org/officeDocument/2006/relationships/slideLayout" Target="../slideLayouts/slideLayout1.xml"/><Relationship Id="rId6" Type="http://schemas.openxmlformats.org/officeDocument/2006/relationships/hyperlink" Target="https://fr.wikipedia.org/wiki/Convulsionnaires" TargetMode="External"/><Relationship Id="rId5" Type="http://schemas.openxmlformats.org/officeDocument/2006/relationships/image" Target="../media/image5.png"/><Relationship Id="rId10" Type="http://schemas.openxmlformats.org/officeDocument/2006/relationships/image" Target="../media/image7.png"/><Relationship Id="rId4" Type="http://schemas.openxmlformats.org/officeDocument/2006/relationships/hyperlink" Target="https://books.google.co.ve/books?id=INtAAAAAYAAJ&amp;hl=fr&amp;pg=PA153#v=onepage&amp;q=calmeil&amp;f=false" TargetMode="External"/><Relationship Id="rId9" Type="http://schemas.openxmlformats.org/officeDocument/2006/relationships/hyperlink" Target="Musique%20de%20relaxation/Glass%20Harmonica.mp3"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hyperlink" Target="mailto:liliane@clavelpardo.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4569" y="0"/>
            <a:ext cx="12206377" cy="5391150"/>
          </a:xfrm>
          <a:prstGeom prst="rect">
            <a:avLst/>
          </a:prstGeom>
        </p:spPr>
      </p:pic>
      <p:sp>
        <p:nvSpPr>
          <p:cNvPr id="2" name="Titre 1"/>
          <p:cNvSpPr>
            <a:spLocks noGrp="1"/>
          </p:cNvSpPr>
          <p:nvPr>
            <p:ph type="ctrTitle"/>
          </p:nvPr>
        </p:nvSpPr>
        <p:spPr>
          <a:xfrm>
            <a:off x="609600" y="590550"/>
            <a:ext cx="8382000" cy="3962400"/>
          </a:xfrm>
        </p:spPr>
        <p:txBody>
          <a:bodyPr>
            <a:normAutofit fontScale="90000"/>
          </a:bodyPr>
          <a:lstStyle/>
          <a:p>
            <a:r>
              <a:rPr lang="fr-CA" dirty="0" smtClean="0">
                <a:solidFill>
                  <a:schemeClr val="tx1">
                    <a:lumMod val="75000"/>
                    <a:lumOff val="25000"/>
                  </a:schemeClr>
                </a:solidFill>
              </a:rPr>
              <a:t/>
            </a:r>
            <a:br>
              <a:rPr lang="fr-CA" dirty="0" smtClean="0">
                <a:solidFill>
                  <a:schemeClr val="tx1">
                    <a:lumMod val="75000"/>
                    <a:lumOff val="25000"/>
                  </a:schemeClr>
                </a:solidFill>
              </a:rPr>
            </a:br>
            <a:r>
              <a:rPr lang="fr-CA" sz="5300" b="1" dirty="0" smtClean="0">
                <a:solidFill>
                  <a:srgbClr val="002060"/>
                </a:solidFill>
                <a:latin typeface="Arial Black" panose="020B0A04020102020204" pitchFamily="34" charset="0"/>
              </a:rPr>
              <a:t>HYPNOSE </a:t>
            </a:r>
            <a:br>
              <a:rPr lang="fr-CA" sz="5300" b="1" dirty="0" smtClean="0">
                <a:solidFill>
                  <a:srgbClr val="002060"/>
                </a:solidFill>
                <a:latin typeface="Arial Black" panose="020B0A04020102020204" pitchFamily="34" charset="0"/>
              </a:rPr>
            </a:br>
            <a:r>
              <a:rPr lang="fr-CA" sz="5300" b="1" dirty="0" smtClean="0">
                <a:solidFill>
                  <a:srgbClr val="002060"/>
                </a:solidFill>
                <a:latin typeface="Arial Black" panose="020B0A04020102020204" pitchFamily="34" charset="0"/>
              </a:rPr>
              <a:t/>
            </a:r>
            <a:br>
              <a:rPr lang="fr-CA" sz="5300" b="1" dirty="0" smtClean="0">
                <a:solidFill>
                  <a:srgbClr val="002060"/>
                </a:solidFill>
                <a:latin typeface="Arial Black" panose="020B0A04020102020204" pitchFamily="34" charset="0"/>
              </a:rPr>
            </a:br>
            <a:r>
              <a:rPr lang="fr-CA" sz="5300" b="1" dirty="0" smtClean="0">
                <a:solidFill>
                  <a:srgbClr val="002060"/>
                </a:solidFill>
                <a:latin typeface="Arial Black" panose="020B0A04020102020204" pitchFamily="34" charset="0"/>
              </a:rPr>
              <a:t> AUTOHYPNOSE</a:t>
            </a:r>
            <a:br>
              <a:rPr lang="fr-CA" sz="5300" b="1" dirty="0" smtClean="0">
                <a:solidFill>
                  <a:srgbClr val="002060"/>
                </a:solidFill>
                <a:latin typeface="Arial Black" panose="020B0A04020102020204" pitchFamily="34" charset="0"/>
              </a:rPr>
            </a:br>
            <a:r>
              <a:rPr lang="fr-CA" sz="5300" b="1" dirty="0" smtClean="0">
                <a:solidFill>
                  <a:srgbClr val="002060"/>
                </a:solidFill>
                <a:latin typeface="Arial Black" panose="020B0A04020102020204" pitchFamily="34" charset="0"/>
              </a:rPr>
              <a:t/>
            </a:r>
            <a:br>
              <a:rPr lang="fr-CA" sz="5300" b="1" dirty="0" smtClean="0">
                <a:solidFill>
                  <a:srgbClr val="002060"/>
                </a:solidFill>
                <a:latin typeface="Arial Black" panose="020B0A04020102020204" pitchFamily="34" charset="0"/>
              </a:rPr>
            </a:br>
            <a:r>
              <a:rPr lang="fr-CA" sz="5300" b="1" dirty="0" smtClean="0">
                <a:solidFill>
                  <a:srgbClr val="002060"/>
                </a:solidFill>
                <a:latin typeface="Arial Black" panose="020B0A04020102020204" pitchFamily="34" charset="0"/>
              </a:rPr>
              <a:t>E</a:t>
            </a:r>
            <a:r>
              <a:rPr lang="fr-CH" sz="5300" b="1" dirty="0" smtClean="0">
                <a:solidFill>
                  <a:srgbClr val="002060"/>
                </a:solidFill>
                <a:latin typeface="Arial Black" panose="020B0A04020102020204" pitchFamily="34" charset="0"/>
              </a:rPr>
              <a:t> F T</a:t>
            </a:r>
            <a:r>
              <a:rPr lang="fr-CH" sz="4900" dirty="0" smtClean="0">
                <a:solidFill>
                  <a:srgbClr val="333333"/>
                </a:solidFill>
                <a:latin typeface="Tempus Sans ITC" panose="04020404030D07020202" pitchFamily="82" charset="0"/>
              </a:rPr>
              <a:t/>
            </a:r>
            <a:br>
              <a:rPr lang="fr-CH" sz="4900" dirty="0" smtClean="0">
                <a:solidFill>
                  <a:srgbClr val="333333"/>
                </a:solidFill>
                <a:latin typeface="Tempus Sans ITC" panose="04020404030D07020202" pitchFamily="82" charset="0"/>
              </a:rPr>
            </a:br>
            <a:r>
              <a:rPr lang="fr-CA" dirty="0" smtClean="0">
                <a:solidFill>
                  <a:schemeClr val="tx1">
                    <a:lumMod val="75000"/>
                    <a:lumOff val="25000"/>
                  </a:schemeClr>
                </a:solidFill>
              </a:rPr>
              <a:t/>
            </a:r>
            <a:br>
              <a:rPr lang="fr-CA" dirty="0" smtClean="0">
                <a:solidFill>
                  <a:schemeClr val="tx1">
                    <a:lumMod val="75000"/>
                    <a:lumOff val="25000"/>
                  </a:schemeClr>
                </a:solidFill>
              </a:rPr>
            </a:br>
            <a:endParaRPr lang="fr-CA" dirty="0">
              <a:solidFill>
                <a:schemeClr val="tx1">
                  <a:lumMod val="75000"/>
                  <a:lumOff val="25000"/>
                </a:schemeClr>
              </a:solidFill>
            </a:endParaRPr>
          </a:p>
        </p:txBody>
      </p:sp>
    </p:spTree>
    <p:extLst>
      <p:ext uri="{BB962C8B-B14F-4D97-AF65-F5344CB8AC3E}">
        <p14:creationId xmlns:p14="http://schemas.microsoft.com/office/powerpoint/2010/main" val="1537531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2"/>
          <p:cNvSpPr>
            <a:spLocks noChangeArrowheads="1"/>
          </p:cNvSpPr>
          <p:nvPr/>
        </p:nvSpPr>
        <p:spPr bwMode="auto">
          <a:xfrm>
            <a:off x="3080982" y="429604"/>
            <a:ext cx="305051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algn="ctr" fontAlgn="base">
              <a:spcBef>
                <a:spcPct val="0"/>
              </a:spcBef>
              <a:spcAft>
                <a:spcPct val="0"/>
              </a:spcAft>
            </a:pPr>
            <a:r>
              <a:rPr lang="fr-FR" sz="2400" dirty="0" smtClean="0">
                <a:latin typeface="Lato Light" pitchFamily="34" charset="0"/>
                <a:cs typeface="Arial" pitchFamily="34" charset="0"/>
              </a:rPr>
              <a:t>Cohérence cardiaque</a:t>
            </a:r>
            <a:endParaRPr kumimoji="0" lang="fr-FR" sz="1050" b="0" i="0" u="none" strike="noStrike" cap="none" normalizeH="0" baseline="0" dirty="0" smtClean="0">
              <a:ln>
                <a:noFill/>
              </a:ln>
              <a:effectLst/>
              <a:latin typeface="Arial" pitchFamily="34" charset="0"/>
              <a:cs typeface="Arial" pitchFamily="34" charset="0"/>
            </a:endParaRPr>
          </a:p>
        </p:txBody>
      </p:sp>
      <p:sp>
        <p:nvSpPr>
          <p:cNvPr id="4" name="Freeform 6"/>
          <p:cNvSpPr>
            <a:spLocks/>
          </p:cNvSpPr>
          <p:nvPr/>
        </p:nvSpPr>
        <p:spPr bwMode="auto">
          <a:xfrm>
            <a:off x="669926" y="1612901"/>
            <a:ext cx="1892300" cy="1150937"/>
          </a:xfrm>
          <a:custGeom>
            <a:avLst/>
            <a:gdLst>
              <a:gd name="T0" fmla="*/ 932 w 1015"/>
              <a:gd name="T1" fmla="*/ 463 h 618"/>
              <a:gd name="T2" fmla="*/ 796 w 1015"/>
              <a:gd name="T3" fmla="*/ 136 h 618"/>
              <a:gd name="T4" fmla="*/ 466 w 1015"/>
              <a:gd name="T5" fmla="*/ 0 h 618"/>
              <a:gd name="T6" fmla="*/ 136 w 1015"/>
              <a:gd name="T7" fmla="*/ 136 h 618"/>
              <a:gd name="T8" fmla="*/ 0 w 1015"/>
              <a:gd name="T9" fmla="*/ 466 h 618"/>
              <a:gd name="T10" fmla="*/ 141 w 1015"/>
              <a:gd name="T11" fmla="*/ 466 h 618"/>
              <a:gd name="T12" fmla="*/ 236 w 1015"/>
              <a:gd name="T13" fmla="*/ 236 h 618"/>
              <a:gd name="T14" fmla="*/ 466 w 1015"/>
              <a:gd name="T15" fmla="*/ 141 h 618"/>
              <a:gd name="T16" fmla="*/ 696 w 1015"/>
              <a:gd name="T17" fmla="*/ 236 h 618"/>
              <a:gd name="T18" fmla="*/ 791 w 1015"/>
              <a:gd name="T19" fmla="*/ 463 h 618"/>
              <a:gd name="T20" fmla="*/ 705 w 1015"/>
              <a:gd name="T21" fmla="*/ 463 h 618"/>
              <a:gd name="T22" fmla="*/ 860 w 1015"/>
              <a:gd name="T23" fmla="*/ 618 h 618"/>
              <a:gd name="T24" fmla="*/ 1015 w 1015"/>
              <a:gd name="T25" fmla="*/ 463 h 618"/>
              <a:gd name="T26" fmla="*/ 932 w 1015"/>
              <a:gd name="T27" fmla="*/ 463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5" h="618">
                <a:moveTo>
                  <a:pt x="932" y="463"/>
                </a:moveTo>
                <a:cubicBezTo>
                  <a:pt x="931" y="335"/>
                  <a:pt x="879" y="220"/>
                  <a:pt x="796" y="136"/>
                </a:cubicBezTo>
                <a:cubicBezTo>
                  <a:pt x="711" y="52"/>
                  <a:pt x="594" y="0"/>
                  <a:pt x="466" y="0"/>
                </a:cubicBezTo>
                <a:cubicBezTo>
                  <a:pt x="337" y="0"/>
                  <a:pt x="220" y="52"/>
                  <a:pt x="136" y="136"/>
                </a:cubicBezTo>
                <a:cubicBezTo>
                  <a:pt x="52" y="220"/>
                  <a:pt x="0" y="337"/>
                  <a:pt x="0" y="466"/>
                </a:cubicBezTo>
                <a:cubicBezTo>
                  <a:pt x="141" y="466"/>
                  <a:pt x="141" y="466"/>
                  <a:pt x="141" y="466"/>
                </a:cubicBezTo>
                <a:cubicBezTo>
                  <a:pt x="141" y="376"/>
                  <a:pt x="177" y="295"/>
                  <a:pt x="236" y="236"/>
                </a:cubicBezTo>
                <a:cubicBezTo>
                  <a:pt x="295" y="177"/>
                  <a:pt x="376" y="141"/>
                  <a:pt x="466" y="141"/>
                </a:cubicBezTo>
                <a:cubicBezTo>
                  <a:pt x="556" y="141"/>
                  <a:pt x="637" y="177"/>
                  <a:pt x="696" y="236"/>
                </a:cubicBezTo>
                <a:cubicBezTo>
                  <a:pt x="754" y="294"/>
                  <a:pt x="790" y="374"/>
                  <a:pt x="791" y="463"/>
                </a:cubicBezTo>
                <a:cubicBezTo>
                  <a:pt x="705" y="463"/>
                  <a:pt x="705" y="463"/>
                  <a:pt x="705" y="463"/>
                </a:cubicBezTo>
                <a:cubicBezTo>
                  <a:pt x="860" y="618"/>
                  <a:pt x="860" y="618"/>
                  <a:pt x="860" y="618"/>
                </a:cubicBezTo>
                <a:cubicBezTo>
                  <a:pt x="1015" y="463"/>
                  <a:pt x="1015" y="463"/>
                  <a:pt x="1015" y="463"/>
                </a:cubicBezTo>
                <a:lnTo>
                  <a:pt x="932" y="463"/>
                </a:lnTo>
                <a:close/>
              </a:path>
            </a:pathLst>
          </a:custGeom>
          <a:gradFill>
            <a:gsLst>
              <a:gs pos="90000">
                <a:schemeClr val="bg2"/>
              </a:gs>
              <a:gs pos="10000">
                <a:schemeClr val="bg2"/>
              </a:gs>
              <a:gs pos="50000">
                <a:schemeClr val="bg2">
                  <a:lumMod val="60000"/>
                  <a:lumOff val="40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17" name="Group 16"/>
          <p:cNvGrpSpPr/>
          <p:nvPr/>
        </p:nvGrpSpPr>
        <p:grpSpPr>
          <a:xfrm>
            <a:off x="6578601" y="1612901"/>
            <a:ext cx="1876425" cy="1150937"/>
            <a:chOff x="6578601" y="1612901"/>
            <a:chExt cx="1876425" cy="1150937"/>
          </a:xfrm>
          <a:gradFill>
            <a:gsLst>
              <a:gs pos="90000">
                <a:schemeClr val="accent3"/>
              </a:gs>
              <a:gs pos="10000">
                <a:schemeClr val="accent3"/>
              </a:gs>
              <a:gs pos="50000">
                <a:schemeClr val="accent3">
                  <a:lumMod val="60000"/>
                  <a:lumOff val="40000"/>
                </a:schemeClr>
              </a:gs>
            </a:gsLst>
            <a:lin ang="0" scaled="1"/>
          </a:gradFill>
        </p:grpSpPr>
        <p:sp>
          <p:nvSpPr>
            <p:cNvPr id="5" name="Freeform 7"/>
            <p:cNvSpPr>
              <a:spLocks/>
            </p:cNvSpPr>
            <p:nvPr/>
          </p:nvSpPr>
          <p:spPr bwMode="auto">
            <a:xfrm>
              <a:off x="6578601" y="1612901"/>
              <a:ext cx="1876425" cy="1150937"/>
            </a:xfrm>
            <a:custGeom>
              <a:avLst/>
              <a:gdLst>
                <a:gd name="T0" fmla="*/ 925 w 1007"/>
                <a:gd name="T1" fmla="*/ 463 h 618"/>
                <a:gd name="T2" fmla="*/ 788 w 1007"/>
                <a:gd name="T3" fmla="*/ 136 h 618"/>
                <a:gd name="T4" fmla="*/ 458 w 1007"/>
                <a:gd name="T5" fmla="*/ 0 h 618"/>
                <a:gd name="T6" fmla="*/ 129 w 1007"/>
                <a:gd name="T7" fmla="*/ 136 h 618"/>
                <a:gd name="T8" fmla="*/ 0 w 1007"/>
                <a:gd name="T9" fmla="*/ 377 h 618"/>
                <a:gd name="T10" fmla="*/ 62 w 1007"/>
                <a:gd name="T11" fmla="*/ 316 h 618"/>
                <a:gd name="T12" fmla="*/ 141 w 1007"/>
                <a:gd name="T13" fmla="*/ 395 h 618"/>
                <a:gd name="T14" fmla="*/ 229 w 1007"/>
                <a:gd name="T15" fmla="*/ 236 h 618"/>
                <a:gd name="T16" fmla="*/ 458 w 1007"/>
                <a:gd name="T17" fmla="*/ 141 h 618"/>
                <a:gd name="T18" fmla="*/ 688 w 1007"/>
                <a:gd name="T19" fmla="*/ 236 h 618"/>
                <a:gd name="T20" fmla="*/ 783 w 1007"/>
                <a:gd name="T21" fmla="*/ 463 h 618"/>
                <a:gd name="T22" fmla="*/ 697 w 1007"/>
                <a:gd name="T23" fmla="*/ 463 h 618"/>
                <a:gd name="T24" fmla="*/ 852 w 1007"/>
                <a:gd name="T25" fmla="*/ 618 h 618"/>
                <a:gd name="T26" fmla="*/ 1007 w 1007"/>
                <a:gd name="T27" fmla="*/ 463 h 618"/>
                <a:gd name="T28" fmla="*/ 925 w 1007"/>
                <a:gd name="T29" fmla="*/ 463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7" h="618">
                  <a:moveTo>
                    <a:pt x="925" y="463"/>
                  </a:moveTo>
                  <a:cubicBezTo>
                    <a:pt x="924" y="335"/>
                    <a:pt x="872" y="220"/>
                    <a:pt x="788" y="136"/>
                  </a:cubicBezTo>
                  <a:cubicBezTo>
                    <a:pt x="704" y="52"/>
                    <a:pt x="587" y="0"/>
                    <a:pt x="458" y="0"/>
                  </a:cubicBezTo>
                  <a:cubicBezTo>
                    <a:pt x="330" y="0"/>
                    <a:pt x="213" y="52"/>
                    <a:pt x="129" y="136"/>
                  </a:cubicBezTo>
                  <a:cubicBezTo>
                    <a:pt x="64" y="200"/>
                    <a:pt x="18" y="284"/>
                    <a:pt x="0" y="377"/>
                  </a:cubicBezTo>
                  <a:cubicBezTo>
                    <a:pt x="62" y="316"/>
                    <a:pt x="62" y="316"/>
                    <a:pt x="62" y="316"/>
                  </a:cubicBezTo>
                  <a:cubicBezTo>
                    <a:pt x="141" y="395"/>
                    <a:pt x="141" y="395"/>
                    <a:pt x="141" y="395"/>
                  </a:cubicBezTo>
                  <a:cubicBezTo>
                    <a:pt x="155" y="334"/>
                    <a:pt x="186" y="279"/>
                    <a:pt x="229" y="236"/>
                  </a:cubicBezTo>
                  <a:cubicBezTo>
                    <a:pt x="288" y="177"/>
                    <a:pt x="368" y="141"/>
                    <a:pt x="458" y="141"/>
                  </a:cubicBezTo>
                  <a:cubicBezTo>
                    <a:pt x="548" y="141"/>
                    <a:pt x="629" y="177"/>
                    <a:pt x="688" y="236"/>
                  </a:cubicBezTo>
                  <a:cubicBezTo>
                    <a:pt x="746" y="294"/>
                    <a:pt x="782" y="374"/>
                    <a:pt x="783" y="463"/>
                  </a:cubicBezTo>
                  <a:cubicBezTo>
                    <a:pt x="697" y="463"/>
                    <a:pt x="697" y="463"/>
                    <a:pt x="697" y="463"/>
                  </a:cubicBezTo>
                  <a:cubicBezTo>
                    <a:pt x="852" y="618"/>
                    <a:pt x="852" y="618"/>
                    <a:pt x="852" y="618"/>
                  </a:cubicBezTo>
                  <a:cubicBezTo>
                    <a:pt x="1007" y="463"/>
                    <a:pt x="1007" y="463"/>
                    <a:pt x="1007" y="463"/>
                  </a:cubicBezTo>
                  <a:lnTo>
                    <a:pt x="925" y="463"/>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6" name="Freeform 8"/>
            <p:cNvSpPr>
              <a:spLocks/>
            </p:cNvSpPr>
            <p:nvPr/>
          </p:nvSpPr>
          <p:spPr bwMode="auto">
            <a:xfrm>
              <a:off x="6578601" y="2141538"/>
              <a:ext cx="274638" cy="206375"/>
            </a:xfrm>
            <a:custGeom>
              <a:avLst/>
              <a:gdLst>
                <a:gd name="T0" fmla="*/ 11 w 148"/>
                <a:gd name="T1" fmla="*/ 51 h 111"/>
                <a:gd name="T2" fmla="*/ 0 w 148"/>
                <a:gd name="T3" fmla="*/ 93 h 111"/>
                <a:gd name="T4" fmla="*/ 62 w 148"/>
                <a:gd name="T5" fmla="*/ 32 h 111"/>
                <a:gd name="T6" fmla="*/ 141 w 148"/>
                <a:gd name="T7" fmla="*/ 111 h 111"/>
                <a:gd name="T8" fmla="*/ 148 w 148"/>
                <a:gd name="T9" fmla="*/ 86 h 111"/>
                <a:gd name="T10" fmla="*/ 62 w 148"/>
                <a:gd name="T11" fmla="*/ 0 h 111"/>
                <a:gd name="T12" fmla="*/ 11 w 148"/>
                <a:gd name="T13" fmla="*/ 51 h 111"/>
              </a:gdLst>
              <a:ahLst/>
              <a:cxnLst>
                <a:cxn ang="0">
                  <a:pos x="T0" y="T1"/>
                </a:cxn>
                <a:cxn ang="0">
                  <a:pos x="T2" y="T3"/>
                </a:cxn>
                <a:cxn ang="0">
                  <a:pos x="T4" y="T5"/>
                </a:cxn>
                <a:cxn ang="0">
                  <a:pos x="T6" y="T7"/>
                </a:cxn>
                <a:cxn ang="0">
                  <a:pos x="T8" y="T9"/>
                </a:cxn>
                <a:cxn ang="0">
                  <a:pos x="T10" y="T11"/>
                </a:cxn>
                <a:cxn ang="0">
                  <a:pos x="T12" y="T13"/>
                </a:cxn>
              </a:cxnLst>
              <a:rect l="0" t="0" r="r" b="b"/>
              <a:pathLst>
                <a:path w="148" h="111">
                  <a:moveTo>
                    <a:pt x="11" y="51"/>
                  </a:moveTo>
                  <a:cubicBezTo>
                    <a:pt x="7" y="65"/>
                    <a:pt x="3" y="79"/>
                    <a:pt x="0" y="93"/>
                  </a:cubicBezTo>
                  <a:cubicBezTo>
                    <a:pt x="62" y="32"/>
                    <a:pt x="62" y="32"/>
                    <a:pt x="62" y="32"/>
                  </a:cubicBezTo>
                  <a:cubicBezTo>
                    <a:pt x="141" y="111"/>
                    <a:pt x="141" y="111"/>
                    <a:pt x="141" y="111"/>
                  </a:cubicBezTo>
                  <a:cubicBezTo>
                    <a:pt x="143" y="103"/>
                    <a:pt x="145" y="94"/>
                    <a:pt x="148" y="86"/>
                  </a:cubicBezTo>
                  <a:cubicBezTo>
                    <a:pt x="62" y="0"/>
                    <a:pt x="62" y="0"/>
                    <a:pt x="62" y="0"/>
                  </a:cubicBezTo>
                  <a:lnTo>
                    <a:pt x="11" y="51"/>
                  </a:lnTo>
                  <a:close/>
                </a:path>
              </a:pathLst>
            </a:custGeom>
            <a:solidFill>
              <a:schemeClr val="tx1">
                <a:alpha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16" name="Group 15"/>
          <p:cNvGrpSpPr/>
          <p:nvPr/>
        </p:nvGrpSpPr>
        <p:grpSpPr>
          <a:xfrm>
            <a:off x="5105401" y="2201863"/>
            <a:ext cx="1876425" cy="1150937"/>
            <a:chOff x="5105401" y="2201863"/>
            <a:chExt cx="1876425" cy="1150937"/>
          </a:xfrm>
          <a:gradFill>
            <a:gsLst>
              <a:gs pos="90000">
                <a:schemeClr val="accent2"/>
              </a:gs>
              <a:gs pos="10000">
                <a:schemeClr val="accent2"/>
              </a:gs>
              <a:gs pos="50000">
                <a:schemeClr val="accent2">
                  <a:lumMod val="60000"/>
                  <a:lumOff val="40000"/>
                </a:schemeClr>
              </a:gs>
            </a:gsLst>
            <a:lin ang="0" scaled="1"/>
          </a:gradFill>
        </p:grpSpPr>
        <p:sp>
          <p:nvSpPr>
            <p:cNvPr id="7" name="Freeform 9"/>
            <p:cNvSpPr>
              <a:spLocks/>
            </p:cNvSpPr>
            <p:nvPr/>
          </p:nvSpPr>
          <p:spPr bwMode="auto">
            <a:xfrm>
              <a:off x="5105401" y="2201863"/>
              <a:ext cx="1876425" cy="1150937"/>
            </a:xfrm>
            <a:custGeom>
              <a:avLst/>
              <a:gdLst>
                <a:gd name="T0" fmla="*/ 852 w 1007"/>
                <a:gd name="T1" fmla="*/ 0 h 618"/>
                <a:gd name="T2" fmla="*/ 697 w 1007"/>
                <a:gd name="T3" fmla="*/ 155 h 618"/>
                <a:gd name="T4" fmla="*/ 783 w 1007"/>
                <a:gd name="T5" fmla="*/ 155 h 618"/>
                <a:gd name="T6" fmla="*/ 688 w 1007"/>
                <a:gd name="T7" fmla="*/ 381 h 618"/>
                <a:gd name="T8" fmla="*/ 458 w 1007"/>
                <a:gd name="T9" fmla="*/ 477 h 618"/>
                <a:gd name="T10" fmla="*/ 228 w 1007"/>
                <a:gd name="T11" fmla="*/ 381 h 618"/>
                <a:gd name="T12" fmla="*/ 141 w 1007"/>
                <a:gd name="T13" fmla="*/ 222 h 618"/>
                <a:gd name="T14" fmla="*/ 62 w 1007"/>
                <a:gd name="T15" fmla="*/ 302 h 618"/>
                <a:gd name="T16" fmla="*/ 0 w 1007"/>
                <a:gd name="T17" fmla="*/ 240 h 618"/>
                <a:gd name="T18" fmla="*/ 128 w 1007"/>
                <a:gd name="T19" fmla="*/ 481 h 618"/>
                <a:gd name="T20" fmla="*/ 458 w 1007"/>
                <a:gd name="T21" fmla="*/ 618 h 618"/>
                <a:gd name="T22" fmla="*/ 458 w 1007"/>
                <a:gd name="T23" fmla="*/ 618 h 618"/>
                <a:gd name="T24" fmla="*/ 788 w 1007"/>
                <a:gd name="T25" fmla="*/ 481 h 618"/>
                <a:gd name="T26" fmla="*/ 924 w 1007"/>
                <a:gd name="T27" fmla="*/ 155 h 618"/>
                <a:gd name="T28" fmla="*/ 1007 w 1007"/>
                <a:gd name="T29" fmla="*/ 155 h 618"/>
                <a:gd name="T30" fmla="*/ 852 w 1007"/>
                <a:gd name="T31" fmla="*/ 0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7" h="618">
                  <a:moveTo>
                    <a:pt x="852" y="0"/>
                  </a:moveTo>
                  <a:cubicBezTo>
                    <a:pt x="697" y="155"/>
                    <a:pt x="697" y="155"/>
                    <a:pt x="697" y="155"/>
                  </a:cubicBezTo>
                  <a:cubicBezTo>
                    <a:pt x="783" y="155"/>
                    <a:pt x="783" y="155"/>
                    <a:pt x="783" y="155"/>
                  </a:cubicBezTo>
                  <a:cubicBezTo>
                    <a:pt x="782" y="244"/>
                    <a:pt x="746" y="323"/>
                    <a:pt x="688" y="381"/>
                  </a:cubicBezTo>
                  <a:cubicBezTo>
                    <a:pt x="629" y="440"/>
                    <a:pt x="548" y="477"/>
                    <a:pt x="458" y="477"/>
                  </a:cubicBezTo>
                  <a:cubicBezTo>
                    <a:pt x="368" y="477"/>
                    <a:pt x="287" y="440"/>
                    <a:pt x="228" y="381"/>
                  </a:cubicBezTo>
                  <a:cubicBezTo>
                    <a:pt x="185" y="338"/>
                    <a:pt x="154" y="284"/>
                    <a:pt x="141" y="222"/>
                  </a:cubicBezTo>
                  <a:cubicBezTo>
                    <a:pt x="62" y="302"/>
                    <a:pt x="62" y="302"/>
                    <a:pt x="62" y="302"/>
                  </a:cubicBezTo>
                  <a:cubicBezTo>
                    <a:pt x="0" y="240"/>
                    <a:pt x="0" y="240"/>
                    <a:pt x="0" y="240"/>
                  </a:cubicBezTo>
                  <a:cubicBezTo>
                    <a:pt x="18" y="333"/>
                    <a:pt x="64" y="417"/>
                    <a:pt x="128" y="481"/>
                  </a:cubicBezTo>
                  <a:cubicBezTo>
                    <a:pt x="212" y="566"/>
                    <a:pt x="329" y="618"/>
                    <a:pt x="458" y="618"/>
                  </a:cubicBezTo>
                  <a:cubicBezTo>
                    <a:pt x="458" y="618"/>
                    <a:pt x="458" y="618"/>
                    <a:pt x="458" y="618"/>
                  </a:cubicBezTo>
                  <a:cubicBezTo>
                    <a:pt x="587" y="618"/>
                    <a:pt x="704" y="566"/>
                    <a:pt x="788" y="481"/>
                  </a:cubicBezTo>
                  <a:cubicBezTo>
                    <a:pt x="871" y="398"/>
                    <a:pt x="923" y="282"/>
                    <a:pt x="924" y="155"/>
                  </a:cubicBezTo>
                  <a:cubicBezTo>
                    <a:pt x="1007" y="155"/>
                    <a:pt x="1007" y="155"/>
                    <a:pt x="1007" y="155"/>
                  </a:cubicBezTo>
                  <a:lnTo>
                    <a:pt x="852" y="0"/>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8" name="Freeform 10"/>
            <p:cNvSpPr>
              <a:spLocks/>
            </p:cNvSpPr>
            <p:nvPr/>
          </p:nvSpPr>
          <p:spPr bwMode="auto">
            <a:xfrm>
              <a:off x="5105401" y="2614613"/>
              <a:ext cx="274638" cy="209550"/>
            </a:xfrm>
            <a:custGeom>
              <a:avLst/>
              <a:gdLst>
                <a:gd name="T0" fmla="*/ 147 w 147"/>
                <a:gd name="T1" fmla="*/ 26 h 112"/>
                <a:gd name="T2" fmla="*/ 141 w 147"/>
                <a:gd name="T3" fmla="*/ 0 h 112"/>
                <a:gd name="T4" fmla="*/ 62 w 147"/>
                <a:gd name="T5" fmla="*/ 80 h 112"/>
                <a:gd name="T6" fmla="*/ 0 w 147"/>
                <a:gd name="T7" fmla="*/ 18 h 112"/>
                <a:gd name="T8" fmla="*/ 10 w 147"/>
                <a:gd name="T9" fmla="*/ 61 h 112"/>
                <a:gd name="T10" fmla="*/ 62 w 147"/>
                <a:gd name="T11" fmla="*/ 112 h 112"/>
                <a:gd name="T12" fmla="*/ 147 w 147"/>
                <a:gd name="T13" fmla="*/ 26 h 112"/>
              </a:gdLst>
              <a:ahLst/>
              <a:cxnLst>
                <a:cxn ang="0">
                  <a:pos x="T0" y="T1"/>
                </a:cxn>
                <a:cxn ang="0">
                  <a:pos x="T2" y="T3"/>
                </a:cxn>
                <a:cxn ang="0">
                  <a:pos x="T4" y="T5"/>
                </a:cxn>
                <a:cxn ang="0">
                  <a:pos x="T6" y="T7"/>
                </a:cxn>
                <a:cxn ang="0">
                  <a:pos x="T8" y="T9"/>
                </a:cxn>
                <a:cxn ang="0">
                  <a:pos x="T10" y="T11"/>
                </a:cxn>
                <a:cxn ang="0">
                  <a:pos x="T12" y="T13"/>
                </a:cxn>
              </a:cxnLst>
              <a:rect l="0" t="0" r="r" b="b"/>
              <a:pathLst>
                <a:path w="147" h="112">
                  <a:moveTo>
                    <a:pt x="147" y="26"/>
                  </a:moveTo>
                  <a:cubicBezTo>
                    <a:pt x="145" y="17"/>
                    <a:pt x="143" y="9"/>
                    <a:pt x="141" y="0"/>
                  </a:cubicBezTo>
                  <a:cubicBezTo>
                    <a:pt x="62" y="80"/>
                    <a:pt x="62" y="80"/>
                    <a:pt x="62" y="80"/>
                  </a:cubicBezTo>
                  <a:cubicBezTo>
                    <a:pt x="0" y="18"/>
                    <a:pt x="0" y="18"/>
                    <a:pt x="0" y="18"/>
                  </a:cubicBezTo>
                  <a:cubicBezTo>
                    <a:pt x="3" y="33"/>
                    <a:pt x="6" y="47"/>
                    <a:pt x="10" y="61"/>
                  </a:cubicBezTo>
                  <a:cubicBezTo>
                    <a:pt x="62" y="112"/>
                    <a:pt x="62" y="112"/>
                    <a:pt x="62" y="112"/>
                  </a:cubicBezTo>
                  <a:lnTo>
                    <a:pt x="147" y="26"/>
                  </a:lnTo>
                  <a:close/>
                </a:path>
              </a:pathLst>
            </a:custGeom>
            <a:solidFill>
              <a:schemeClr val="tx1">
                <a:alpha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15" name="Group 14"/>
          <p:cNvGrpSpPr/>
          <p:nvPr/>
        </p:nvGrpSpPr>
        <p:grpSpPr>
          <a:xfrm>
            <a:off x="3632201" y="1612901"/>
            <a:ext cx="1876425" cy="1150937"/>
            <a:chOff x="3632201" y="1612901"/>
            <a:chExt cx="1876425" cy="1150937"/>
          </a:xfrm>
          <a:gradFill>
            <a:gsLst>
              <a:gs pos="90000">
                <a:schemeClr val="accent1"/>
              </a:gs>
              <a:gs pos="10000">
                <a:schemeClr val="accent1"/>
              </a:gs>
              <a:gs pos="50000">
                <a:schemeClr val="accent1">
                  <a:lumMod val="60000"/>
                  <a:lumOff val="40000"/>
                </a:schemeClr>
              </a:gs>
            </a:gsLst>
            <a:lin ang="0" scaled="1"/>
          </a:gradFill>
        </p:grpSpPr>
        <p:sp>
          <p:nvSpPr>
            <p:cNvPr id="9" name="Freeform 11"/>
            <p:cNvSpPr>
              <a:spLocks/>
            </p:cNvSpPr>
            <p:nvPr/>
          </p:nvSpPr>
          <p:spPr bwMode="auto">
            <a:xfrm>
              <a:off x="3632201" y="1612901"/>
              <a:ext cx="1876425" cy="1150937"/>
            </a:xfrm>
            <a:custGeom>
              <a:avLst/>
              <a:gdLst>
                <a:gd name="T0" fmla="*/ 924 w 1006"/>
                <a:gd name="T1" fmla="*/ 463 h 618"/>
                <a:gd name="T2" fmla="*/ 787 w 1006"/>
                <a:gd name="T3" fmla="*/ 136 h 618"/>
                <a:gd name="T4" fmla="*/ 458 w 1006"/>
                <a:gd name="T5" fmla="*/ 0 h 618"/>
                <a:gd name="T6" fmla="*/ 128 w 1006"/>
                <a:gd name="T7" fmla="*/ 136 h 618"/>
                <a:gd name="T8" fmla="*/ 0 w 1006"/>
                <a:gd name="T9" fmla="*/ 377 h 618"/>
                <a:gd name="T10" fmla="*/ 61 w 1006"/>
                <a:gd name="T11" fmla="*/ 316 h 618"/>
                <a:gd name="T12" fmla="*/ 140 w 1006"/>
                <a:gd name="T13" fmla="*/ 395 h 618"/>
                <a:gd name="T14" fmla="*/ 228 w 1006"/>
                <a:gd name="T15" fmla="*/ 236 h 618"/>
                <a:gd name="T16" fmla="*/ 458 w 1006"/>
                <a:gd name="T17" fmla="*/ 141 h 618"/>
                <a:gd name="T18" fmla="*/ 687 w 1006"/>
                <a:gd name="T19" fmla="*/ 236 h 618"/>
                <a:gd name="T20" fmla="*/ 783 w 1006"/>
                <a:gd name="T21" fmla="*/ 463 h 618"/>
                <a:gd name="T22" fmla="*/ 697 w 1006"/>
                <a:gd name="T23" fmla="*/ 463 h 618"/>
                <a:gd name="T24" fmla="*/ 852 w 1006"/>
                <a:gd name="T25" fmla="*/ 618 h 618"/>
                <a:gd name="T26" fmla="*/ 1006 w 1006"/>
                <a:gd name="T27" fmla="*/ 463 h 618"/>
                <a:gd name="T28" fmla="*/ 924 w 1006"/>
                <a:gd name="T29" fmla="*/ 463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6" h="618">
                  <a:moveTo>
                    <a:pt x="924" y="463"/>
                  </a:moveTo>
                  <a:cubicBezTo>
                    <a:pt x="923" y="335"/>
                    <a:pt x="871" y="220"/>
                    <a:pt x="787" y="136"/>
                  </a:cubicBezTo>
                  <a:cubicBezTo>
                    <a:pt x="703" y="52"/>
                    <a:pt x="586" y="0"/>
                    <a:pt x="458" y="0"/>
                  </a:cubicBezTo>
                  <a:cubicBezTo>
                    <a:pt x="329" y="0"/>
                    <a:pt x="212" y="52"/>
                    <a:pt x="128" y="136"/>
                  </a:cubicBezTo>
                  <a:cubicBezTo>
                    <a:pt x="63" y="200"/>
                    <a:pt x="18" y="284"/>
                    <a:pt x="0" y="377"/>
                  </a:cubicBezTo>
                  <a:cubicBezTo>
                    <a:pt x="61" y="316"/>
                    <a:pt x="61" y="316"/>
                    <a:pt x="61" y="316"/>
                  </a:cubicBezTo>
                  <a:cubicBezTo>
                    <a:pt x="140" y="395"/>
                    <a:pt x="140" y="395"/>
                    <a:pt x="140" y="395"/>
                  </a:cubicBezTo>
                  <a:cubicBezTo>
                    <a:pt x="154" y="334"/>
                    <a:pt x="185" y="279"/>
                    <a:pt x="228" y="236"/>
                  </a:cubicBezTo>
                  <a:cubicBezTo>
                    <a:pt x="287" y="177"/>
                    <a:pt x="368" y="141"/>
                    <a:pt x="458" y="141"/>
                  </a:cubicBezTo>
                  <a:cubicBezTo>
                    <a:pt x="548" y="141"/>
                    <a:pt x="628" y="177"/>
                    <a:pt x="687" y="236"/>
                  </a:cubicBezTo>
                  <a:cubicBezTo>
                    <a:pt x="746" y="294"/>
                    <a:pt x="782" y="374"/>
                    <a:pt x="783" y="463"/>
                  </a:cubicBezTo>
                  <a:cubicBezTo>
                    <a:pt x="697" y="463"/>
                    <a:pt x="697" y="463"/>
                    <a:pt x="697" y="463"/>
                  </a:cubicBezTo>
                  <a:cubicBezTo>
                    <a:pt x="852" y="618"/>
                    <a:pt x="852" y="618"/>
                    <a:pt x="852" y="618"/>
                  </a:cubicBezTo>
                  <a:cubicBezTo>
                    <a:pt x="1006" y="463"/>
                    <a:pt x="1006" y="463"/>
                    <a:pt x="1006" y="463"/>
                  </a:cubicBezTo>
                  <a:lnTo>
                    <a:pt x="924" y="463"/>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Freeform 12"/>
            <p:cNvSpPr>
              <a:spLocks/>
            </p:cNvSpPr>
            <p:nvPr/>
          </p:nvSpPr>
          <p:spPr bwMode="auto">
            <a:xfrm>
              <a:off x="3632201" y="2141538"/>
              <a:ext cx="274638" cy="206375"/>
            </a:xfrm>
            <a:custGeom>
              <a:avLst/>
              <a:gdLst>
                <a:gd name="T0" fmla="*/ 10 w 147"/>
                <a:gd name="T1" fmla="*/ 51 h 111"/>
                <a:gd name="T2" fmla="*/ 0 w 147"/>
                <a:gd name="T3" fmla="*/ 93 h 111"/>
                <a:gd name="T4" fmla="*/ 61 w 147"/>
                <a:gd name="T5" fmla="*/ 32 h 111"/>
                <a:gd name="T6" fmla="*/ 140 w 147"/>
                <a:gd name="T7" fmla="*/ 111 h 111"/>
                <a:gd name="T8" fmla="*/ 147 w 147"/>
                <a:gd name="T9" fmla="*/ 86 h 111"/>
                <a:gd name="T10" fmla="*/ 61 w 147"/>
                <a:gd name="T11" fmla="*/ 0 h 111"/>
                <a:gd name="T12" fmla="*/ 10 w 147"/>
                <a:gd name="T13" fmla="*/ 51 h 111"/>
              </a:gdLst>
              <a:ahLst/>
              <a:cxnLst>
                <a:cxn ang="0">
                  <a:pos x="T0" y="T1"/>
                </a:cxn>
                <a:cxn ang="0">
                  <a:pos x="T2" y="T3"/>
                </a:cxn>
                <a:cxn ang="0">
                  <a:pos x="T4" y="T5"/>
                </a:cxn>
                <a:cxn ang="0">
                  <a:pos x="T6" y="T7"/>
                </a:cxn>
                <a:cxn ang="0">
                  <a:pos x="T8" y="T9"/>
                </a:cxn>
                <a:cxn ang="0">
                  <a:pos x="T10" y="T11"/>
                </a:cxn>
                <a:cxn ang="0">
                  <a:pos x="T12" y="T13"/>
                </a:cxn>
              </a:cxnLst>
              <a:rect l="0" t="0" r="r" b="b"/>
              <a:pathLst>
                <a:path w="147" h="111">
                  <a:moveTo>
                    <a:pt x="10" y="51"/>
                  </a:moveTo>
                  <a:cubicBezTo>
                    <a:pt x="6" y="65"/>
                    <a:pt x="3" y="79"/>
                    <a:pt x="0" y="93"/>
                  </a:cubicBezTo>
                  <a:cubicBezTo>
                    <a:pt x="61" y="32"/>
                    <a:pt x="61" y="32"/>
                    <a:pt x="61" y="32"/>
                  </a:cubicBezTo>
                  <a:cubicBezTo>
                    <a:pt x="140" y="111"/>
                    <a:pt x="140" y="111"/>
                    <a:pt x="140" y="111"/>
                  </a:cubicBezTo>
                  <a:cubicBezTo>
                    <a:pt x="142" y="103"/>
                    <a:pt x="145" y="94"/>
                    <a:pt x="147" y="86"/>
                  </a:cubicBezTo>
                  <a:cubicBezTo>
                    <a:pt x="61" y="0"/>
                    <a:pt x="61" y="0"/>
                    <a:pt x="61" y="0"/>
                  </a:cubicBezTo>
                  <a:lnTo>
                    <a:pt x="10" y="51"/>
                  </a:lnTo>
                  <a:close/>
                </a:path>
              </a:pathLst>
            </a:custGeom>
            <a:solidFill>
              <a:schemeClr val="tx1">
                <a:alpha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14" name="Group 13"/>
          <p:cNvGrpSpPr/>
          <p:nvPr/>
        </p:nvGrpSpPr>
        <p:grpSpPr>
          <a:xfrm>
            <a:off x="2157413" y="2201863"/>
            <a:ext cx="1878013" cy="1150937"/>
            <a:chOff x="2157413" y="2201863"/>
            <a:chExt cx="1878013" cy="1150937"/>
          </a:xfrm>
          <a:gradFill>
            <a:gsLst>
              <a:gs pos="90000">
                <a:schemeClr val="tx2"/>
              </a:gs>
              <a:gs pos="10000">
                <a:schemeClr val="tx2"/>
              </a:gs>
              <a:gs pos="50000">
                <a:schemeClr val="tx2">
                  <a:lumMod val="60000"/>
                  <a:lumOff val="40000"/>
                </a:schemeClr>
              </a:gs>
            </a:gsLst>
            <a:lin ang="0" scaled="1"/>
          </a:gradFill>
        </p:grpSpPr>
        <p:sp>
          <p:nvSpPr>
            <p:cNvPr id="11" name="Freeform 13"/>
            <p:cNvSpPr>
              <a:spLocks/>
            </p:cNvSpPr>
            <p:nvPr/>
          </p:nvSpPr>
          <p:spPr bwMode="auto">
            <a:xfrm>
              <a:off x="2157413" y="2201863"/>
              <a:ext cx="1878013" cy="1150937"/>
            </a:xfrm>
            <a:custGeom>
              <a:avLst/>
              <a:gdLst>
                <a:gd name="T0" fmla="*/ 852 w 1007"/>
                <a:gd name="T1" fmla="*/ 0 h 618"/>
                <a:gd name="T2" fmla="*/ 697 w 1007"/>
                <a:gd name="T3" fmla="*/ 155 h 618"/>
                <a:gd name="T4" fmla="*/ 783 w 1007"/>
                <a:gd name="T5" fmla="*/ 155 h 618"/>
                <a:gd name="T6" fmla="*/ 688 w 1007"/>
                <a:gd name="T7" fmla="*/ 381 h 618"/>
                <a:gd name="T8" fmla="*/ 458 w 1007"/>
                <a:gd name="T9" fmla="*/ 477 h 618"/>
                <a:gd name="T10" fmla="*/ 228 w 1007"/>
                <a:gd name="T11" fmla="*/ 381 h 618"/>
                <a:gd name="T12" fmla="*/ 141 w 1007"/>
                <a:gd name="T13" fmla="*/ 222 h 618"/>
                <a:gd name="T14" fmla="*/ 62 w 1007"/>
                <a:gd name="T15" fmla="*/ 302 h 618"/>
                <a:gd name="T16" fmla="*/ 0 w 1007"/>
                <a:gd name="T17" fmla="*/ 240 h 618"/>
                <a:gd name="T18" fmla="*/ 129 w 1007"/>
                <a:gd name="T19" fmla="*/ 481 h 618"/>
                <a:gd name="T20" fmla="*/ 458 w 1007"/>
                <a:gd name="T21" fmla="*/ 618 h 618"/>
                <a:gd name="T22" fmla="*/ 458 w 1007"/>
                <a:gd name="T23" fmla="*/ 618 h 618"/>
                <a:gd name="T24" fmla="*/ 788 w 1007"/>
                <a:gd name="T25" fmla="*/ 481 h 618"/>
                <a:gd name="T26" fmla="*/ 925 w 1007"/>
                <a:gd name="T27" fmla="*/ 155 h 618"/>
                <a:gd name="T28" fmla="*/ 1007 w 1007"/>
                <a:gd name="T29" fmla="*/ 155 h 618"/>
                <a:gd name="T30" fmla="*/ 852 w 1007"/>
                <a:gd name="T31" fmla="*/ 0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7" h="618">
                  <a:moveTo>
                    <a:pt x="852" y="0"/>
                  </a:moveTo>
                  <a:cubicBezTo>
                    <a:pt x="697" y="155"/>
                    <a:pt x="697" y="155"/>
                    <a:pt x="697" y="155"/>
                  </a:cubicBezTo>
                  <a:cubicBezTo>
                    <a:pt x="783" y="155"/>
                    <a:pt x="783" y="155"/>
                    <a:pt x="783" y="155"/>
                  </a:cubicBezTo>
                  <a:cubicBezTo>
                    <a:pt x="782" y="244"/>
                    <a:pt x="746" y="323"/>
                    <a:pt x="688" y="381"/>
                  </a:cubicBezTo>
                  <a:cubicBezTo>
                    <a:pt x="629" y="440"/>
                    <a:pt x="548" y="477"/>
                    <a:pt x="458" y="477"/>
                  </a:cubicBezTo>
                  <a:cubicBezTo>
                    <a:pt x="368" y="477"/>
                    <a:pt x="288" y="440"/>
                    <a:pt x="228" y="381"/>
                  </a:cubicBezTo>
                  <a:cubicBezTo>
                    <a:pt x="185" y="338"/>
                    <a:pt x="155" y="284"/>
                    <a:pt x="141" y="222"/>
                  </a:cubicBezTo>
                  <a:cubicBezTo>
                    <a:pt x="62" y="302"/>
                    <a:pt x="62" y="302"/>
                    <a:pt x="62" y="302"/>
                  </a:cubicBezTo>
                  <a:cubicBezTo>
                    <a:pt x="0" y="240"/>
                    <a:pt x="0" y="240"/>
                    <a:pt x="0" y="240"/>
                  </a:cubicBezTo>
                  <a:cubicBezTo>
                    <a:pt x="18" y="333"/>
                    <a:pt x="64" y="417"/>
                    <a:pt x="129" y="481"/>
                  </a:cubicBezTo>
                  <a:cubicBezTo>
                    <a:pt x="213" y="566"/>
                    <a:pt x="330" y="618"/>
                    <a:pt x="458" y="618"/>
                  </a:cubicBezTo>
                  <a:cubicBezTo>
                    <a:pt x="458" y="618"/>
                    <a:pt x="458" y="618"/>
                    <a:pt x="458" y="618"/>
                  </a:cubicBezTo>
                  <a:cubicBezTo>
                    <a:pt x="587" y="618"/>
                    <a:pt x="704" y="566"/>
                    <a:pt x="788" y="481"/>
                  </a:cubicBezTo>
                  <a:cubicBezTo>
                    <a:pt x="872" y="398"/>
                    <a:pt x="924" y="282"/>
                    <a:pt x="925" y="155"/>
                  </a:cubicBezTo>
                  <a:cubicBezTo>
                    <a:pt x="1007" y="155"/>
                    <a:pt x="1007" y="155"/>
                    <a:pt x="1007" y="155"/>
                  </a:cubicBezTo>
                  <a:lnTo>
                    <a:pt x="852" y="0"/>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14"/>
            <p:cNvSpPr>
              <a:spLocks/>
            </p:cNvSpPr>
            <p:nvPr/>
          </p:nvSpPr>
          <p:spPr bwMode="auto">
            <a:xfrm>
              <a:off x="2157413" y="2614613"/>
              <a:ext cx="276225" cy="209550"/>
            </a:xfrm>
            <a:custGeom>
              <a:avLst/>
              <a:gdLst>
                <a:gd name="T0" fmla="*/ 148 w 148"/>
                <a:gd name="T1" fmla="*/ 26 h 112"/>
                <a:gd name="T2" fmla="*/ 141 w 148"/>
                <a:gd name="T3" fmla="*/ 0 h 112"/>
                <a:gd name="T4" fmla="*/ 62 w 148"/>
                <a:gd name="T5" fmla="*/ 80 h 112"/>
                <a:gd name="T6" fmla="*/ 0 w 148"/>
                <a:gd name="T7" fmla="*/ 18 h 112"/>
                <a:gd name="T8" fmla="*/ 11 w 148"/>
                <a:gd name="T9" fmla="*/ 61 h 112"/>
                <a:gd name="T10" fmla="*/ 62 w 148"/>
                <a:gd name="T11" fmla="*/ 112 h 112"/>
                <a:gd name="T12" fmla="*/ 148 w 148"/>
                <a:gd name="T13" fmla="*/ 26 h 112"/>
              </a:gdLst>
              <a:ahLst/>
              <a:cxnLst>
                <a:cxn ang="0">
                  <a:pos x="T0" y="T1"/>
                </a:cxn>
                <a:cxn ang="0">
                  <a:pos x="T2" y="T3"/>
                </a:cxn>
                <a:cxn ang="0">
                  <a:pos x="T4" y="T5"/>
                </a:cxn>
                <a:cxn ang="0">
                  <a:pos x="T6" y="T7"/>
                </a:cxn>
                <a:cxn ang="0">
                  <a:pos x="T8" y="T9"/>
                </a:cxn>
                <a:cxn ang="0">
                  <a:pos x="T10" y="T11"/>
                </a:cxn>
                <a:cxn ang="0">
                  <a:pos x="T12" y="T13"/>
                </a:cxn>
              </a:cxnLst>
              <a:rect l="0" t="0" r="r" b="b"/>
              <a:pathLst>
                <a:path w="148" h="112">
                  <a:moveTo>
                    <a:pt x="148" y="26"/>
                  </a:moveTo>
                  <a:cubicBezTo>
                    <a:pt x="145" y="17"/>
                    <a:pt x="143" y="9"/>
                    <a:pt x="141" y="0"/>
                  </a:cubicBezTo>
                  <a:cubicBezTo>
                    <a:pt x="62" y="80"/>
                    <a:pt x="62" y="80"/>
                    <a:pt x="62" y="80"/>
                  </a:cubicBezTo>
                  <a:cubicBezTo>
                    <a:pt x="0" y="18"/>
                    <a:pt x="0" y="18"/>
                    <a:pt x="0" y="18"/>
                  </a:cubicBezTo>
                  <a:cubicBezTo>
                    <a:pt x="3" y="33"/>
                    <a:pt x="7" y="47"/>
                    <a:pt x="11" y="61"/>
                  </a:cubicBezTo>
                  <a:cubicBezTo>
                    <a:pt x="62" y="112"/>
                    <a:pt x="62" y="112"/>
                    <a:pt x="62" y="112"/>
                  </a:cubicBezTo>
                  <a:lnTo>
                    <a:pt x="148" y="26"/>
                  </a:lnTo>
                  <a:close/>
                </a:path>
              </a:pathLst>
            </a:custGeom>
            <a:solidFill>
              <a:schemeClr val="tx1">
                <a:alpha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30" name="Freeform 6"/>
          <p:cNvSpPr>
            <a:spLocks/>
          </p:cNvSpPr>
          <p:nvPr/>
        </p:nvSpPr>
        <p:spPr bwMode="auto">
          <a:xfrm>
            <a:off x="1325420" y="2059179"/>
            <a:ext cx="446880" cy="473365"/>
          </a:xfrm>
          <a:custGeom>
            <a:avLst/>
            <a:gdLst>
              <a:gd name="T0" fmla="*/ 287 w 576"/>
              <a:gd name="T1" fmla="*/ 0 h 608"/>
              <a:gd name="T2" fmla="*/ 97 w 576"/>
              <a:gd name="T3" fmla="*/ 399 h 608"/>
              <a:gd name="T4" fmla="*/ 288 w 576"/>
              <a:gd name="T5" fmla="*/ 608 h 608"/>
              <a:gd name="T6" fmla="*/ 288 w 576"/>
              <a:gd name="T7" fmla="*/ 608 h 608"/>
              <a:gd name="T8" fmla="*/ 478 w 576"/>
              <a:gd name="T9" fmla="*/ 399 h 608"/>
              <a:gd name="T10" fmla="*/ 288 w 576"/>
              <a:gd name="T11" fmla="*/ 0 h 608"/>
              <a:gd name="T12" fmla="*/ 287 w 576"/>
              <a:gd name="T13" fmla="*/ 0 h 608"/>
            </a:gdLst>
            <a:ahLst/>
            <a:cxnLst>
              <a:cxn ang="0">
                <a:pos x="T0" y="T1"/>
              </a:cxn>
              <a:cxn ang="0">
                <a:pos x="T2" y="T3"/>
              </a:cxn>
              <a:cxn ang="0">
                <a:pos x="T4" y="T5"/>
              </a:cxn>
              <a:cxn ang="0">
                <a:pos x="T6" y="T7"/>
              </a:cxn>
              <a:cxn ang="0">
                <a:pos x="T8" y="T9"/>
              </a:cxn>
              <a:cxn ang="0">
                <a:pos x="T10" y="T11"/>
              </a:cxn>
              <a:cxn ang="0">
                <a:pos x="T12" y="T13"/>
              </a:cxn>
            </a:cxnLst>
            <a:rect l="0" t="0" r="r" b="b"/>
            <a:pathLst>
              <a:path w="576" h="608">
                <a:moveTo>
                  <a:pt x="287" y="0"/>
                </a:moveTo>
                <a:cubicBezTo>
                  <a:pt x="20" y="0"/>
                  <a:pt x="0" y="286"/>
                  <a:pt x="97" y="399"/>
                </a:cubicBezTo>
                <a:cubicBezTo>
                  <a:pt x="188" y="505"/>
                  <a:pt x="288" y="608"/>
                  <a:pt x="288" y="608"/>
                </a:cubicBezTo>
                <a:cubicBezTo>
                  <a:pt x="288" y="608"/>
                  <a:pt x="288" y="608"/>
                  <a:pt x="288" y="608"/>
                </a:cubicBezTo>
                <a:cubicBezTo>
                  <a:pt x="288" y="608"/>
                  <a:pt x="388" y="505"/>
                  <a:pt x="478" y="399"/>
                </a:cubicBezTo>
                <a:cubicBezTo>
                  <a:pt x="576" y="286"/>
                  <a:pt x="555" y="0"/>
                  <a:pt x="288" y="0"/>
                </a:cubicBezTo>
                <a:lnTo>
                  <a:pt x="287" y="0"/>
                </a:lnTo>
                <a:close/>
              </a:path>
            </a:pathLst>
          </a:custGeom>
          <a:gradFill>
            <a:gsLst>
              <a:gs pos="90000">
                <a:schemeClr val="bg2"/>
              </a:gs>
              <a:gs pos="10000">
                <a:schemeClr val="bg2"/>
              </a:gs>
              <a:gs pos="50000">
                <a:schemeClr val="bg2">
                  <a:lumMod val="60000"/>
                  <a:lumOff val="40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1" name="TextBox 30"/>
          <p:cNvSpPr txBox="1"/>
          <p:nvPr/>
        </p:nvSpPr>
        <p:spPr>
          <a:xfrm>
            <a:off x="992925" y="2542883"/>
            <a:ext cx="1111870" cy="814005"/>
          </a:xfrm>
          <a:prstGeom prst="rect">
            <a:avLst/>
          </a:prstGeom>
          <a:noFill/>
        </p:spPr>
        <p:txBody>
          <a:bodyPr wrap="square" rtlCol="0">
            <a:spAutoFit/>
          </a:bodyPr>
          <a:lstStyle/>
          <a:p>
            <a:pPr algn="ctr">
              <a:lnSpc>
                <a:spcPct val="120000"/>
              </a:lnSpc>
            </a:pPr>
            <a:r>
              <a:rPr lang="fr-CA" sz="1000" dirty="0" smtClean="0">
                <a:solidFill>
                  <a:sysClr val="windowText" lastClr="000000"/>
                </a:solidFill>
                <a:latin typeface="Lato Bold" pitchFamily="34" charset="0"/>
              </a:rPr>
              <a:t>Détente </a:t>
            </a:r>
            <a:r>
              <a:rPr lang="fr-CA" sz="1000" dirty="0">
                <a:solidFill>
                  <a:sysClr val="windowText" lastClr="000000"/>
                </a:solidFill>
                <a:latin typeface="Lato Bold" pitchFamily="34" charset="0"/>
              </a:rPr>
              <a:t>du diaphragme et les muscles intercostaux</a:t>
            </a:r>
            <a:r>
              <a:rPr lang="fr-CA" sz="800" dirty="0">
                <a:solidFill>
                  <a:sysClr val="windowText" lastClr="000000"/>
                </a:solidFill>
                <a:latin typeface="Lato Light" pitchFamily="34" charset="0"/>
              </a:rPr>
              <a:t>. </a:t>
            </a:r>
            <a:endParaRPr lang="en-US" sz="800" dirty="0">
              <a:solidFill>
                <a:sysClr val="windowText" lastClr="000000"/>
              </a:solidFill>
              <a:latin typeface="Lato Light" pitchFamily="34" charset="0"/>
            </a:endParaRPr>
          </a:p>
        </p:txBody>
      </p:sp>
      <p:sp>
        <p:nvSpPr>
          <p:cNvPr id="18" name="Freeform 6"/>
          <p:cNvSpPr>
            <a:spLocks/>
          </p:cNvSpPr>
          <p:nvPr/>
        </p:nvSpPr>
        <p:spPr bwMode="auto">
          <a:xfrm>
            <a:off x="2792885" y="1540978"/>
            <a:ext cx="446880" cy="473365"/>
          </a:xfrm>
          <a:custGeom>
            <a:avLst/>
            <a:gdLst>
              <a:gd name="T0" fmla="*/ 287 w 576"/>
              <a:gd name="T1" fmla="*/ 0 h 608"/>
              <a:gd name="T2" fmla="*/ 97 w 576"/>
              <a:gd name="T3" fmla="*/ 399 h 608"/>
              <a:gd name="T4" fmla="*/ 288 w 576"/>
              <a:gd name="T5" fmla="*/ 608 h 608"/>
              <a:gd name="T6" fmla="*/ 288 w 576"/>
              <a:gd name="T7" fmla="*/ 608 h 608"/>
              <a:gd name="T8" fmla="*/ 478 w 576"/>
              <a:gd name="T9" fmla="*/ 399 h 608"/>
              <a:gd name="T10" fmla="*/ 288 w 576"/>
              <a:gd name="T11" fmla="*/ 0 h 608"/>
              <a:gd name="T12" fmla="*/ 287 w 576"/>
              <a:gd name="T13" fmla="*/ 0 h 608"/>
            </a:gdLst>
            <a:ahLst/>
            <a:cxnLst>
              <a:cxn ang="0">
                <a:pos x="T0" y="T1"/>
              </a:cxn>
              <a:cxn ang="0">
                <a:pos x="T2" y="T3"/>
              </a:cxn>
              <a:cxn ang="0">
                <a:pos x="T4" y="T5"/>
              </a:cxn>
              <a:cxn ang="0">
                <a:pos x="T6" y="T7"/>
              </a:cxn>
              <a:cxn ang="0">
                <a:pos x="T8" y="T9"/>
              </a:cxn>
              <a:cxn ang="0">
                <a:pos x="T10" y="T11"/>
              </a:cxn>
              <a:cxn ang="0">
                <a:pos x="T12" y="T13"/>
              </a:cxn>
            </a:cxnLst>
            <a:rect l="0" t="0" r="r" b="b"/>
            <a:pathLst>
              <a:path w="576" h="608">
                <a:moveTo>
                  <a:pt x="287" y="0"/>
                </a:moveTo>
                <a:cubicBezTo>
                  <a:pt x="20" y="0"/>
                  <a:pt x="0" y="286"/>
                  <a:pt x="97" y="399"/>
                </a:cubicBezTo>
                <a:cubicBezTo>
                  <a:pt x="188" y="505"/>
                  <a:pt x="288" y="608"/>
                  <a:pt x="288" y="608"/>
                </a:cubicBezTo>
                <a:cubicBezTo>
                  <a:pt x="288" y="608"/>
                  <a:pt x="288" y="608"/>
                  <a:pt x="288" y="608"/>
                </a:cubicBezTo>
                <a:cubicBezTo>
                  <a:pt x="288" y="608"/>
                  <a:pt x="388" y="505"/>
                  <a:pt x="478" y="399"/>
                </a:cubicBezTo>
                <a:cubicBezTo>
                  <a:pt x="576" y="286"/>
                  <a:pt x="555" y="0"/>
                  <a:pt x="288" y="0"/>
                </a:cubicBezTo>
                <a:lnTo>
                  <a:pt x="287" y="0"/>
                </a:lnTo>
                <a:close/>
              </a:path>
            </a:pathLst>
          </a:custGeom>
          <a:gradFill>
            <a:gsLst>
              <a:gs pos="90000">
                <a:schemeClr val="tx2"/>
              </a:gs>
              <a:gs pos="10000">
                <a:schemeClr val="tx2"/>
              </a:gs>
              <a:gs pos="50000">
                <a:schemeClr val="tx2">
                  <a:lumMod val="60000"/>
                  <a:lumOff val="40000"/>
                </a:schemeClr>
              </a:gs>
            </a:gsLst>
            <a:lin ang="0" scaled="1"/>
          </a:gradFill>
          <a:ln>
            <a:noFill/>
          </a:ln>
        </p:spPr>
        <p:txBody>
          <a:bodyPr vert="horz" wrap="square" lIns="91440" tIns="45720" rIns="91440" bIns="45720" numCol="1" anchor="t" anchorCtr="0" compatLnSpc="1">
            <a:prstTxWarp prst="textNoShape">
              <a:avLst/>
            </a:prstTxWarp>
          </a:bodyPr>
          <a:lstStyle/>
          <a:p>
            <a:r>
              <a:rPr lang="en-US" sz="1000" dirty="0" smtClean="0"/>
              <a:t>-15%</a:t>
            </a:r>
            <a:endParaRPr lang="en-US" sz="1000" dirty="0"/>
          </a:p>
        </p:txBody>
      </p:sp>
      <p:sp>
        <p:nvSpPr>
          <p:cNvPr id="29" name="TextBox 28"/>
          <p:cNvSpPr txBox="1"/>
          <p:nvPr/>
        </p:nvSpPr>
        <p:spPr>
          <a:xfrm>
            <a:off x="2460390" y="2024682"/>
            <a:ext cx="1111870" cy="969496"/>
          </a:xfrm>
          <a:prstGeom prst="rect">
            <a:avLst/>
          </a:prstGeom>
          <a:noFill/>
        </p:spPr>
        <p:txBody>
          <a:bodyPr wrap="square" rtlCol="0">
            <a:spAutoFit/>
          </a:bodyPr>
          <a:lstStyle/>
          <a:p>
            <a:pPr algn="ctr">
              <a:lnSpc>
                <a:spcPct val="114000"/>
              </a:lnSpc>
            </a:pPr>
            <a:r>
              <a:rPr lang="fr-FR" sz="1000" dirty="0" smtClean="0">
                <a:solidFill>
                  <a:sysClr val="windowText" lastClr="000000"/>
                </a:solidFill>
                <a:latin typeface="Arial" panose="020B0604020202020204" pitchFamily="34" charset="0"/>
                <a:cs typeface="Arial" panose="020B0604020202020204" pitchFamily="34" charset="0"/>
              </a:rPr>
              <a:t>Expiration profonde</a:t>
            </a:r>
          </a:p>
          <a:p>
            <a:pPr algn="ctr">
              <a:lnSpc>
                <a:spcPct val="114000"/>
              </a:lnSpc>
            </a:pPr>
            <a:r>
              <a:rPr lang="fr-FR" sz="1000" dirty="0" smtClean="0">
                <a:solidFill>
                  <a:sysClr val="windowText" lastClr="000000"/>
                </a:solidFill>
                <a:latin typeface="Arial" panose="020B0604020202020204" pitchFamily="34" charset="0"/>
                <a:cs typeface="Arial" panose="020B0604020202020204" pitchFamily="34" charset="0"/>
              </a:rPr>
              <a:t>Déclenchement du </a:t>
            </a:r>
            <a:r>
              <a:rPr lang="fr-FR" sz="1000" b="1" dirty="0">
                <a:latin typeface="Arial" panose="020B0604020202020204" pitchFamily="34" charset="0"/>
                <a:cs typeface="Arial" panose="020B0604020202020204" pitchFamily="34" charset="0"/>
              </a:rPr>
              <a:t>barorécepteur</a:t>
            </a:r>
            <a:endParaRPr lang="fr-FR" sz="800" dirty="0">
              <a:solidFill>
                <a:sysClr val="windowText" lastClr="000000"/>
              </a:solidFill>
              <a:latin typeface="Arial" panose="020B0604020202020204" pitchFamily="34" charset="0"/>
              <a:cs typeface="Arial" panose="020B0604020202020204" pitchFamily="34" charset="0"/>
            </a:endParaRPr>
          </a:p>
        </p:txBody>
      </p:sp>
      <p:grpSp>
        <p:nvGrpSpPr>
          <p:cNvPr id="20" name="Group 19"/>
          <p:cNvGrpSpPr/>
          <p:nvPr/>
        </p:nvGrpSpPr>
        <p:grpSpPr>
          <a:xfrm>
            <a:off x="3899878" y="2059179"/>
            <a:ext cx="1111870" cy="1263085"/>
            <a:chOff x="3899878" y="2059179"/>
            <a:chExt cx="1111870" cy="1263085"/>
          </a:xfrm>
        </p:grpSpPr>
        <p:sp>
          <p:nvSpPr>
            <p:cNvPr id="34" name="Freeform 6"/>
            <p:cNvSpPr>
              <a:spLocks/>
            </p:cNvSpPr>
            <p:nvPr/>
          </p:nvSpPr>
          <p:spPr bwMode="auto">
            <a:xfrm>
              <a:off x="4232373" y="2059179"/>
              <a:ext cx="446880" cy="473365"/>
            </a:xfrm>
            <a:custGeom>
              <a:avLst/>
              <a:gdLst>
                <a:gd name="T0" fmla="*/ 287 w 576"/>
                <a:gd name="T1" fmla="*/ 0 h 608"/>
                <a:gd name="T2" fmla="*/ 97 w 576"/>
                <a:gd name="T3" fmla="*/ 399 h 608"/>
                <a:gd name="T4" fmla="*/ 288 w 576"/>
                <a:gd name="T5" fmla="*/ 608 h 608"/>
                <a:gd name="T6" fmla="*/ 288 w 576"/>
                <a:gd name="T7" fmla="*/ 608 h 608"/>
                <a:gd name="T8" fmla="*/ 478 w 576"/>
                <a:gd name="T9" fmla="*/ 399 h 608"/>
                <a:gd name="T10" fmla="*/ 288 w 576"/>
                <a:gd name="T11" fmla="*/ 0 h 608"/>
                <a:gd name="T12" fmla="*/ 287 w 576"/>
                <a:gd name="T13" fmla="*/ 0 h 608"/>
              </a:gdLst>
              <a:ahLst/>
              <a:cxnLst>
                <a:cxn ang="0">
                  <a:pos x="T0" y="T1"/>
                </a:cxn>
                <a:cxn ang="0">
                  <a:pos x="T2" y="T3"/>
                </a:cxn>
                <a:cxn ang="0">
                  <a:pos x="T4" y="T5"/>
                </a:cxn>
                <a:cxn ang="0">
                  <a:pos x="T6" y="T7"/>
                </a:cxn>
                <a:cxn ang="0">
                  <a:pos x="T8" y="T9"/>
                </a:cxn>
                <a:cxn ang="0">
                  <a:pos x="T10" y="T11"/>
                </a:cxn>
                <a:cxn ang="0">
                  <a:pos x="T12" y="T13"/>
                </a:cxn>
              </a:cxnLst>
              <a:rect l="0" t="0" r="r" b="b"/>
              <a:pathLst>
                <a:path w="576" h="608">
                  <a:moveTo>
                    <a:pt x="287" y="0"/>
                  </a:moveTo>
                  <a:cubicBezTo>
                    <a:pt x="20" y="0"/>
                    <a:pt x="0" y="286"/>
                    <a:pt x="97" y="399"/>
                  </a:cubicBezTo>
                  <a:cubicBezTo>
                    <a:pt x="188" y="505"/>
                    <a:pt x="288" y="608"/>
                    <a:pt x="288" y="608"/>
                  </a:cubicBezTo>
                  <a:cubicBezTo>
                    <a:pt x="288" y="608"/>
                    <a:pt x="288" y="608"/>
                    <a:pt x="288" y="608"/>
                  </a:cubicBezTo>
                  <a:cubicBezTo>
                    <a:pt x="288" y="608"/>
                    <a:pt x="388" y="505"/>
                    <a:pt x="478" y="399"/>
                  </a:cubicBezTo>
                  <a:cubicBezTo>
                    <a:pt x="576" y="286"/>
                    <a:pt x="555" y="0"/>
                    <a:pt x="288" y="0"/>
                  </a:cubicBezTo>
                  <a:lnTo>
                    <a:pt x="287" y="0"/>
                  </a:lnTo>
                  <a:close/>
                </a:path>
              </a:pathLst>
            </a:custGeom>
            <a:gradFill>
              <a:gsLst>
                <a:gs pos="90000">
                  <a:schemeClr val="accent1"/>
                </a:gs>
                <a:gs pos="10000">
                  <a:schemeClr val="accent1"/>
                </a:gs>
                <a:gs pos="50000">
                  <a:schemeClr val="accent1">
                    <a:lumMod val="60000"/>
                    <a:lumOff val="40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5" name="TextBox 34"/>
            <p:cNvSpPr txBox="1"/>
            <p:nvPr/>
          </p:nvSpPr>
          <p:spPr>
            <a:xfrm>
              <a:off x="3899878" y="2542883"/>
              <a:ext cx="1111870" cy="779381"/>
            </a:xfrm>
            <a:prstGeom prst="rect">
              <a:avLst/>
            </a:prstGeom>
            <a:noFill/>
          </p:spPr>
          <p:txBody>
            <a:bodyPr wrap="square" rtlCol="0">
              <a:spAutoFit/>
            </a:bodyPr>
            <a:lstStyle/>
            <a:p>
              <a:pPr algn="ctr">
                <a:lnSpc>
                  <a:spcPct val="114000"/>
                </a:lnSpc>
              </a:pPr>
              <a:r>
                <a:rPr lang="fr-CA" sz="1000" dirty="0">
                  <a:solidFill>
                    <a:sysClr val="windowText" lastClr="000000"/>
                  </a:solidFill>
                  <a:latin typeface="Lato Bold" pitchFamily="34" charset="0"/>
                </a:rPr>
                <a:t>Inspiration</a:t>
              </a:r>
            </a:p>
            <a:p>
              <a:pPr algn="ctr">
                <a:lnSpc>
                  <a:spcPct val="114000"/>
                </a:lnSpc>
              </a:pPr>
              <a:r>
                <a:rPr lang="fr-CA" sz="1000" dirty="0">
                  <a:solidFill>
                    <a:sysClr val="windowText" lastClr="000000"/>
                  </a:solidFill>
                  <a:latin typeface="Lato Bold" pitchFamily="34" charset="0"/>
                </a:rPr>
                <a:t>Cycle respiratoire de 10-12 secondes</a:t>
              </a:r>
            </a:p>
          </p:txBody>
        </p:sp>
        <p:sp>
          <p:nvSpPr>
            <p:cNvPr id="23" name="Freeform 13"/>
            <p:cNvSpPr>
              <a:spLocks/>
            </p:cNvSpPr>
            <p:nvPr/>
          </p:nvSpPr>
          <p:spPr bwMode="auto">
            <a:xfrm>
              <a:off x="4319159" y="2128880"/>
              <a:ext cx="277091" cy="180538"/>
            </a:xfrm>
            <a:custGeom>
              <a:avLst/>
              <a:gdLst>
                <a:gd name="T0" fmla="*/ 304 w 400"/>
                <a:gd name="T1" fmla="*/ 73 h 260"/>
                <a:gd name="T2" fmla="*/ 288 w 400"/>
                <a:gd name="T3" fmla="*/ 74 h 260"/>
                <a:gd name="T4" fmla="*/ 186 w 400"/>
                <a:gd name="T5" fmla="*/ 0 h 260"/>
                <a:gd name="T6" fmla="*/ 79 w 400"/>
                <a:gd name="T7" fmla="*/ 104 h 260"/>
                <a:gd name="T8" fmla="*/ 80 w 400"/>
                <a:gd name="T9" fmla="*/ 119 h 260"/>
                <a:gd name="T10" fmla="*/ 72 w 400"/>
                <a:gd name="T11" fmla="*/ 119 h 260"/>
                <a:gd name="T12" fmla="*/ 0 w 400"/>
                <a:gd name="T13" fmla="*/ 189 h 260"/>
                <a:gd name="T14" fmla="*/ 72 w 400"/>
                <a:gd name="T15" fmla="*/ 260 h 260"/>
                <a:gd name="T16" fmla="*/ 172 w 400"/>
                <a:gd name="T17" fmla="*/ 260 h 260"/>
                <a:gd name="T18" fmla="*/ 172 w 400"/>
                <a:gd name="T19" fmla="*/ 184 h 260"/>
                <a:gd name="T20" fmla="*/ 130 w 400"/>
                <a:gd name="T21" fmla="*/ 184 h 260"/>
                <a:gd name="T22" fmla="*/ 200 w 400"/>
                <a:gd name="T23" fmla="*/ 92 h 260"/>
                <a:gd name="T24" fmla="*/ 270 w 400"/>
                <a:gd name="T25" fmla="*/ 184 h 260"/>
                <a:gd name="T26" fmla="*/ 228 w 400"/>
                <a:gd name="T27" fmla="*/ 184 h 260"/>
                <a:gd name="T28" fmla="*/ 228 w 400"/>
                <a:gd name="T29" fmla="*/ 260 h 260"/>
                <a:gd name="T30" fmla="*/ 304 w 400"/>
                <a:gd name="T31" fmla="*/ 260 h 260"/>
                <a:gd name="T32" fmla="*/ 400 w 400"/>
                <a:gd name="T33" fmla="*/ 167 h 260"/>
                <a:gd name="T34" fmla="*/ 304 w 400"/>
                <a:gd name="T35" fmla="*/ 73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260">
                  <a:moveTo>
                    <a:pt x="304" y="73"/>
                  </a:moveTo>
                  <a:cubicBezTo>
                    <a:pt x="298" y="73"/>
                    <a:pt x="293" y="73"/>
                    <a:pt x="288" y="74"/>
                  </a:cubicBezTo>
                  <a:cubicBezTo>
                    <a:pt x="275" y="31"/>
                    <a:pt x="234" y="0"/>
                    <a:pt x="186" y="0"/>
                  </a:cubicBezTo>
                  <a:cubicBezTo>
                    <a:pt x="127" y="0"/>
                    <a:pt x="79" y="47"/>
                    <a:pt x="79" y="104"/>
                  </a:cubicBezTo>
                  <a:cubicBezTo>
                    <a:pt x="79" y="109"/>
                    <a:pt x="80" y="114"/>
                    <a:pt x="80" y="119"/>
                  </a:cubicBezTo>
                  <a:cubicBezTo>
                    <a:pt x="78" y="119"/>
                    <a:pt x="75" y="119"/>
                    <a:pt x="72" y="119"/>
                  </a:cubicBezTo>
                  <a:cubicBezTo>
                    <a:pt x="32" y="119"/>
                    <a:pt x="0" y="150"/>
                    <a:pt x="0" y="189"/>
                  </a:cubicBezTo>
                  <a:cubicBezTo>
                    <a:pt x="0" y="228"/>
                    <a:pt x="32" y="260"/>
                    <a:pt x="72" y="260"/>
                  </a:cubicBezTo>
                  <a:cubicBezTo>
                    <a:pt x="172" y="260"/>
                    <a:pt x="172" y="260"/>
                    <a:pt x="172" y="260"/>
                  </a:cubicBezTo>
                  <a:cubicBezTo>
                    <a:pt x="172" y="184"/>
                    <a:pt x="172" y="184"/>
                    <a:pt x="172" y="184"/>
                  </a:cubicBezTo>
                  <a:cubicBezTo>
                    <a:pt x="130" y="184"/>
                    <a:pt x="130" y="184"/>
                    <a:pt x="130" y="184"/>
                  </a:cubicBezTo>
                  <a:cubicBezTo>
                    <a:pt x="200" y="92"/>
                    <a:pt x="200" y="92"/>
                    <a:pt x="200" y="92"/>
                  </a:cubicBezTo>
                  <a:cubicBezTo>
                    <a:pt x="270" y="184"/>
                    <a:pt x="270" y="184"/>
                    <a:pt x="270" y="184"/>
                  </a:cubicBezTo>
                  <a:cubicBezTo>
                    <a:pt x="228" y="184"/>
                    <a:pt x="228" y="184"/>
                    <a:pt x="228" y="184"/>
                  </a:cubicBezTo>
                  <a:cubicBezTo>
                    <a:pt x="228" y="260"/>
                    <a:pt x="228" y="260"/>
                    <a:pt x="228" y="260"/>
                  </a:cubicBezTo>
                  <a:cubicBezTo>
                    <a:pt x="304" y="260"/>
                    <a:pt x="304" y="260"/>
                    <a:pt x="304" y="260"/>
                  </a:cubicBezTo>
                  <a:cubicBezTo>
                    <a:pt x="357" y="260"/>
                    <a:pt x="400" y="218"/>
                    <a:pt x="400" y="167"/>
                  </a:cubicBezTo>
                  <a:cubicBezTo>
                    <a:pt x="400" y="115"/>
                    <a:pt x="357" y="73"/>
                    <a:pt x="304" y="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32" name="Freeform 6"/>
          <p:cNvSpPr>
            <a:spLocks/>
          </p:cNvSpPr>
          <p:nvPr/>
        </p:nvSpPr>
        <p:spPr bwMode="auto">
          <a:xfrm>
            <a:off x="5699838" y="1540978"/>
            <a:ext cx="446880" cy="473365"/>
          </a:xfrm>
          <a:custGeom>
            <a:avLst/>
            <a:gdLst>
              <a:gd name="T0" fmla="*/ 287 w 576"/>
              <a:gd name="T1" fmla="*/ 0 h 608"/>
              <a:gd name="T2" fmla="*/ 97 w 576"/>
              <a:gd name="T3" fmla="*/ 399 h 608"/>
              <a:gd name="T4" fmla="*/ 288 w 576"/>
              <a:gd name="T5" fmla="*/ 608 h 608"/>
              <a:gd name="T6" fmla="*/ 288 w 576"/>
              <a:gd name="T7" fmla="*/ 608 h 608"/>
              <a:gd name="T8" fmla="*/ 478 w 576"/>
              <a:gd name="T9" fmla="*/ 399 h 608"/>
              <a:gd name="T10" fmla="*/ 288 w 576"/>
              <a:gd name="T11" fmla="*/ 0 h 608"/>
              <a:gd name="T12" fmla="*/ 287 w 576"/>
              <a:gd name="T13" fmla="*/ 0 h 608"/>
            </a:gdLst>
            <a:ahLst/>
            <a:cxnLst>
              <a:cxn ang="0">
                <a:pos x="T0" y="T1"/>
              </a:cxn>
              <a:cxn ang="0">
                <a:pos x="T2" y="T3"/>
              </a:cxn>
              <a:cxn ang="0">
                <a:pos x="T4" y="T5"/>
              </a:cxn>
              <a:cxn ang="0">
                <a:pos x="T6" y="T7"/>
              </a:cxn>
              <a:cxn ang="0">
                <a:pos x="T8" y="T9"/>
              </a:cxn>
              <a:cxn ang="0">
                <a:pos x="T10" y="T11"/>
              </a:cxn>
              <a:cxn ang="0">
                <a:pos x="T12" y="T13"/>
              </a:cxn>
            </a:cxnLst>
            <a:rect l="0" t="0" r="r" b="b"/>
            <a:pathLst>
              <a:path w="576" h="608">
                <a:moveTo>
                  <a:pt x="287" y="0"/>
                </a:moveTo>
                <a:cubicBezTo>
                  <a:pt x="20" y="0"/>
                  <a:pt x="0" y="286"/>
                  <a:pt x="97" y="399"/>
                </a:cubicBezTo>
                <a:cubicBezTo>
                  <a:pt x="188" y="505"/>
                  <a:pt x="288" y="608"/>
                  <a:pt x="288" y="608"/>
                </a:cubicBezTo>
                <a:cubicBezTo>
                  <a:pt x="288" y="608"/>
                  <a:pt x="288" y="608"/>
                  <a:pt x="288" y="608"/>
                </a:cubicBezTo>
                <a:cubicBezTo>
                  <a:pt x="288" y="608"/>
                  <a:pt x="388" y="505"/>
                  <a:pt x="478" y="399"/>
                </a:cubicBezTo>
                <a:cubicBezTo>
                  <a:pt x="576" y="286"/>
                  <a:pt x="555" y="0"/>
                  <a:pt x="288" y="0"/>
                </a:cubicBezTo>
                <a:lnTo>
                  <a:pt x="287" y="0"/>
                </a:lnTo>
                <a:close/>
              </a:path>
            </a:pathLst>
          </a:custGeom>
          <a:gradFill>
            <a:gsLst>
              <a:gs pos="90000">
                <a:schemeClr val="accent2"/>
              </a:gs>
              <a:gs pos="10000">
                <a:schemeClr val="accent2"/>
              </a:gs>
              <a:gs pos="50000">
                <a:schemeClr val="accent2">
                  <a:lumMod val="60000"/>
                  <a:lumOff val="40000"/>
                </a:schemeClr>
              </a:gs>
            </a:gsLst>
            <a:lin ang="0" scaled="1"/>
          </a:gradFill>
          <a:ln>
            <a:noFill/>
          </a:ln>
        </p:spPr>
        <p:txBody>
          <a:bodyPr vert="horz" wrap="square" lIns="91440" tIns="45720" rIns="91440" bIns="45720" numCol="1" anchor="t" anchorCtr="0" compatLnSpc="1">
            <a:prstTxWarp prst="textNoShape">
              <a:avLst/>
            </a:prstTxWarp>
          </a:bodyPr>
          <a:lstStyle/>
          <a:p>
            <a:r>
              <a:rPr lang="en-US" sz="900" dirty="0" smtClean="0"/>
              <a:t>+15%</a:t>
            </a:r>
            <a:endParaRPr lang="en-US" sz="900" dirty="0"/>
          </a:p>
        </p:txBody>
      </p:sp>
      <p:sp>
        <p:nvSpPr>
          <p:cNvPr id="33" name="TextBox 32"/>
          <p:cNvSpPr txBox="1"/>
          <p:nvPr/>
        </p:nvSpPr>
        <p:spPr>
          <a:xfrm>
            <a:off x="5367343" y="2024682"/>
            <a:ext cx="1111870" cy="425629"/>
          </a:xfrm>
          <a:prstGeom prst="rect">
            <a:avLst/>
          </a:prstGeom>
          <a:noFill/>
        </p:spPr>
        <p:txBody>
          <a:bodyPr wrap="square" rtlCol="0">
            <a:spAutoFit/>
          </a:bodyPr>
          <a:lstStyle/>
          <a:p>
            <a:pPr algn="ctr">
              <a:lnSpc>
                <a:spcPct val="114000"/>
              </a:lnSpc>
            </a:pPr>
            <a:r>
              <a:rPr lang="en-US" sz="900" dirty="0" smtClean="0">
                <a:solidFill>
                  <a:sysClr val="windowText" lastClr="000000"/>
                </a:solidFill>
                <a:latin typeface="Lato Bold" pitchFamily="34" charset="0"/>
              </a:rPr>
              <a:t>Conditionnement</a:t>
            </a:r>
            <a:endParaRPr lang="en-US" sz="900" dirty="0">
              <a:solidFill>
                <a:sysClr val="windowText" lastClr="000000"/>
              </a:solidFill>
              <a:latin typeface="Lato Light" pitchFamily="34" charset="0"/>
            </a:endParaRPr>
          </a:p>
          <a:p>
            <a:pPr algn="ctr">
              <a:lnSpc>
                <a:spcPct val="114000"/>
              </a:lnSpc>
            </a:pPr>
            <a:endParaRPr lang="en-US" sz="1000" dirty="0" smtClean="0">
              <a:solidFill>
                <a:sysClr val="windowText" lastClr="000000"/>
              </a:solidFill>
              <a:latin typeface="Lato Bold" pitchFamily="34" charset="0"/>
            </a:endParaRPr>
          </a:p>
        </p:txBody>
      </p:sp>
      <p:sp>
        <p:nvSpPr>
          <p:cNvPr id="25" name="Freeform 14"/>
          <p:cNvSpPr>
            <a:spLocks noEditPoints="1"/>
          </p:cNvSpPr>
          <p:nvPr/>
        </p:nvSpPr>
        <p:spPr bwMode="auto">
          <a:xfrm>
            <a:off x="1438059" y="2146572"/>
            <a:ext cx="221602" cy="209877"/>
          </a:xfrm>
          <a:custGeom>
            <a:avLst/>
            <a:gdLst>
              <a:gd name="T0" fmla="*/ 291 w 312"/>
              <a:gd name="T1" fmla="*/ 224 h 296"/>
              <a:gd name="T2" fmla="*/ 267 w 312"/>
              <a:gd name="T3" fmla="*/ 202 h 296"/>
              <a:gd name="T4" fmla="*/ 250 w 312"/>
              <a:gd name="T5" fmla="*/ 220 h 296"/>
              <a:gd name="T6" fmla="*/ 290 w 312"/>
              <a:gd name="T7" fmla="*/ 261 h 296"/>
              <a:gd name="T8" fmla="*/ 296 w 312"/>
              <a:gd name="T9" fmla="*/ 274 h 296"/>
              <a:gd name="T10" fmla="*/ 273 w 312"/>
              <a:gd name="T11" fmla="*/ 296 h 296"/>
              <a:gd name="T12" fmla="*/ 261 w 312"/>
              <a:gd name="T13" fmla="*/ 291 h 296"/>
              <a:gd name="T14" fmla="*/ 136 w 312"/>
              <a:gd name="T15" fmla="*/ 166 h 296"/>
              <a:gd name="T16" fmla="*/ 68 w 312"/>
              <a:gd name="T17" fmla="*/ 190 h 296"/>
              <a:gd name="T18" fmla="*/ 0 w 312"/>
              <a:gd name="T19" fmla="*/ 122 h 296"/>
              <a:gd name="T20" fmla="*/ 122 w 312"/>
              <a:gd name="T21" fmla="*/ 0 h 296"/>
              <a:gd name="T22" fmla="*/ 190 w 312"/>
              <a:gd name="T23" fmla="*/ 69 h 296"/>
              <a:gd name="T24" fmla="*/ 166 w 312"/>
              <a:gd name="T25" fmla="*/ 136 h 296"/>
              <a:gd name="T26" fmla="*/ 232 w 312"/>
              <a:gd name="T27" fmla="*/ 202 h 296"/>
              <a:gd name="T28" fmla="*/ 250 w 312"/>
              <a:gd name="T29" fmla="*/ 185 h 296"/>
              <a:gd name="T30" fmla="*/ 228 w 312"/>
              <a:gd name="T31" fmla="*/ 161 h 296"/>
              <a:gd name="T32" fmla="*/ 250 w 312"/>
              <a:gd name="T33" fmla="*/ 139 h 296"/>
              <a:gd name="T34" fmla="*/ 254 w 312"/>
              <a:gd name="T35" fmla="*/ 141 h 296"/>
              <a:gd name="T36" fmla="*/ 312 w 312"/>
              <a:gd name="T37" fmla="*/ 202 h 296"/>
              <a:gd name="T38" fmla="*/ 291 w 312"/>
              <a:gd name="T39" fmla="*/ 224 h 296"/>
              <a:gd name="T40" fmla="*/ 119 w 312"/>
              <a:gd name="T41" fmla="*/ 36 h 296"/>
              <a:gd name="T42" fmla="*/ 83 w 312"/>
              <a:gd name="T43" fmla="*/ 72 h 296"/>
              <a:gd name="T44" fmla="*/ 87 w 312"/>
              <a:gd name="T45" fmla="*/ 87 h 296"/>
              <a:gd name="T46" fmla="*/ 71 w 312"/>
              <a:gd name="T47" fmla="*/ 84 h 296"/>
              <a:gd name="T48" fmla="*/ 36 w 312"/>
              <a:gd name="T49" fmla="*/ 119 h 296"/>
              <a:gd name="T50" fmla="*/ 71 w 312"/>
              <a:gd name="T51" fmla="*/ 155 h 296"/>
              <a:gd name="T52" fmla="*/ 107 w 312"/>
              <a:gd name="T53" fmla="*/ 119 h 296"/>
              <a:gd name="T54" fmla="*/ 104 w 312"/>
              <a:gd name="T55" fmla="*/ 104 h 296"/>
              <a:gd name="T56" fmla="*/ 119 w 312"/>
              <a:gd name="T57" fmla="*/ 107 h 296"/>
              <a:gd name="T58" fmla="*/ 155 w 312"/>
              <a:gd name="T59" fmla="*/ 72 h 296"/>
              <a:gd name="T60" fmla="*/ 119 w 312"/>
              <a:gd name="T61" fmla="*/ 36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12" h="296">
                <a:moveTo>
                  <a:pt x="291" y="224"/>
                </a:moveTo>
                <a:cubicBezTo>
                  <a:pt x="286" y="224"/>
                  <a:pt x="271" y="206"/>
                  <a:pt x="267" y="202"/>
                </a:cubicBezTo>
                <a:cubicBezTo>
                  <a:pt x="250" y="220"/>
                  <a:pt x="250" y="220"/>
                  <a:pt x="250" y="220"/>
                </a:cubicBezTo>
                <a:cubicBezTo>
                  <a:pt x="290" y="261"/>
                  <a:pt x="290" y="261"/>
                  <a:pt x="290" y="261"/>
                </a:cubicBezTo>
                <a:cubicBezTo>
                  <a:pt x="294" y="264"/>
                  <a:pt x="296" y="269"/>
                  <a:pt x="296" y="274"/>
                </a:cubicBezTo>
                <a:cubicBezTo>
                  <a:pt x="296" y="284"/>
                  <a:pt x="284" y="296"/>
                  <a:pt x="273" y="296"/>
                </a:cubicBezTo>
                <a:cubicBezTo>
                  <a:pt x="269" y="296"/>
                  <a:pt x="264" y="294"/>
                  <a:pt x="261" y="291"/>
                </a:cubicBezTo>
                <a:cubicBezTo>
                  <a:pt x="136" y="166"/>
                  <a:pt x="136" y="166"/>
                  <a:pt x="136" y="166"/>
                </a:cubicBezTo>
                <a:cubicBezTo>
                  <a:pt x="117" y="181"/>
                  <a:pt x="93" y="190"/>
                  <a:pt x="68" y="190"/>
                </a:cubicBezTo>
                <a:cubicBezTo>
                  <a:pt x="28" y="190"/>
                  <a:pt x="0" y="162"/>
                  <a:pt x="0" y="122"/>
                </a:cubicBezTo>
                <a:cubicBezTo>
                  <a:pt x="0" y="61"/>
                  <a:pt x="61" y="0"/>
                  <a:pt x="122" y="0"/>
                </a:cubicBezTo>
                <a:cubicBezTo>
                  <a:pt x="162" y="0"/>
                  <a:pt x="190" y="28"/>
                  <a:pt x="190" y="69"/>
                </a:cubicBezTo>
                <a:cubicBezTo>
                  <a:pt x="190" y="93"/>
                  <a:pt x="180" y="117"/>
                  <a:pt x="166" y="136"/>
                </a:cubicBezTo>
                <a:cubicBezTo>
                  <a:pt x="232" y="202"/>
                  <a:pt x="232" y="202"/>
                  <a:pt x="232" y="202"/>
                </a:cubicBezTo>
                <a:cubicBezTo>
                  <a:pt x="250" y="185"/>
                  <a:pt x="250" y="185"/>
                  <a:pt x="250" y="185"/>
                </a:cubicBezTo>
                <a:cubicBezTo>
                  <a:pt x="246" y="181"/>
                  <a:pt x="228" y="166"/>
                  <a:pt x="228" y="161"/>
                </a:cubicBezTo>
                <a:cubicBezTo>
                  <a:pt x="228" y="156"/>
                  <a:pt x="245" y="139"/>
                  <a:pt x="250" y="139"/>
                </a:cubicBezTo>
                <a:cubicBezTo>
                  <a:pt x="251" y="139"/>
                  <a:pt x="253" y="140"/>
                  <a:pt x="254" y="141"/>
                </a:cubicBezTo>
                <a:cubicBezTo>
                  <a:pt x="261" y="148"/>
                  <a:pt x="312" y="197"/>
                  <a:pt x="312" y="202"/>
                </a:cubicBezTo>
                <a:cubicBezTo>
                  <a:pt x="312" y="207"/>
                  <a:pt x="295" y="224"/>
                  <a:pt x="291" y="224"/>
                </a:cubicBezTo>
                <a:close/>
                <a:moveTo>
                  <a:pt x="119" y="36"/>
                </a:moveTo>
                <a:cubicBezTo>
                  <a:pt x="99" y="36"/>
                  <a:pt x="83" y="52"/>
                  <a:pt x="83" y="72"/>
                </a:cubicBezTo>
                <a:cubicBezTo>
                  <a:pt x="83" y="77"/>
                  <a:pt x="85" y="82"/>
                  <a:pt x="87" y="87"/>
                </a:cubicBezTo>
                <a:cubicBezTo>
                  <a:pt x="82" y="85"/>
                  <a:pt x="77" y="84"/>
                  <a:pt x="71" y="84"/>
                </a:cubicBezTo>
                <a:cubicBezTo>
                  <a:pt x="52" y="84"/>
                  <a:pt x="36" y="100"/>
                  <a:pt x="36" y="119"/>
                </a:cubicBezTo>
                <a:cubicBezTo>
                  <a:pt x="36" y="139"/>
                  <a:pt x="52" y="155"/>
                  <a:pt x="71" y="155"/>
                </a:cubicBezTo>
                <a:cubicBezTo>
                  <a:pt x="91" y="155"/>
                  <a:pt x="107" y="139"/>
                  <a:pt x="107" y="119"/>
                </a:cubicBezTo>
                <a:cubicBezTo>
                  <a:pt x="107" y="114"/>
                  <a:pt x="106" y="109"/>
                  <a:pt x="104" y="104"/>
                </a:cubicBezTo>
                <a:cubicBezTo>
                  <a:pt x="108" y="106"/>
                  <a:pt x="114" y="107"/>
                  <a:pt x="119" y="107"/>
                </a:cubicBezTo>
                <a:cubicBezTo>
                  <a:pt x="139" y="107"/>
                  <a:pt x="155" y="91"/>
                  <a:pt x="155" y="72"/>
                </a:cubicBezTo>
                <a:cubicBezTo>
                  <a:pt x="155" y="52"/>
                  <a:pt x="139" y="36"/>
                  <a:pt x="119" y="3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28" name="Group 27"/>
          <p:cNvGrpSpPr/>
          <p:nvPr/>
        </p:nvGrpSpPr>
        <p:grpSpPr>
          <a:xfrm>
            <a:off x="6884603" y="2059179"/>
            <a:ext cx="1111870" cy="912219"/>
            <a:chOff x="6884603" y="2059179"/>
            <a:chExt cx="1111870" cy="912219"/>
          </a:xfrm>
        </p:grpSpPr>
        <p:sp>
          <p:nvSpPr>
            <p:cNvPr id="36" name="Freeform 6"/>
            <p:cNvSpPr>
              <a:spLocks/>
            </p:cNvSpPr>
            <p:nvPr/>
          </p:nvSpPr>
          <p:spPr bwMode="auto">
            <a:xfrm>
              <a:off x="7217098" y="2059179"/>
              <a:ext cx="446880" cy="473365"/>
            </a:xfrm>
            <a:custGeom>
              <a:avLst/>
              <a:gdLst>
                <a:gd name="T0" fmla="*/ 287 w 576"/>
                <a:gd name="T1" fmla="*/ 0 h 608"/>
                <a:gd name="T2" fmla="*/ 97 w 576"/>
                <a:gd name="T3" fmla="*/ 399 h 608"/>
                <a:gd name="T4" fmla="*/ 288 w 576"/>
                <a:gd name="T5" fmla="*/ 608 h 608"/>
                <a:gd name="T6" fmla="*/ 288 w 576"/>
                <a:gd name="T7" fmla="*/ 608 h 608"/>
                <a:gd name="T8" fmla="*/ 478 w 576"/>
                <a:gd name="T9" fmla="*/ 399 h 608"/>
                <a:gd name="T10" fmla="*/ 288 w 576"/>
                <a:gd name="T11" fmla="*/ 0 h 608"/>
                <a:gd name="T12" fmla="*/ 287 w 576"/>
                <a:gd name="T13" fmla="*/ 0 h 608"/>
              </a:gdLst>
              <a:ahLst/>
              <a:cxnLst>
                <a:cxn ang="0">
                  <a:pos x="T0" y="T1"/>
                </a:cxn>
                <a:cxn ang="0">
                  <a:pos x="T2" y="T3"/>
                </a:cxn>
                <a:cxn ang="0">
                  <a:pos x="T4" y="T5"/>
                </a:cxn>
                <a:cxn ang="0">
                  <a:pos x="T6" y="T7"/>
                </a:cxn>
                <a:cxn ang="0">
                  <a:pos x="T8" y="T9"/>
                </a:cxn>
                <a:cxn ang="0">
                  <a:pos x="T10" y="T11"/>
                </a:cxn>
                <a:cxn ang="0">
                  <a:pos x="T12" y="T13"/>
                </a:cxn>
              </a:cxnLst>
              <a:rect l="0" t="0" r="r" b="b"/>
              <a:pathLst>
                <a:path w="576" h="608">
                  <a:moveTo>
                    <a:pt x="287" y="0"/>
                  </a:moveTo>
                  <a:cubicBezTo>
                    <a:pt x="20" y="0"/>
                    <a:pt x="0" y="286"/>
                    <a:pt x="97" y="399"/>
                  </a:cubicBezTo>
                  <a:cubicBezTo>
                    <a:pt x="188" y="505"/>
                    <a:pt x="288" y="608"/>
                    <a:pt x="288" y="608"/>
                  </a:cubicBezTo>
                  <a:cubicBezTo>
                    <a:pt x="288" y="608"/>
                    <a:pt x="288" y="608"/>
                    <a:pt x="288" y="608"/>
                  </a:cubicBezTo>
                  <a:cubicBezTo>
                    <a:pt x="288" y="608"/>
                    <a:pt x="388" y="505"/>
                    <a:pt x="478" y="399"/>
                  </a:cubicBezTo>
                  <a:cubicBezTo>
                    <a:pt x="576" y="286"/>
                    <a:pt x="555" y="0"/>
                    <a:pt x="288" y="0"/>
                  </a:cubicBezTo>
                  <a:lnTo>
                    <a:pt x="287" y="0"/>
                  </a:lnTo>
                  <a:close/>
                </a:path>
              </a:pathLst>
            </a:custGeom>
            <a:gradFill>
              <a:gsLst>
                <a:gs pos="90000">
                  <a:schemeClr val="accent3"/>
                </a:gs>
                <a:gs pos="10000">
                  <a:schemeClr val="accent3"/>
                </a:gs>
                <a:gs pos="50000">
                  <a:schemeClr val="accent3">
                    <a:lumMod val="60000"/>
                    <a:lumOff val="40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7" name="TextBox 36"/>
            <p:cNvSpPr txBox="1"/>
            <p:nvPr/>
          </p:nvSpPr>
          <p:spPr>
            <a:xfrm>
              <a:off x="6884603" y="2542883"/>
              <a:ext cx="1111870" cy="428515"/>
            </a:xfrm>
            <a:prstGeom prst="rect">
              <a:avLst/>
            </a:prstGeom>
            <a:noFill/>
          </p:spPr>
          <p:txBody>
            <a:bodyPr wrap="square" rtlCol="0">
              <a:spAutoFit/>
            </a:bodyPr>
            <a:lstStyle/>
            <a:p>
              <a:pPr algn="ctr">
                <a:lnSpc>
                  <a:spcPct val="114000"/>
                </a:lnSpc>
              </a:pPr>
              <a:r>
                <a:rPr lang="en-US" sz="1000" dirty="0" smtClean="0">
                  <a:solidFill>
                    <a:sysClr val="windowText" lastClr="000000"/>
                  </a:solidFill>
                  <a:latin typeface="Lato Bold" pitchFamily="34" charset="0"/>
                </a:rPr>
                <a:t>Activation Baroréflexe</a:t>
              </a:r>
            </a:p>
          </p:txBody>
        </p:sp>
        <p:sp>
          <p:nvSpPr>
            <p:cNvPr id="26" name="Freeform 15"/>
            <p:cNvSpPr>
              <a:spLocks noEditPoints="1"/>
            </p:cNvSpPr>
            <p:nvPr/>
          </p:nvSpPr>
          <p:spPr bwMode="auto">
            <a:xfrm>
              <a:off x="7322696" y="2167470"/>
              <a:ext cx="207796" cy="168083"/>
            </a:xfrm>
            <a:custGeom>
              <a:avLst/>
              <a:gdLst>
                <a:gd name="T0" fmla="*/ 127 w 371"/>
                <a:gd name="T1" fmla="*/ 293 h 300"/>
                <a:gd name="T2" fmla="*/ 134 w 371"/>
                <a:gd name="T3" fmla="*/ 296 h 300"/>
                <a:gd name="T4" fmla="*/ 190 w 371"/>
                <a:gd name="T5" fmla="*/ 245 h 300"/>
                <a:gd name="T6" fmla="*/ 127 w 371"/>
                <a:gd name="T7" fmla="*/ 212 h 300"/>
                <a:gd name="T8" fmla="*/ 127 w 371"/>
                <a:gd name="T9" fmla="*/ 293 h 300"/>
                <a:gd name="T10" fmla="*/ 360 w 371"/>
                <a:gd name="T11" fmla="*/ 3 h 300"/>
                <a:gd name="T12" fmla="*/ 7 w 371"/>
                <a:gd name="T13" fmla="*/ 127 h 300"/>
                <a:gd name="T14" fmla="*/ 6 w 371"/>
                <a:gd name="T15" fmla="*/ 137 h 300"/>
                <a:gd name="T16" fmla="*/ 82 w 371"/>
                <a:gd name="T17" fmla="*/ 167 h 300"/>
                <a:gd name="T18" fmla="*/ 82 w 371"/>
                <a:gd name="T19" fmla="*/ 167 h 300"/>
                <a:gd name="T20" fmla="*/ 127 w 371"/>
                <a:gd name="T21" fmla="*/ 185 h 300"/>
                <a:gd name="T22" fmla="*/ 347 w 371"/>
                <a:gd name="T23" fmla="*/ 24 h 300"/>
                <a:gd name="T24" fmla="*/ 351 w 371"/>
                <a:gd name="T25" fmla="*/ 28 h 300"/>
                <a:gd name="T26" fmla="*/ 194 w 371"/>
                <a:gd name="T27" fmla="*/ 198 h 300"/>
                <a:gd name="T28" fmla="*/ 194 w 371"/>
                <a:gd name="T29" fmla="*/ 198 h 300"/>
                <a:gd name="T30" fmla="*/ 185 w 371"/>
                <a:gd name="T31" fmla="*/ 209 h 300"/>
                <a:gd name="T32" fmla="*/ 197 w 371"/>
                <a:gd name="T33" fmla="*/ 215 h 300"/>
                <a:gd name="T34" fmla="*/ 197 w 371"/>
                <a:gd name="T35" fmla="*/ 215 h 300"/>
                <a:gd name="T36" fmla="*/ 296 w 371"/>
                <a:gd name="T37" fmla="*/ 269 h 300"/>
                <a:gd name="T38" fmla="*/ 311 w 371"/>
                <a:gd name="T39" fmla="*/ 262 h 300"/>
                <a:gd name="T40" fmla="*/ 369 w 371"/>
                <a:gd name="T41" fmla="*/ 11 h 300"/>
                <a:gd name="T42" fmla="*/ 360 w 371"/>
                <a:gd name="T43" fmla="*/ 3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1" h="300">
                  <a:moveTo>
                    <a:pt x="127" y="293"/>
                  </a:moveTo>
                  <a:cubicBezTo>
                    <a:pt x="127" y="298"/>
                    <a:pt x="130" y="300"/>
                    <a:pt x="134" y="296"/>
                  </a:cubicBezTo>
                  <a:cubicBezTo>
                    <a:pt x="139" y="292"/>
                    <a:pt x="190" y="245"/>
                    <a:pt x="190" y="245"/>
                  </a:cubicBezTo>
                  <a:cubicBezTo>
                    <a:pt x="127" y="212"/>
                    <a:pt x="127" y="212"/>
                    <a:pt x="127" y="212"/>
                  </a:cubicBezTo>
                  <a:cubicBezTo>
                    <a:pt x="127" y="293"/>
                    <a:pt x="127" y="293"/>
                    <a:pt x="127" y="293"/>
                  </a:cubicBezTo>
                  <a:close/>
                  <a:moveTo>
                    <a:pt x="360" y="3"/>
                  </a:moveTo>
                  <a:cubicBezTo>
                    <a:pt x="353" y="5"/>
                    <a:pt x="13" y="125"/>
                    <a:pt x="7" y="127"/>
                  </a:cubicBezTo>
                  <a:cubicBezTo>
                    <a:pt x="1" y="129"/>
                    <a:pt x="0" y="134"/>
                    <a:pt x="6" y="137"/>
                  </a:cubicBezTo>
                  <a:cubicBezTo>
                    <a:pt x="14" y="140"/>
                    <a:pt x="82" y="167"/>
                    <a:pt x="82" y="167"/>
                  </a:cubicBezTo>
                  <a:cubicBezTo>
                    <a:pt x="82" y="167"/>
                    <a:pt x="82" y="167"/>
                    <a:pt x="82" y="167"/>
                  </a:cubicBezTo>
                  <a:cubicBezTo>
                    <a:pt x="127" y="185"/>
                    <a:pt x="127" y="185"/>
                    <a:pt x="127" y="185"/>
                  </a:cubicBezTo>
                  <a:cubicBezTo>
                    <a:pt x="127" y="185"/>
                    <a:pt x="344" y="26"/>
                    <a:pt x="347" y="24"/>
                  </a:cubicBezTo>
                  <a:cubicBezTo>
                    <a:pt x="350" y="22"/>
                    <a:pt x="353" y="26"/>
                    <a:pt x="351" y="28"/>
                  </a:cubicBezTo>
                  <a:cubicBezTo>
                    <a:pt x="349" y="31"/>
                    <a:pt x="194" y="198"/>
                    <a:pt x="194" y="198"/>
                  </a:cubicBezTo>
                  <a:cubicBezTo>
                    <a:pt x="194" y="198"/>
                    <a:pt x="194" y="198"/>
                    <a:pt x="194" y="198"/>
                  </a:cubicBezTo>
                  <a:cubicBezTo>
                    <a:pt x="185" y="209"/>
                    <a:pt x="185" y="209"/>
                    <a:pt x="185" y="209"/>
                  </a:cubicBezTo>
                  <a:cubicBezTo>
                    <a:pt x="197" y="215"/>
                    <a:pt x="197" y="215"/>
                    <a:pt x="197" y="215"/>
                  </a:cubicBezTo>
                  <a:cubicBezTo>
                    <a:pt x="197" y="215"/>
                    <a:pt x="197" y="215"/>
                    <a:pt x="197" y="215"/>
                  </a:cubicBezTo>
                  <a:cubicBezTo>
                    <a:pt x="197" y="215"/>
                    <a:pt x="290" y="265"/>
                    <a:pt x="296" y="269"/>
                  </a:cubicBezTo>
                  <a:cubicBezTo>
                    <a:pt x="302" y="272"/>
                    <a:pt x="310" y="269"/>
                    <a:pt x="311" y="262"/>
                  </a:cubicBezTo>
                  <a:cubicBezTo>
                    <a:pt x="313" y="253"/>
                    <a:pt x="368" y="17"/>
                    <a:pt x="369" y="11"/>
                  </a:cubicBezTo>
                  <a:cubicBezTo>
                    <a:pt x="371" y="5"/>
                    <a:pt x="367" y="0"/>
                    <a:pt x="360"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51" name="Rectangle 50"/>
          <p:cNvSpPr/>
          <p:nvPr/>
        </p:nvSpPr>
        <p:spPr>
          <a:xfrm>
            <a:off x="4085727" y="1019142"/>
            <a:ext cx="1040914" cy="283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Lato" pitchFamily="34" charset="0"/>
            </a:endParaRPr>
          </a:p>
        </p:txBody>
      </p:sp>
      <p:pic>
        <p:nvPicPr>
          <p:cNvPr id="1026" name="Picture 2">
            <a:hlinkClick r:id="rId2" action="ppaction://hlinkfile"/>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339" y="810052"/>
            <a:ext cx="1499562" cy="642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45244" y="924870"/>
            <a:ext cx="1599289" cy="616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90778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55" presetClass="entr" presetSubtype="0"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 calcmode="lin" valueType="num">
                                      <p:cBhvr>
                                        <p:cTn id="31" dur="300" fill="hold"/>
                                        <p:tgtEl>
                                          <p:spTgt spid="51"/>
                                        </p:tgtEl>
                                        <p:attrNameLst>
                                          <p:attrName>ppt_w</p:attrName>
                                        </p:attrNameLst>
                                      </p:cBhvr>
                                      <p:tavLst>
                                        <p:tav tm="0">
                                          <p:val>
                                            <p:strVal val="#ppt_w*0.70"/>
                                          </p:val>
                                        </p:tav>
                                        <p:tav tm="100000">
                                          <p:val>
                                            <p:strVal val="#ppt_w"/>
                                          </p:val>
                                        </p:tav>
                                      </p:tavLst>
                                    </p:anim>
                                    <p:anim calcmode="lin" valueType="num">
                                      <p:cBhvr>
                                        <p:cTn id="32" dur="300" fill="hold"/>
                                        <p:tgtEl>
                                          <p:spTgt spid="51"/>
                                        </p:tgtEl>
                                        <p:attrNameLst>
                                          <p:attrName>ppt_h</p:attrName>
                                        </p:attrNameLst>
                                      </p:cBhvr>
                                      <p:tavLst>
                                        <p:tav tm="0">
                                          <p:val>
                                            <p:strVal val="#ppt_h"/>
                                          </p:val>
                                        </p:tav>
                                        <p:tav tm="100000">
                                          <p:val>
                                            <p:strVal val="#ppt_h"/>
                                          </p:val>
                                        </p:tav>
                                      </p:tavLst>
                                    </p:anim>
                                    <p:animEffect transition="in" filter="fade">
                                      <p:cBhvr>
                                        <p:cTn id="33" dur="300"/>
                                        <p:tgtEl>
                                          <p:spTgt spid="5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left)">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par>
                          <p:cTn id="47" fill="hold">
                            <p:stCondLst>
                              <p:cond delay="0"/>
                            </p:stCondLst>
                            <p:childTnLst>
                              <p:par>
                                <p:cTn id="48" presetID="42" presetClass="entr" presetSubtype="0"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300"/>
                                        <p:tgtEl>
                                          <p:spTgt spid="20"/>
                                        </p:tgtEl>
                                      </p:cBhvr>
                                    </p:animEffect>
                                    <p:anim calcmode="lin" valueType="num">
                                      <p:cBhvr>
                                        <p:cTn id="51" dur="300" fill="hold"/>
                                        <p:tgtEl>
                                          <p:spTgt spid="20"/>
                                        </p:tgtEl>
                                        <p:attrNameLst>
                                          <p:attrName>ppt_x</p:attrName>
                                        </p:attrNameLst>
                                      </p:cBhvr>
                                      <p:tavLst>
                                        <p:tav tm="0">
                                          <p:val>
                                            <p:strVal val="#ppt_x"/>
                                          </p:val>
                                        </p:tav>
                                        <p:tav tm="100000">
                                          <p:val>
                                            <p:strVal val="#ppt_x"/>
                                          </p:val>
                                        </p:tav>
                                      </p:tavLst>
                                    </p:anim>
                                    <p:anim calcmode="lin" valueType="num">
                                      <p:cBhvr>
                                        <p:cTn id="52" dur="3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fade">
                                      <p:cBhvr>
                                        <p:cTn id="67" dur="1000"/>
                                        <p:tgtEl>
                                          <p:spTgt spid="33"/>
                                        </p:tgtEl>
                                      </p:cBhvr>
                                    </p:animEffect>
                                    <p:anim calcmode="lin" valueType="num">
                                      <p:cBhvr>
                                        <p:cTn id="68" dur="1000" fill="hold"/>
                                        <p:tgtEl>
                                          <p:spTgt spid="33"/>
                                        </p:tgtEl>
                                        <p:attrNameLst>
                                          <p:attrName>ppt_x</p:attrName>
                                        </p:attrNameLst>
                                      </p:cBhvr>
                                      <p:tavLst>
                                        <p:tav tm="0">
                                          <p:val>
                                            <p:strVal val="#ppt_x"/>
                                          </p:val>
                                        </p:tav>
                                        <p:tav tm="100000">
                                          <p:val>
                                            <p:strVal val="#ppt_x"/>
                                          </p:val>
                                        </p:tav>
                                      </p:tavLst>
                                    </p:anim>
                                    <p:anim calcmode="lin" valueType="num">
                                      <p:cBhvr>
                                        <p:cTn id="6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32"/>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6" presetClass="entr" presetSubtype="16" fill="hold" nodeType="clickEffect">
                                  <p:stCondLst>
                                    <p:cond delay="0"/>
                                  </p:stCondLst>
                                  <p:childTnLst>
                                    <p:set>
                                      <p:cBhvr>
                                        <p:cTn id="77" dur="1" fill="hold">
                                          <p:stCondLst>
                                            <p:cond delay="0"/>
                                          </p:stCondLst>
                                        </p:cTn>
                                        <p:tgtEl>
                                          <p:spTgt spid="1027"/>
                                        </p:tgtEl>
                                        <p:attrNameLst>
                                          <p:attrName>style.visibility</p:attrName>
                                        </p:attrNameLst>
                                      </p:cBhvr>
                                      <p:to>
                                        <p:strVal val="visible"/>
                                      </p:to>
                                    </p:set>
                                    <p:animEffect transition="in" filter="circle(in)">
                                      <p:cBhvr>
                                        <p:cTn id="78" dur="2000"/>
                                        <p:tgtEl>
                                          <p:spTgt spid="1027"/>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nodeType="click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left)">
                                      <p:cBhvr>
                                        <p:cTn id="83" dur="500"/>
                                        <p:tgtEl>
                                          <p:spTgt spid="17"/>
                                        </p:tgtEl>
                                      </p:cBhvr>
                                    </p:animEffect>
                                  </p:childTnLst>
                                </p:cTn>
                              </p:par>
                            </p:childTnLst>
                          </p:cTn>
                        </p:par>
                        <p:par>
                          <p:cTn id="84" fill="hold">
                            <p:stCondLst>
                              <p:cond delay="500"/>
                            </p:stCondLst>
                            <p:childTnLst>
                              <p:par>
                                <p:cTn id="85" presetID="42" presetClass="entr" presetSubtype="0"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fade">
                                      <p:cBhvr>
                                        <p:cTn id="87" dur="300"/>
                                        <p:tgtEl>
                                          <p:spTgt spid="28"/>
                                        </p:tgtEl>
                                      </p:cBhvr>
                                    </p:animEffect>
                                    <p:anim calcmode="lin" valueType="num">
                                      <p:cBhvr>
                                        <p:cTn id="88" dur="300" fill="hold"/>
                                        <p:tgtEl>
                                          <p:spTgt spid="28"/>
                                        </p:tgtEl>
                                        <p:attrNameLst>
                                          <p:attrName>ppt_x</p:attrName>
                                        </p:attrNameLst>
                                      </p:cBhvr>
                                      <p:tavLst>
                                        <p:tav tm="0">
                                          <p:val>
                                            <p:strVal val="#ppt_x"/>
                                          </p:val>
                                        </p:tav>
                                        <p:tav tm="100000">
                                          <p:val>
                                            <p:strVal val="#ppt_x"/>
                                          </p:val>
                                        </p:tav>
                                      </p:tavLst>
                                    </p:anim>
                                    <p:anim calcmode="lin" valueType="num">
                                      <p:cBhvr>
                                        <p:cTn id="89" dur="3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0" grpId="0" animBg="1"/>
      <p:bldP spid="31" grpId="0"/>
      <p:bldP spid="18" grpId="0" animBg="1"/>
      <p:bldP spid="29" grpId="0"/>
      <p:bldP spid="32" grpId="0" animBg="1"/>
      <p:bldP spid="33" grpId="0"/>
      <p:bldP spid="25" grpId="0" animBg="1"/>
      <p:bldP spid="5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8" name="Group 97"/>
          <p:cNvGrpSpPr/>
          <p:nvPr/>
        </p:nvGrpSpPr>
        <p:grpSpPr>
          <a:xfrm>
            <a:off x="3109648" y="3984808"/>
            <a:ext cx="749681" cy="101416"/>
            <a:chOff x="2347656" y="1525463"/>
            <a:chExt cx="749681" cy="101416"/>
          </a:xfrm>
        </p:grpSpPr>
        <p:cxnSp>
          <p:nvCxnSpPr>
            <p:cNvPr id="99" name="Straight Connector 98"/>
            <p:cNvCxnSpPr>
              <a:stCxn id="100" idx="2"/>
            </p:cNvCxnSpPr>
            <p:nvPr/>
          </p:nvCxnSpPr>
          <p:spPr>
            <a:xfrm flipH="1">
              <a:off x="2347656" y="1576171"/>
              <a:ext cx="648265" cy="0"/>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sp>
          <p:nvSpPr>
            <p:cNvPr id="100" name="Oval 99"/>
            <p:cNvSpPr/>
            <p:nvPr/>
          </p:nvSpPr>
          <p:spPr>
            <a:xfrm>
              <a:off x="2995921" y="1525463"/>
              <a:ext cx="101416" cy="10141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p:nvPr/>
        </p:nvGrpSpPr>
        <p:grpSpPr>
          <a:xfrm>
            <a:off x="3200392" y="2855053"/>
            <a:ext cx="658937" cy="101416"/>
            <a:chOff x="2438400" y="1525463"/>
            <a:chExt cx="658937" cy="101416"/>
          </a:xfrm>
        </p:grpSpPr>
        <p:cxnSp>
          <p:nvCxnSpPr>
            <p:cNvPr id="102" name="Straight Connector 101"/>
            <p:cNvCxnSpPr>
              <a:stCxn id="103" idx="2"/>
            </p:cNvCxnSpPr>
            <p:nvPr/>
          </p:nvCxnSpPr>
          <p:spPr>
            <a:xfrm flipH="1">
              <a:off x="2438400" y="1576171"/>
              <a:ext cx="557521" cy="0"/>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sp>
          <p:nvSpPr>
            <p:cNvPr id="103" name="Oval 102"/>
            <p:cNvSpPr/>
            <p:nvPr/>
          </p:nvSpPr>
          <p:spPr>
            <a:xfrm>
              <a:off x="2995921" y="1525463"/>
              <a:ext cx="101416" cy="10141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4" name="Group 103"/>
          <p:cNvGrpSpPr/>
          <p:nvPr/>
        </p:nvGrpSpPr>
        <p:grpSpPr>
          <a:xfrm>
            <a:off x="3048786" y="1709003"/>
            <a:ext cx="810543" cy="101416"/>
            <a:chOff x="2286794" y="1525463"/>
            <a:chExt cx="810543" cy="101416"/>
          </a:xfrm>
        </p:grpSpPr>
        <p:cxnSp>
          <p:nvCxnSpPr>
            <p:cNvPr id="105" name="Straight Connector 104"/>
            <p:cNvCxnSpPr>
              <a:stCxn id="106" idx="2"/>
            </p:cNvCxnSpPr>
            <p:nvPr/>
          </p:nvCxnSpPr>
          <p:spPr>
            <a:xfrm flipH="1">
              <a:off x="2286794" y="1576171"/>
              <a:ext cx="709127" cy="0"/>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sp>
          <p:nvSpPr>
            <p:cNvPr id="106" name="Oval 105"/>
            <p:cNvSpPr/>
            <p:nvPr/>
          </p:nvSpPr>
          <p:spPr>
            <a:xfrm>
              <a:off x="2995921" y="1525463"/>
              <a:ext cx="101416" cy="10141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2" name="Diagram 1"/>
          <p:cNvGraphicFramePr/>
          <p:nvPr>
            <p:extLst>
              <p:ext uri="{D42A27DB-BD31-4B8C-83A1-F6EECF244321}">
                <p14:modId xmlns:p14="http://schemas.microsoft.com/office/powerpoint/2010/main" val="4000953725"/>
              </p:ext>
            </p:extLst>
          </p:nvPr>
        </p:nvGraphicFramePr>
        <p:xfrm>
          <a:off x="-76201" y="1200150"/>
          <a:ext cx="4748947" cy="342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Group 2"/>
          <p:cNvGrpSpPr/>
          <p:nvPr/>
        </p:nvGrpSpPr>
        <p:grpSpPr>
          <a:xfrm>
            <a:off x="1772300" y="429604"/>
            <a:ext cx="5667768" cy="568113"/>
            <a:chOff x="1772300" y="429604"/>
            <a:chExt cx="5667768" cy="568113"/>
          </a:xfrm>
        </p:grpSpPr>
        <p:sp>
          <p:nvSpPr>
            <p:cNvPr id="24" name="Rectangle 22"/>
            <p:cNvSpPr>
              <a:spLocks noChangeArrowheads="1"/>
            </p:cNvSpPr>
            <p:nvPr/>
          </p:nvSpPr>
          <p:spPr bwMode="auto">
            <a:xfrm>
              <a:off x="1908915" y="429604"/>
              <a:ext cx="53947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algn="ctr" fontAlgn="base">
                <a:spcBef>
                  <a:spcPct val="0"/>
                </a:spcBef>
                <a:spcAft>
                  <a:spcPct val="0"/>
                </a:spcAft>
              </a:pPr>
              <a:r>
                <a:rPr lang="en-US" sz="2400" dirty="0" smtClean="0">
                  <a:latin typeface="Lato Light" pitchFamily="34" charset="0"/>
                  <a:cs typeface="Arial" pitchFamily="34" charset="0"/>
                </a:rPr>
                <a:t>L’anxiété altère les capacités cognitives</a:t>
              </a:r>
              <a:endParaRPr kumimoji="0" lang="en-US" sz="1050" b="0" i="0" u="none" strike="noStrike" cap="none" normalizeH="0" baseline="0" dirty="0" smtClean="0">
                <a:ln>
                  <a:noFill/>
                </a:ln>
                <a:effectLst/>
                <a:latin typeface="Arial" pitchFamily="34" charset="0"/>
                <a:cs typeface="Arial" pitchFamily="34" charset="0"/>
              </a:endParaRPr>
            </a:p>
          </p:txBody>
        </p:sp>
        <p:sp>
          <p:nvSpPr>
            <p:cNvPr id="13" name="TextBox 12"/>
            <p:cNvSpPr txBox="1"/>
            <p:nvPr/>
          </p:nvSpPr>
          <p:spPr>
            <a:xfrm>
              <a:off x="1772300" y="751496"/>
              <a:ext cx="5667768" cy="246221"/>
            </a:xfrm>
            <a:prstGeom prst="rect">
              <a:avLst/>
            </a:prstGeom>
            <a:noFill/>
          </p:spPr>
          <p:txBody>
            <a:bodyPr wrap="square" rtlCol="0">
              <a:spAutoFit/>
            </a:bodyPr>
            <a:lstStyle/>
            <a:p>
              <a:pPr algn="ctr"/>
              <a:endParaRPr lang="en-US" sz="1000" dirty="0">
                <a:latin typeface="Lato Light" pitchFamily="34" charset="0"/>
              </a:endParaRPr>
            </a:p>
          </p:txBody>
        </p:sp>
      </p:grpSp>
      <p:sp>
        <p:nvSpPr>
          <p:cNvPr id="51" name="Rectangle 50"/>
          <p:cNvSpPr/>
          <p:nvPr/>
        </p:nvSpPr>
        <p:spPr>
          <a:xfrm>
            <a:off x="4085727" y="1019142"/>
            <a:ext cx="1040914" cy="283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Lato" pitchFamily="34" charset="0"/>
            </a:endParaRPr>
          </a:p>
        </p:txBody>
      </p:sp>
      <p:grpSp>
        <p:nvGrpSpPr>
          <p:cNvPr id="4" name="Group 3"/>
          <p:cNvGrpSpPr/>
          <p:nvPr/>
        </p:nvGrpSpPr>
        <p:grpSpPr>
          <a:xfrm>
            <a:off x="2178429" y="1652799"/>
            <a:ext cx="1054845" cy="689424"/>
            <a:chOff x="2178429" y="1627632"/>
            <a:chExt cx="1054845" cy="689424"/>
          </a:xfrm>
        </p:grpSpPr>
        <p:sp>
          <p:nvSpPr>
            <p:cNvPr id="45" name="TextBox 44"/>
            <p:cNvSpPr txBox="1"/>
            <p:nvPr/>
          </p:nvSpPr>
          <p:spPr>
            <a:xfrm>
              <a:off x="2178429" y="1916946"/>
              <a:ext cx="1054845" cy="400110"/>
            </a:xfrm>
            <a:prstGeom prst="rect">
              <a:avLst/>
            </a:prstGeom>
            <a:noFill/>
          </p:spPr>
          <p:txBody>
            <a:bodyPr wrap="square" rtlCol="0">
              <a:spAutoFit/>
            </a:bodyPr>
            <a:lstStyle/>
            <a:p>
              <a:pPr algn="ctr">
                <a:lnSpc>
                  <a:spcPct val="125000"/>
                </a:lnSpc>
              </a:pPr>
              <a:r>
                <a:rPr lang="en-US" sz="800" dirty="0" smtClean="0">
                  <a:solidFill>
                    <a:schemeClr val="tx1">
                      <a:lumMod val="75000"/>
                      <a:lumOff val="25000"/>
                    </a:schemeClr>
                  </a:solidFill>
                  <a:latin typeface="Lato Black" pitchFamily="34" charset="0"/>
                </a:rPr>
                <a:t>Mémoire de </a:t>
              </a:r>
            </a:p>
            <a:p>
              <a:pPr algn="ctr">
                <a:lnSpc>
                  <a:spcPct val="125000"/>
                </a:lnSpc>
              </a:pPr>
              <a:r>
                <a:rPr lang="en-US" sz="800" dirty="0" smtClean="0">
                  <a:solidFill>
                    <a:schemeClr val="tx1">
                      <a:lumMod val="75000"/>
                      <a:lumOff val="25000"/>
                    </a:schemeClr>
                  </a:solidFill>
                  <a:latin typeface="Lato Black" pitchFamily="34" charset="0"/>
                </a:rPr>
                <a:t>travail</a:t>
              </a:r>
              <a:endParaRPr lang="en-US" sz="800" dirty="0">
                <a:solidFill>
                  <a:schemeClr val="tx1">
                    <a:lumMod val="75000"/>
                    <a:lumOff val="25000"/>
                  </a:schemeClr>
                </a:solidFill>
                <a:latin typeface="Lato Light" pitchFamily="34" charset="0"/>
              </a:endParaRPr>
            </a:p>
          </p:txBody>
        </p:sp>
        <p:sp>
          <p:nvSpPr>
            <p:cNvPr id="49" name="Freeform 48"/>
            <p:cNvSpPr>
              <a:spLocks noEditPoints="1"/>
            </p:cNvSpPr>
            <p:nvPr/>
          </p:nvSpPr>
          <p:spPr bwMode="auto">
            <a:xfrm>
              <a:off x="2545080" y="1627632"/>
              <a:ext cx="308841" cy="324716"/>
            </a:xfrm>
            <a:custGeom>
              <a:avLst/>
              <a:gdLst>
                <a:gd name="T0" fmla="*/ 102 w 415"/>
                <a:gd name="T1" fmla="*/ 148 h 437"/>
                <a:gd name="T2" fmla="*/ 158 w 415"/>
                <a:gd name="T3" fmla="*/ 148 h 437"/>
                <a:gd name="T4" fmla="*/ 231 w 415"/>
                <a:gd name="T5" fmla="*/ 77 h 437"/>
                <a:gd name="T6" fmla="*/ 231 w 415"/>
                <a:gd name="T7" fmla="*/ 105 h 437"/>
                <a:gd name="T8" fmla="*/ 231 w 415"/>
                <a:gd name="T9" fmla="*/ 77 h 437"/>
                <a:gd name="T10" fmla="*/ 365 w 415"/>
                <a:gd name="T11" fmla="*/ 206 h 437"/>
                <a:gd name="T12" fmla="*/ 356 w 415"/>
                <a:gd name="T13" fmla="*/ 125 h 437"/>
                <a:gd name="T14" fmla="*/ 41 w 415"/>
                <a:gd name="T15" fmla="*/ 82 h 437"/>
                <a:gd name="T16" fmla="*/ 70 w 415"/>
                <a:gd name="T17" fmla="*/ 437 h 437"/>
                <a:gd name="T18" fmla="*/ 298 w 415"/>
                <a:gd name="T19" fmla="*/ 409 h 437"/>
                <a:gd name="T20" fmla="*/ 382 w 415"/>
                <a:gd name="T21" fmla="*/ 386 h 437"/>
                <a:gd name="T22" fmla="*/ 375 w 415"/>
                <a:gd name="T23" fmla="*/ 337 h 437"/>
                <a:gd name="T24" fmla="*/ 379 w 415"/>
                <a:gd name="T25" fmla="*/ 314 h 437"/>
                <a:gd name="T26" fmla="*/ 386 w 415"/>
                <a:gd name="T27" fmla="*/ 279 h 437"/>
                <a:gd name="T28" fmla="*/ 200 w 415"/>
                <a:gd name="T29" fmla="*/ 158 h 437"/>
                <a:gd name="T30" fmla="*/ 180 w 415"/>
                <a:gd name="T31" fmla="*/ 164 h 437"/>
                <a:gd name="T32" fmla="*/ 187 w 415"/>
                <a:gd name="T33" fmla="*/ 185 h 437"/>
                <a:gd name="T34" fmla="*/ 187 w 415"/>
                <a:gd name="T35" fmla="*/ 189 h 437"/>
                <a:gd name="T36" fmla="*/ 167 w 415"/>
                <a:gd name="T37" fmla="*/ 204 h 437"/>
                <a:gd name="T38" fmla="*/ 146 w 415"/>
                <a:gd name="T39" fmla="*/ 198 h 437"/>
                <a:gd name="T40" fmla="*/ 140 w 415"/>
                <a:gd name="T41" fmla="*/ 218 h 437"/>
                <a:gd name="T42" fmla="*/ 116 w 415"/>
                <a:gd name="T43" fmla="*/ 215 h 437"/>
                <a:gd name="T44" fmla="*/ 106 w 415"/>
                <a:gd name="T45" fmla="*/ 195 h 437"/>
                <a:gd name="T46" fmla="*/ 91 w 415"/>
                <a:gd name="T47" fmla="*/ 205 h 437"/>
                <a:gd name="T48" fmla="*/ 73 w 415"/>
                <a:gd name="T49" fmla="*/ 187 h 437"/>
                <a:gd name="T50" fmla="*/ 83 w 415"/>
                <a:gd name="T51" fmla="*/ 172 h 437"/>
                <a:gd name="T52" fmla="*/ 62 w 415"/>
                <a:gd name="T53" fmla="*/ 161 h 437"/>
                <a:gd name="T54" fmla="*/ 60 w 415"/>
                <a:gd name="T55" fmla="*/ 137 h 437"/>
                <a:gd name="T56" fmla="*/ 79 w 415"/>
                <a:gd name="T57" fmla="*/ 131 h 437"/>
                <a:gd name="T58" fmla="*/ 73 w 415"/>
                <a:gd name="T59" fmla="*/ 110 h 437"/>
                <a:gd name="T60" fmla="*/ 73 w 415"/>
                <a:gd name="T61" fmla="*/ 106 h 437"/>
                <a:gd name="T62" fmla="*/ 93 w 415"/>
                <a:gd name="T63" fmla="*/ 91 h 437"/>
                <a:gd name="T64" fmla="*/ 114 w 415"/>
                <a:gd name="T65" fmla="*/ 97 h 437"/>
                <a:gd name="T66" fmla="*/ 120 w 415"/>
                <a:gd name="T67" fmla="*/ 77 h 437"/>
                <a:gd name="T68" fmla="*/ 143 w 415"/>
                <a:gd name="T69" fmla="*/ 80 h 437"/>
                <a:gd name="T70" fmla="*/ 154 w 415"/>
                <a:gd name="T71" fmla="*/ 100 h 437"/>
                <a:gd name="T72" fmla="*/ 169 w 415"/>
                <a:gd name="T73" fmla="*/ 90 h 437"/>
                <a:gd name="T74" fmla="*/ 187 w 415"/>
                <a:gd name="T75" fmla="*/ 108 h 437"/>
                <a:gd name="T76" fmla="*/ 177 w 415"/>
                <a:gd name="T77" fmla="*/ 123 h 437"/>
                <a:gd name="T78" fmla="*/ 197 w 415"/>
                <a:gd name="T79" fmla="*/ 134 h 437"/>
                <a:gd name="T80" fmla="*/ 200 w 415"/>
                <a:gd name="T81" fmla="*/ 158 h 437"/>
                <a:gd name="T82" fmla="*/ 257 w 415"/>
                <a:gd name="T83" fmla="*/ 102 h 437"/>
                <a:gd name="T84" fmla="*/ 259 w 415"/>
                <a:gd name="T85" fmla="*/ 122 h 437"/>
                <a:gd name="T86" fmla="*/ 245 w 415"/>
                <a:gd name="T87" fmla="*/ 131 h 437"/>
                <a:gd name="T88" fmla="*/ 231 w 415"/>
                <a:gd name="T89" fmla="*/ 119 h 437"/>
                <a:gd name="T90" fmla="*/ 217 w 415"/>
                <a:gd name="T91" fmla="*/ 131 h 437"/>
                <a:gd name="T92" fmla="*/ 203 w 415"/>
                <a:gd name="T93" fmla="*/ 122 h 437"/>
                <a:gd name="T94" fmla="*/ 206 w 415"/>
                <a:gd name="T95" fmla="*/ 102 h 437"/>
                <a:gd name="T96" fmla="*/ 189 w 415"/>
                <a:gd name="T97" fmla="*/ 83 h 437"/>
                <a:gd name="T98" fmla="*/ 209 w 415"/>
                <a:gd name="T99" fmla="*/ 74 h 437"/>
                <a:gd name="T100" fmla="*/ 204 w 415"/>
                <a:gd name="T101" fmla="*/ 58 h 437"/>
                <a:gd name="T102" fmla="*/ 228 w 415"/>
                <a:gd name="T103" fmla="*/ 63 h 437"/>
                <a:gd name="T104" fmla="*/ 235 w 415"/>
                <a:gd name="T105" fmla="*/ 63 h 437"/>
                <a:gd name="T106" fmla="*/ 245 w 415"/>
                <a:gd name="T107" fmla="*/ 50 h 437"/>
                <a:gd name="T108" fmla="*/ 259 w 415"/>
                <a:gd name="T109" fmla="*/ 59 h 437"/>
                <a:gd name="T110" fmla="*/ 257 w 415"/>
                <a:gd name="T111" fmla="*/ 80 h 437"/>
                <a:gd name="T112" fmla="*/ 273 w 415"/>
                <a:gd name="T113" fmla="*/ 98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5" h="437">
                  <a:moveTo>
                    <a:pt x="130" y="119"/>
                  </a:moveTo>
                  <a:cubicBezTo>
                    <a:pt x="114" y="119"/>
                    <a:pt x="102" y="132"/>
                    <a:pt x="102" y="148"/>
                  </a:cubicBezTo>
                  <a:cubicBezTo>
                    <a:pt x="102" y="163"/>
                    <a:pt x="114" y="176"/>
                    <a:pt x="130" y="176"/>
                  </a:cubicBezTo>
                  <a:cubicBezTo>
                    <a:pt x="145" y="176"/>
                    <a:pt x="158" y="163"/>
                    <a:pt x="158" y="148"/>
                  </a:cubicBezTo>
                  <a:cubicBezTo>
                    <a:pt x="158" y="132"/>
                    <a:pt x="145" y="119"/>
                    <a:pt x="130" y="119"/>
                  </a:cubicBezTo>
                  <a:close/>
                  <a:moveTo>
                    <a:pt x="231" y="77"/>
                  </a:moveTo>
                  <a:cubicBezTo>
                    <a:pt x="224" y="77"/>
                    <a:pt x="217" y="83"/>
                    <a:pt x="217" y="91"/>
                  </a:cubicBezTo>
                  <a:cubicBezTo>
                    <a:pt x="217" y="98"/>
                    <a:pt x="224" y="105"/>
                    <a:pt x="231" y="105"/>
                  </a:cubicBezTo>
                  <a:cubicBezTo>
                    <a:pt x="239" y="105"/>
                    <a:pt x="245" y="98"/>
                    <a:pt x="245" y="91"/>
                  </a:cubicBezTo>
                  <a:cubicBezTo>
                    <a:pt x="245" y="83"/>
                    <a:pt x="239" y="77"/>
                    <a:pt x="231" y="77"/>
                  </a:cubicBezTo>
                  <a:close/>
                  <a:moveTo>
                    <a:pt x="407" y="258"/>
                  </a:moveTo>
                  <a:cubicBezTo>
                    <a:pt x="400" y="246"/>
                    <a:pt x="371" y="214"/>
                    <a:pt x="365" y="206"/>
                  </a:cubicBezTo>
                  <a:cubicBezTo>
                    <a:pt x="360" y="199"/>
                    <a:pt x="357" y="194"/>
                    <a:pt x="360" y="186"/>
                  </a:cubicBezTo>
                  <a:cubicBezTo>
                    <a:pt x="364" y="179"/>
                    <a:pt x="370" y="163"/>
                    <a:pt x="356" y="125"/>
                  </a:cubicBezTo>
                  <a:cubicBezTo>
                    <a:pt x="342" y="88"/>
                    <a:pt x="320" y="34"/>
                    <a:pt x="249" y="17"/>
                  </a:cubicBezTo>
                  <a:cubicBezTo>
                    <a:pt x="178" y="0"/>
                    <a:pt x="80" y="9"/>
                    <a:pt x="41" y="82"/>
                  </a:cubicBezTo>
                  <a:cubicBezTo>
                    <a:pt x="41" y="82"/>
                    <a:pt x="0" y="141"/>
                    <a:pt x="29" y="223"/>
                  </a:cubicBezTo>
                  <a:cubicBezTo>
                    <a:pt x="63" y="294"/>
                    <a:pt x="113" y="317"/>
                    <a:pt x="70" y="437"/>
                  </a:cubicBezTo>
                  <a:cubicBezTo>
                    <a:pt x="285" y="437"/>
                    <a:pt x="285" y="437"/>
                    <a:pt x="285" y="437"/>
                  </a:cubicBezTo>
                  <a:cubicBezTo>
                    <a:pt x="285" y="437"/>
                    <a:pt x="285" y="416"/>
                    <a:pt x="298" y="409"/>
                  </a:cubicBezTo>
                  <a:cubicBezTo>
                    <a:pt x="310" y="402"/>
                    <a:pt x="324" y="404"/>
                    <a:pt x="337" y="405"/>
                  </a:cubicBezTo>
                  <a:cubicBezTo>
                    <a:pt x="350" y="407"/>
                    <a:pt x="380" y="406"/>
                    <a:pt x="382" y="386"/>
                  </a:cubicBezTo>
                  <a:cubicBezTo>
                    <a:pt x="384" y="373"/>
                    <a:pt x="377" y="362"/>
                    <a:pt x="374" y="355"/>
                  </a:cubicBezTo>
                  <a:cubicBezTo>
                    <a:pt x="371" y="347"/>
                    <a:pt x="369" y="342"/>
                    <a:pt x="375" y="337"/>
                  </a:cubicBezTo>
                  <a:cubicBezTo>
                    <a:pt x="381" y="333"/>
                    <a:pt x="382" y="324"/>
                    <a:pt x="379" y="321"/>
                  </a:cubicBezTo>
                  <a:cubicBezTo>
                    <a:pt x="375" y="318"/>
                    <a:pt x="376" y="317"/>
                    <a:pt x="379" y="314"/>
                  </a:cubicBezTo>
                  <a:cubicBezTo>
                    <a:pt x="382" y="312"/>
                    <a:pt x="381" y="303"/>
                    <a:pt x="376" y="296"/>
                  </a:cubicBezTo>
                  <a:cubicBezTo>
                    <a:pt x="372" y="289"/>
                    <a:pt x="376" y="279"/>
                    <a:pt x="386" y="279"/>
                  </a:cubicBezTo>
                  <a:cubicBezTo>
                    <a:pt x="397" y="279"/>
                    <a:pt x="415" y="270"/>
                    <a:pt x="407" y="258"/>
                  </a:cubicBezTo>
                  <a:close/>
                  <a:moveTo>
                    <a:pt x="200" y="158"/>
                  </a:moveTo>
                  <a:cubicBezTo>
                    <a:pt x="200" y="159"/>
                    <a:pt x="199" y="161"/>
                    <a:pt x="197" y="161"/>
                  </a:cubicBezTo>
                  <a:cubicBezTo>
                    <a:pt x="180" y="164"/>
                    <a:pt x="180" y="164"/>
                    <a:pt x="180" y="164"/>
                  </a:cubicBezTo>
                  <a:cubicBezTo>
                    <a:pt x="179" y="167"/>
                    <a:pt x="178" y="169"/>
                    <a:pt x="177" y="172"/>
                  </a:cubicBezTo>
                  <a:cubicBezTo>
                    <a:pt x="180" y="176"/>
                    <a:pt x="183" y="180"/>
                    <a:pt x="187" y="185"/>
                  </a:cubicBezTo>
                  <a:cubicBezTo>
                    <a:pt x="187" y="185"/>
                    <a:pt x="187" y="186"/>
                    <a:pt x="187" y="187"/>
                  </a:cubicBezTo>
                  <a:cubicBezTo>
                    <a:pt x="187" y="188"/>
                    <a:pt x="187" y="188"/>
                    <a:pt x="187" y="189"/>
                  </a:cubicBezTo>
                  <a:cubicBezTo>
                    <a:pt x="185" y="192"/>
                    <a:pt x="172" y="205"/>
                    <a:pt x="169" y="205"/>
                  </a:cubicBezTo>
                  <a:cubicBezTo>
                    <a:pt x="168" y="205"/>
                    <a:pt x="167" y="205"/>
                    <a:pt x="167" y="204"/>
                  </a:cubicBezTo>
                  <a:cubicBezTo>
                    <a:pt x="154" y="195"/>
                    <a:pt x="154" y="195"/>
                    <a:pt x="154" y="195"/>
                  </a:cubicBezTo>
                  <a:cubicBezTo>
                    <a:pt x="151" y="196"/>
                    <a:pt x="149" y="197"/>
                    <a:pt x="146" y="198"/>
                  </a:cubicBezTo>
                  <a:cubicBezTo>
                    <a:pt x="145" y="204"/>
                    <a:pt x="145" y="210"/>
                    <a:pt x="143" y="215"/>
                  </a:cubicBezTo>
                  <a:cubicBezTo>
                    <a:pt x="143" y="216"/>
                    <a:pt x="142" y="218"/>
                    <a:pt x="140" y="218"/>
                  </a:cubicBezTo>
                  <a:cubicBezTo>
                    <a:pt x="120" y="218"/>
                    <a:pt x="120" y="218"/>
                    <a:pt x="120" y="218"/>
                  </a:cubicBezTo>
                  <a:cubicBezTo>
                    <a:pt x="118" y="218"/>
                    <a:pt x="117" y="216"/>
                    <a:pt x="116" y="215"/>
                  </a:cubicBezTo>
                  <a:cubicBezTo>
                    <a:pt x="114" y="198"/>
                    <a:pt x="114" y="198"/>
                    <a:pt x="114" y="198"/>
                  </a:cubicBezTo>
                  <a:cubicBezTo>
                    <a:pt x="111" y="197"/>
                    <a:pt x="108" y="196"/>
                    <a:pt x="106" y="195"/>
                  </a:cubicBezTo>
                  <a:cubicBezTo>
                    <a:pt x="93" y="204"/>
                    <a:pt x="93" y="204"/>
                    <a:pt x="93" y="204"/>
                  </a:cubicBezTo>
                  <a:cubicBezTo>
                    <a:pt x="92" y="205"/>
                    <a:pt x="91" y="205"/>
                    <a:pt x="91" y="205"/>
                  </a:cubicBezTo>
                  <a:cubicBezTo>
                    <a:pt x="90" y="205"/>
                    <a:pt x="89" y="205"/>
                    <a:pt x="88" y="204"/>
                  </a:cubicBezTo>
                  <a:cubicBezTo>
                    <a:pt x="85" y="202"/>
                    <a:pt x="73" y="190"/>
                    <a:pt x="73" y="187"/>
                  </a:cubicBezTo>
                  <a:cubicBezTo>
                    <a:pt x="73" y="186"/>
                    <a:pt x="73" y="185"/>
                    <a:pt x="73" y="185"/>
                  </a:cubicBezTo>
                  <a:cubicBezTo>
                    <a:pt x="76" y="181"/>
                    <a:pt x="80" y="176"/>
                    <a:pt x="83" y="172"/>
                  </a:cubicBezTo>
                  <a:cubicBezTo>
                    <a:pt x="81" y="169"/>
                    <a:pt x="80" y="166"/>
                    <a:pt x="79" y="163"/>
                  </a:cubicBezTo>
                  <a:cubicBezTo>
                    <a:pt x="62" y="161"/>
                    <a:pt x="62" y="161"/>
                    <a:pt x="62" y="161"/>
                  </a:cubicBezTo>
                  <a:cubicBezTo>
                    <a:pt x="61" y="160"/>
                    <a:pt x="60" y="159"/>
                    <a:pt x="60" y="157"/>
                  </a:cubicBezTo>
                  <a:cubicBezTo>
                    <a:pt x="60" y="137"/>
                    <a:pt x="60" y="137"/>
                    <a:pt x="60" y="137"/>
                  </a:cubicBezTo>
                  <a:cubicBezTo>
                    <a:pt x="60" y="136"/>
                    <a:pt x="61" y="134"/>
                    <a:pt x="62" y="134"/>
                  </a:cubicBezTo>
                  <a:cubicBezTo>
                    <a:pt x="79" y="131"/>
                    <a:pt x="79" y="131"/>
                    <a:pt x="79" y="131"/>
                  </a:cubicBezTo>
                  <a:cubicBezTo>
                    <a:pt x="80" y="128"/>
                    <a:pt x="81" y="126"/>
                    <a:pt x="83" y="123"/>
                  </a:cubicBezTo>
                  <a:cubicBezTo>
                    <a:pt x="80" y="119"/>
                    <a:pt x="76" y="115"/>
                    <a:pt x="73" y="110"/>
                  </a:cubicBezTo>
                  <a:cubicBezTo>
                    <a:pt x="73" y="110"/>
                    <a:pt x="72" y="109"/>
                    <a:pt x="72" y="108"/>
                  </a:cubicBezTo>
                  <a:cubicBezTo>
                    <a:pt x="72" y="107"/>
                    <a:pt x="72" y="107"/>
                    <a:pt x="73" y="106"/>
                  </a:cubicBezTo>
                  <a:cubicBezTo>
                    <a:pt x="75" y="103"/>
                    <a:pt x="87" y="90"/>
                    <a:pt x="91" y="90"/>
                  </a:cubicBezTo>
                  <a:cubicBezTo>
                    <a:pt x="91" y="90"/>
                    <a:pt x="92" y="90"/>
                    <a:pt x="93" y="91"/>
                  </a:cubicBezTo>
                  <a:cubicBezTo>
                    <a:pt x="105" y="100"/>
                    <a:pt x="105" y="100"/>
                    <a:pt x="105" y="100"/>
                  </a:cubicBezTo>
                  <a:cubicBezTo>
                    <a:pt x="108" y="99"/>
                    <a:pt x="111" y="98"/>
                    <a:pt x="114" y="97"/>
                  </a:cubicBezTo>
                  <a:cubicBezTo>
                    <a:pt x="114" y="91"/>
                    <a:pt x="115" y="85"/>
                    <a:pt x="116" y="80"/>
                  </a:cubicBezTo>
                  <a:cubicBezTo>
                    <a:pt x="117" y="79"/>
                    <a:pt x="118" y="77"/>
                    <a:pt x="120" y="77"/>
                  </a:cubicBezTo>
                  <a:cubicBezTo>
                    <a:pt x="140" y="77"/>
                    <a:pt x="140" y="77"/>
                    <a:pt x="140" y="77"/>
                  </a:cubicBezTo>
                  <a:cubicBezTo>
                    <a:pt x="142" y="77"/>
                    <a:pt x="143" y="79"/>
                    <a:pt x="143" y="80"/>
                  </a:cubicBezTo>
                  <a:cubicBezTo>
                    <a:pt x="146" y="97"/>
                    <a:pt x="146" y="97"/>
                    <a:pt x="146" y="97"/>
                  </a:cubicBezTo>
                  <a:cubicBezTo>
                    <a:pt x="149" y="98"/>
                    <a:pt x="151" y="99"/>
                    <a:pt x="154" y="100"/>
                  </a:cubicBezTo>
                  <a:cubicBezTo>
                    <a:pt x="167" y="91"/>
                    <a:pt x="167" y="91"/>
                    <a:pt x="167" y="91"/>
                  </a:cubicBezTo>
                  <a:cubicBezTo>
                    <a:pt x="168" y="90"/>
                    <a:pt x="168" y="90"/>
                    <a:pt x="169" y="90"/>
                  </a:cubicBezTo>
                  <a:cubicBezTo>
                    <a:pt x="170" y="90"/>
                    <a:pt x="171" y="90"/>
                    <a:pt x="171" y="91"/>
                  </a:cubicBezTo>
                  <a:cubicBezTo>
                    <a:pt x="174" y="93"/>
                    <a:pt x="187" y="105"/>
                    <a:pt x="187" y="108"/>
                  </a:cubicBezTo>
                  <a:cubicBezTo>
                    <a:pt x="187" y="109"/>
                    <a:pt x="187" y="110"/>
                    <a:pt x="186" y="110"/>
                  </a:cubicBezTo>
                  <a:cubicBezTo>
                    <a:pt x="183" y="115"/>
                    <a:pt x="180" y="119"/>
                    <a:pt x="177" y="123"/>
                  </a:cubicBezTo>
                  <a:cubicBezTo>
                    <a:pt x="178" y="126"/>
                    <a:pt x="180" y="129"/>
                    <a:pt x="181" y="132"/>
                  </a:cubicBezTo>
                  <a:cubicBezTo>
                    <a:pt x="197" y="134"/>
                    <a:pt x="197" y="134"/>
                    <a:pt x="197" y="134"/>
                  </a:cubicBezTo>
                  <a:cubicBezTo>
                    <a:pt x="199" y="135"/>
                    <a:pt x="200" y="136"/>
                    <a:pt x="200" y="138"/>
                  </a:cubicBezTo>
                  <a:lnTo>
                    <a:pt x="200" y="158"/>
                  </a:lnTo>
                  <a:close/>
                  <a:moveTo>
                    <a:pt x="273" y="98"/>
                  </a:moveTo>
                  <a:cubicBezTo>
                    <a:pt x="273" y="100"/>
                    <a:pt x="259" y="101"/>
                    <a:pt x="257" y="102"/>
                  </a:cubicBezTo>
                  <a:cubicBezTo>
                    <a:pt x="256" y="104"/>
                    <a:pt x="255" y="106"/>
                    <a:pt x="254" y="107"/>
                  </a:cubicBezTo>
                  <a:cubicBezTo>
                    <a:pt x="255" y="110"/>
                    <a:pt x="259" y="120"/>
                    <a:pt x="259" y="122"/>
                  </a:cubicBezTo>
                  <a:cubicBezTo>
                    <a:pt x="259" y="123"/>
                    <a:pt x="259" y="123"/>
                    <a:pt x="259" y="123"/>
                  </a:cubicBezTo>
                  <a:cubicBezTo>
                    <a:pt x="258" y="124"/>
                    <a:pt x="246" y="131"/>
                    <a:pt x="245" y="131"/>
                  </a:cubicBezTo>
                  <a:cubicBezTo>
                    <a:pt x="244" y="131"/>
                    <a:pt x="236" y="120"/>
                    <a:pt x="235" y="118"/>
                  </a:cubicBezTo>
                  <a:cubicBezTo>
                    <a:pt x="234" y="119"/>
                    <a:pt x="232" y="119"/>
                    <a:pt x="231" y="119"/>
                  </a:cubicBezTo>
                  <a:cubicBezTo>
                    <a:pt x="230" y="119"/>
                    <a:pt x="229" y="119"/>
                    <a:pt x="228" y="118"/>
                  </a:cubicBezTo>
                  <a:cubicBezTo>
                    <a:pt x="227" y="120"/>
                    <a:pt x="219" y="131"/>
                    <a:pt x="217" y="131"/>
                  </a:cubicBezTo>
                  <a:cubicBezTo>
                    <a:pt x="217" y="131"/>
                    <a:pt x="205" y="124"/>
                    <a:pt x="204" y="123"/>
                  </a:cubicBezTo>
                  <a:cubicBezTo>
                    <a:pt x="203" y="123"/>
                    <a:pt x="203" y="123"/>
                    <a:pt x="203" y="122"/>
                  </a:cubicBezTo>
                  <a:cubicBezTo>
                    <a:pt x="203" y="121"/>
                    <a:pt x="208" y="110"/>
                    <a:pt x="209" y="107"/>
                  </a:cubicBezTo>
                  <a:cubicBezTo>
                    <a:pt x="208" y="106"/>
                    <a:pt x="206" y="104"/>
                    <a:pt x="206" y="102"/>
                  </a:cubicBezTo>
                  <a:cubicBezTo>
                    <a:pt x="203" y="101"/>
                    <a:pt x="189" y="100"/>
                    <a:pt x="189" y="98"/>
                  </a:cubicBezTo>
                  <a:cubicBezTo>
                    <a:pt x="189" y="83"/>
                    <a:pt x="189" y="83"/>
                    <a:pt x="189" y="83"/>
                  </a:cubicBezTo>
                  <a:cubicBezTo>
                    <a:pt x="189" y="81"/>
                    <a:pt x="203" y="80"/>
                    <a:pt x="206" y="80"/>
                  </a:cubicBezTo>
                  <a:cubicBezTo>
                    <a:pt x="206" y="78"/>
                    <a:pt x="208" y="76"/>
                    <a:pt x="209" y="74"/>
                  </a:cubicBezTo>
                  <a:cubicBezTo>
                    <a:pt x="208" y="72"/>
                    <a:pt x="203" y="61"/>
                    <a:pt x="203" y="59"/>
                  </a:cubicBezTo>
                  <a:cubicBezTo>
                    <a:pt x="203" y="59"/>
                    <a:pt x="203" y="58"/>
                    <a:pt x="204" y="58"/>
                  </a:cubicBezTo>
                  <a:cubicBezTo>
                    <a:pt x="205" y="57"/>
                    <a:pt x="217" y="50"/>
                    <a:pt x="217" y="50"/>
                  </a:cubicBezTo>
                  <a:cubicBezTo>
                    <a:pt x="219" y="50"/>
                    <a:pt x="227" y="61"/>
                    <a:pt x="228" y="63"/>
                  </a:cubicBezTo>
                  <a:cubicBezTo>
                    <a:pt x="229" y="63"/>
                    <a:pt x="230" y="63"/>
                    <a:pt x="231" y="63"/>
                  </a:cubicBezTo>
                  <a:cubicBezTo>
                    <a:pt x="232" y="63"/>
                    <a:pt x="234" y="63"/>
                    <a:pt x="235" y="63"/>
                  </a:cubicBezTo>
                  <a:cubicBezTo>
                    <a:pt x="238" y="59"/>
                    <a:pt x="241" y="54"/>
                    <a:pt x="245" y="51"/>
                  </a:cubicBezTo>
                  <a:cubicBezTo>
                    <a:pt x="245" y="50"/>
                    <a:pt x="245" y="50"/>
                    <a:pt x="245" y="50"/>
                  </a:cubicBezTo>
                  <a:cubicBezTo>
                    <a:pt x="246" y="50"/>
                    <a:pt x="258" y="57"/>
                    <a:pt x="259" y="58"/>
                  </a:cubicBezTo>
                  <a:cubicBezTo>
                    <a:pt x="259" y="58"/>
                    <a:pt x="259" y="59"/>
                    <a:pt x="259" y="59"/>
                  </a:cubicBezTo>
                  <a:cubicBezTo>
                    <a:pt x="259" y="61"/>
                    <a:pt x="255" y="72"/>
                    <a:pt x="254" y="74"/>
                  </a:cubicBezTo>
                  <a:cubicBezTo>
                    <a:pt x="255" y="76"/>
                    <a:pt x="256" y="78"/>
                    <a:pt x="257" y="80"/>
                  </a:cubicBezTo>
                  <a:cubicBezTo>
                    <a:pt x="259" y="80"/>
                    <a:pt x="273" y="81"/>
                    <a:pt x="273" y="83"/>
                  </a:cubicBezTo>
                  <a:lnTo>
                    <a:pt x="273" y="9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5" name="Group 4"/>
          <p:cNvGrpSpPr/>
          <p:nvPr/>
        </p:nvGrpSpPr>
        <p:grpSpPr>
          <a:xfrm>
            <a:off x="2578043" y="2593224"/>
            <a:ext cx="958950" cy="513465"/>
            <a:chOff x="2578043" y="2593224"/>
            <a:chExt cx="958950" cy="513465"/>
          </a:xfrm>
        </p:grpSpPr>
        <p:sp>
          <p:nvSpPr>
            <p:cNvPr id="47" name="TextBox 46"/>
            <p:cNvSpPr txBox="1"/>
            <p:nvPr/>
          </p:nvSpPr>
          <p:spPr>
            <a:xfrm>
              <a:off x="2578043" y="2891245"/>
              <a:ext cx="958950" cy="215444"/>
            </a:xfrm>
            <a:prstGeom prst="rect">
              <a:avLst/>
            </a:prstGeom>
            <a:noFill/>
          </p:spPr>
          <p:txBody>
            <a:bodyPr wrap="square" rtlCol="0">
              <a:spAutoFit/>
            </a:bodyPr>
            <a:lstStyle/>
            <a:p>
              <a:pPr algn="ctr"/>
              <a:r>
                <a:rPr lang="en-US" sz="800" dirty="0" smtClean="0">
                  <a:solidFill>
                    <a:schemeClr val="bg1"/>
                  </a:solidFill>
                  <a:latin typeface="Lato Black" pitchFamily="34" charset="0"/>
                </a:rPr>
                <a:t>Jugement</a:t>
              </a:r>
              <a:endParaRPr lang="en-US" sz="800" dirty="0">
                <a:solidFill>
                  <a:schemeClr val="bg1"/>
                </a:solidFill>
                <a:latin typeface="Lato Light" pitchFamily="34" charset="0"/>
              </a:endParaRPr>
            </a:p>
          </p:txBody>
        </p:sp>
        <p:sp>
          <p:nvSpPr>
            <p:cNvPr id="50" name="Freeform 7"/>
            <p:cNvSpPr>
              <a:spLocks noEditPoints="1"/>
            </p:cNvSpPr>
            <p:nvPr/>
          </p:nvSpPr>
          <p:spPr bwMode="auto">
            <a:xfrm>
              <a:off x="2886067" y="2593224"/>
              <a:ext cx="325438" cy="327025"/>
            </a:xfrm>
            <a:custGeom>
              <a:avLst/>
              <a:gdLst>
                <a:gd name="T0" fmla="*/ 325 w 400"/>
                <a:gd name="T1" fmla="*/ 347 h 400"/>
                <a:gd name="T2" fmla="*/ 347 w 400"/>
                <a:gd name="T3" fmla="*/ 325 h 400"/>
                <a:gd name="T4" fmla="*/ 308 w 400"/>
                <a:gd name="T5" fmla="*/ 308 h 400"/>
                <a:gd name="T6" fmla="*/ 75 w 400"/>
                <a:gd name="T7" fmla="*/ 53 h 400"/>
                <a:gd name="T8" fmla="*/ 53 w 400"/>
                <a:gd name="T9" fmla="*/ 75 h 400"/>
                <a:gd name="T10" fmla="*/ 92 w 400"/>
                <a:gd name="T11" fmla="*/ 92 h 400"/>
                <a:gd name="T12" fmla="*/ 75 w 400"/>
                <a:gd name="T13" fmla="*/ 53 h 400"/>
                <a:gd name="T14" fmla="*/ 53 w 400"/>
                <a:gd name="T15" fmla="*/ 325 h 400"/>
                <a:gd name="T16" fmla="*/ 75 w 400"/>
                <a:gd name="T17" fmla="*/ 347 h 400"/>
                <a:gd name="T18" fmla="*/ 92 w 400"/>
                <a:gd name="T19" fmla="*/ 308 h 400"/>
                <a:gd name="T20" fmla="*/ 347 w 400"/>
                <a:gd name="T21" fmla="*/ 75 h 400"/>
                <a:gd name="T22" fmla="*/ 325 w 400"/>
                <a:gd name="T23" fmla="*/ 53 h 400"/>
                <a:gd name="T24" fmla="*/ 308 w 400"/>
                <a:gd name="T25" fmla="*/ 92 h 400"/>
                <a:gd name="T26" fmla="*/ 347 w 400"/>
                <a:gd name="T27" fmla="*/ 75 h 400"/>
                <a:gd name="T28" fmla="*/ 184 w 400"/>
                <a:gd name="T29" fmla="*/ 360 h 400"/>
                <a:gd name="T30" fmla="*/ 200 w 400"/>
                <a:gd name="T31" fmla="*/ 400 h 400"/>
                <a:gd name="T32" fmla="*/ 216 w 400"/>
                <a:gd name="T33" fmla="*/ 360 h 400"/>
                <a:gd name="T34" fmla="*/ 200 w 400"/>
                <a:gd name="T35" fmla="*/ 60 h 400"/>
                <a:gd name="T36" fmla="*/ 216 w 400"/>
                <a:gd name="T37" fmla="*/ 20 h 400"/>
                <a:gd name="T38" fmla="*/ 184 w 400"/>
                <a:gd name="T39" fmla="*/ 20 h 400"/>
                <a:gd name="T40" fmla="*/ 200 w 400"/>
                <a:gd name="T41" fmla="*/ 60 h 400"/>
                <a:gd name="T42" fmla="*/ 40 w 400"/>
                <a:gd name="T43" fmla="*/ 184 h 400"/>
                <a:gd name="T44" fmla="*/ 0 w 400"/>
                <a:gd name="T45" fmla="*/ 200 h 400"/>
                <a:gd name="T46" fmla="*/ 40 w 400"/>
                <a:gd name="T47" fmla="*/ 216 h 400"/>
                <a:gd name="T48" fmla="*/ 202 w 400"/>
                <a:gd name="T49" fmla="*/ 280 h 400"/>
                <a:gd name="T50" fmla="*/ 202 w 400"/>
                <a:gd name="T51" fmla="*/ 120 h 400"/>
                <a:gd name="T52" fmla="*/ 200 w 400"/>
                <a:gd name="T53" fmla="*/ 90 h 400"/>
                <a:gd name="T54" fmla="*/ 200 w 400"/>
                <a:gd name="T55" fmla="*/ 310 h 400"/>
                <a:gd name="T56" fmla="*/ 200 w 400"/>
                <a:gd name="T57" fmla="*/ 90 h 400"/>
                <a:gd name="T58" fmla="*/ 360 w 400"/>
                <a:gd name="T59" fmla="*/ 184 h 400"/>
                <a:gd name="T60" fmla="*/ 360 w 400"/>
                <a:gd name="T61" fmla="*/ 216 h 400"/>
                <a:gd name="T62" fmla="*/ 400 w 400"/>
                <a:gd name="T63" fmla="*/ 20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0" h="400">
                  <a:moveTo>
                    <a:pt x="311" y="333"/>
                  </a:moveTo>
                  <a:cubicBezTo>
                    <a:pt x="313" y="335"/>
                    <a:pt x="323" y="345"/>
                    <a:pt x="325" y="347"/>
                  </a:cubicBezTo>
                  <a:cubicBezTo>
                    <a:pt x="333" y="355"/>
                    <a:pt x="344" y="356"/>
                    <a:pt x="350" y="350"/>
                  </a:cubicBezTo>
                  <a:cubicBezTo>
                    <a:pt x="356" y="344"/>
                    <a:pt x="355" y="332"/>
                    <a:pt x="347" y="325"/>
                  </a:cubicBezTo>
                  <a:cubicBezTo>
                    <a:pt x="345" y="322"/>
                    <a:pt x="335" y="313"/>
                    <a:pt x="333" y="311"/>
                  </a:cubicBezTo>
                  <a:cubicBezTo>
                    <a:pt x="326" y="303"/>
                    <a:pt x="314" y="301"/>
                    <a:pt x="308" y="308"/>
                  </a:cubicBezTo>
                  <a:cubicBezTo>
                    <a:pt x="302" y="314"/>
                    <a:pt x="303" y="325"/>
                    <a:pt x="311" y="333"/>
                  </a:cubicBezTo>
                  <a:close/>
                  <a:moveTo>
                    <a:pt x="75" y="53"/>
                  </a:moveTo>
                  <a:cubicBezTo>
                    <a:pt x="68" y="45"/>
                    <a:pt x="56" y="43"/>
                    <a:pt x="50" y="50"/>
                  </a:cubicBezTo>
                  <a:cubicBezTo>
                    <a:pt x="44" y="56"/>
                    <a:pt x="45" y="67"/>
                    <a:pt x="53" y="75"/>
                  </a:cubicBezTo>
                  <a:cubicBezTo>
                    <a:pt x="55" y="77"/>
                    <a:pt x="65" y="87"/>
                    <a:pt x="67" y="89"/>
                  </a:cubicBezTo>
                  <a:cubicBezTo>
                    <a:pt x="75" y="97"/>
                    <a:pt x="86" y="98"/>
                    <a:pt x="92" y="92"/>
                  </a:cubicBezTo>
                  <a:cubicBezTo>
                    <a:pt x="98" y="86"/>
                    <a:pt x="97" y="74"/>
                    <a:pt x="89" y="67"/>
                  </a:cubicBezTo>
                  <a:cubicBezTo>
                    <a:pt x="87" y="64"/>
                    <a:pt x="77" y="55"/>
                    <a:pt x="75" y="53"/>
                  </a:cubicBezTo>
                  <a:close/>
                  <a:moveTo>
                    <a:pt x="67" y="311"/>
                  </a:moveTo>
                  <a:cubicBezTo>
                    <a:pt x="65" y="313"/>
                    <a:pt x="55" y="322"/>
                    <a:pt x="53" y="325"/>
                  </a:cubicBezTo>
                  <a:cubicBezTo>
                    <a:pt x="45" y="332"/>
                    <a:pt x="44" y="344"/>
                    <a:pt x="50" y="350"/>
                  </a:cubicBezTo>
                  <a:cubicBezTo>
                    <a:pt x="56" y="356"/>
                    <a:pt x="68" y="355"/>
                    <a:pt x="75" y="347"/>
                  </a:cubicBezTo>
                  <a:cubicBezTo>
                    <a:pt x="77" y="345"/>
                    <a:pt x="87" y="335"/>
                    <a:pt x="89" y="333"/>
                  </a:cubicBezTo>
                  <a:cubicBezTo>
                    <a:pt x="97" y="325"/>
                    <a:pt x="98" y="314"/>
                    <a:pt x="92" y="308"/>
                  </a:cubicBezTo>
                  <a:cubicBezTo>
                    <a:pt x="86" y="301"/>
                    <a:pt x="74" y="303"/>
                    <a:pt x="67" y="311"/>
                  </a:cubicBezTo>
                  <a:close/>
                  <a:moveTo>
                    <a:pt x="347" y="75"/>
                  </a:moveTo>
                  <a:cubicBezTo>
                    <a:pt x="355" y="67"/>
                    <a:pt x="356" y="56"/>
                    <a:pt x="350" y="50"/>
                  </a:cubicBezTo>
                  <a:cubicBezTo>
                    <a:pt x="344" y="43"/>
                    <a:pt x="332" y="45"/>
                    <a:pt x="325" y="53"/>
                  </a:cubicBezTo>
                  <a:cubicBezTo>
                    <a:pt x="323" y="55"/>
                    <a:pt x="313" y="64"/>
                    <a:pt x="311" y="67"/>
                  </a:cubicBezTo>
                  <a:cubicBezTo>
                    <a:pt x="303" y="74"/>
                    <a:pt x="302" y="86"/>
                    <a:pt x="308" y="92"/>
                  </a:cubicBezTo>
                  <a:cubicBezTo>
                    <a:pt x="314" y="98"/>
                    <a:pt x="326" y="97"/>
                    <a:pt x="333" y="89"/>
                  </a:cubicBezTo>
                  <a:cubicBezTo>
                    <a:pt x="335" y="87"/>
                    <a:pt x="345" y="77"/>
                    <a:pt x="347" y="75"/>
                  </a:cubicBezTo>
                  <a:close/>
                  <a:moveTo>
                    <a:pt x="200" y="340"/>
                  </a:moveTo>
                  <a:cubicBezTo>
                    <a:pt x="191" y="340"/>
                    <a:pt x="184" y="349"/>
                    <a:pt x="184" y="360"/>
                  </a:cubicBezTo>
                  <a:cubicBezTo>
                    <a:pt x="184" y="363"/>
                    <a:pt x="184" y="376"/>
                    <a:pt x="184" y="380"/>
                  </a:cubicBezTo>
                  <a:cubicBezTo>
                    <a:pt x="184" y="391"/>
                    <a:pt x="191" y="400"/>
                    <a:pt x="200" y="400"/>
                  </a:cubicBezTo>
                  <a:cubicBezTo>
                    <a:pt x="209" y="400"/>
                    <a:pt x="216" y="391"/>
                    <a:pt x="216" y="380"/>
                  </a:cubicBezTo>
                  <a:cubicBezTo>
                    <a:pt x="216" y="376"/>
                    <a:pt x="216" y="363"/>
                    <a:pt x="216" y="360"/>
                  </a:cubicBezTo>
                  <a:cubicBezTo>
                    <a:pt x="216" y="349"/>
                    <a:pt x="209" y="340"/>
                    <a:pt x="200" y="340"/>
                  </a:cubicBezTo>
                  <a:close/>
                  <a:moveTo>
                    <a:pt x="200" y="60"/>
                  </a:moveTo>
                  <a:cubicBezTo>
                    <a:pt x="209" y="60"/>
                    <a:pt x="216" y="51"/>
                    <a:pt x="216" y="40"/>
                  </a:cubicBezTo>
                  <a:cubicBezTo>
                    <a:pt x="216" y="36"/>
                    <a:pt x="216" y="23"/>
                    <a:pt x="216" y="20"/>
                  </a:cubicBezTo>
                  <a:cubicBezTo>
                    <a:pt x="216" y="9"/>
                    <a:pt x="209" y="0"/>
                    <a:pt x="200" y="0"/>
                  </a:cubicBezTo>
                  <a:cubicBezTo>
                    <a:pt x="191" y="0"/>
                    <a:pt x="184" y="9"/>
                    <a:pt x="184" y="20"/>
                  </a:cubicBezTo>
                  <a:cubicBezTo>
                    <a:pt x="184" y="23"/>
                    <a:pt x="184" y="36"/>
                    <a:pt x="184" y="40"/>
                  </a:cubicBezTo>
                  <a:cubicBezTo>
                    <a:pt x="184" y="51"/>
                    <a:pt x="191" y="60"/>
                    <a:pt x="200" y="60"/>
                  </a:cubicBezTo>
                  <a:close/>
                  <a:moveTo>
                    <a:pt x="60" y="200"/>
                  </a:moveTo>
                  <a:cubicBezTo>
                    <a:pt x="60" y="191"/>
                    <a:pt x="51" y="184"/>
                    <a:pt x="40" y="184"/>
                  </a:cubicBezTo>
                  <a:cubicBezTo>
                    <a:pt x="36" y="184"/>
                    <a:pt x="24" y="184"/>
                    <a:pt x="20" y="184"/>
                  </a:cubicBezTo>
                  <a:cubicBezTo>
                    <a:pt x="9" y="184"/>
                    <a:pt x="0" y="191"/>
                    <a:pt x="0" y="200"/>
                  </a:cubicBezTo>
                  <a:cubicBezTo>
                    <a:pt x="0" y="209"/>
                    <a:pt x="9" y="216"/>
                    <a:pt x="20" y="216"/>
                  </a:cubicBezTo>
                  <a:cubicBezTo>
                    <a:pt x="24" y="216"/>
                    <a:pt x="36" y="216"/>
                    <a:pt x="40" y="216"/>
                  </a:cubicBezTo>
                  <a:cubicBezTo>
                    <a:pt x="51" y="216"/>
                    <a:pt x="60" y="209"/>
                    <a:pt x="60" y="200"/>
                  </a:cubicBezTo>
                  <a:close/>
                  <a:moveTo>
                    <a:pt x="202" y="280"/>
                  </a:moveTo>
                  <a:cubicBezTo>
                    <a:pt x="156" y="280"/>
                    <a:pt x="120" y="244"/>
                    <a:pt x="120" y="200"/>
                  </a:cubicBezTo>
                  <a:cubicBezTo>
                    <a:pt x="120" y="156"/>
                    <a:pt x="156" y="120"/>
                    <a:pt x="202" y="120"/>
                  </a:cubicBezTo>
                  <a:cubicBezTo>
                    <a:pt x="202" y="280"/>
                    <a:pt x="202" y="280"/>
                    <a:pt x="202" y="280"/>
                  </a:cubicBezTo>
                  <a:close/>
                  <a:moveTo>
                    <a:pt x="200" y="90"/>
                  </a:moveTo>
                  <a:cubicBezTo>
                    <a:pt x="139" y="90"/>
                    <a:pt x="90" y="139"/>
                    <a:pt x="90" y="200"/>
                  </a:cubicBezTo>
                  <a:cubicBezTo>
                    <a:pt x="90" y="261"/>
                    <a:pt x="139" y="310"/>
                    <a:pt x="200" y="310"/>
                  </a:cubicBezTo>
                  <a:cubicBezTo>
                    <a:pt x="261" y="310"/>
                    <a:pt x="310" y="261"/>
                    <a:pt x="310" y="200"/>
                  </a:cubicBezTo>
                  <a:cubicBezTo>
                    <a:pt x="310" y="139"/>
                    <a:pt x="261" y="90"/>
                    <a:pt x="200" y="90"/>
                  </a:cubicBezTo>
                  <a:close/>
                  <a:moveTo>
                    <a:pt x="380" y="184"/>
                  </a:moveTo>
                  <a:cubicBezTo>
                    <a:pt x="376" y="184"/>
                    <a:pt x="364" y="184"/>
                    <a:pt x="360" y="184"/>
                  </a:cubicBezTo>
                  <a:cubicBezTo>
                    <a:pt x="349" y="184"/>
                    <a:pt x="340" y="191"/>
                    <a:pt x="340" y="200"/>
                  </a:cubicBezTo>
                  <a:cubicBezTo>
                    <a:pt x="340" y="209"/>
                    <a:pt x="349" y="216"/>
                    <a:pt x="360" y="216"/>
                  </a:cubicBezTo>
                  <a:cubicBezTo>
                    <a:pt x="364" y="216"/>
                    <a:pt x="376" y="216"/>
                    <a:pt x="380" y="216"/>
                  </a:cubicBezTo>
                  <a:cubicBezTo>
                    <a:pt x="391" y="216"/>
                    <a:pt x="400" y="209"/>
                    <a:pt x="400" y="200"/>
                  </a:cubicBezTo>
                  <a:cubicBezTo>
                    <a:pt x="400" y="191"/>
                    <a:pt x="391" y="184"/>
                    <a:pt x="380" y="18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6" name="Group 5"/>
          <p:cNvGrpSpPr/>
          <p:nvPr/>
        </p:nvGrpSpPr>
        <p:grpSpPr>
          <a:xfrm>
            <a:off x="2179320" y="3620813"/>
            <a:ext cx="1054845" cy="524454"/>
            <a:chOff x="2179320" y="3620813"/>
            <a:chExt cx="1054845" cy="524454"/>
          </a:xfrm>
        </p:grpSpPr>
        <p:sp>
          <p:nvSpPr>
            <p:cNvPr id="48" name="TextBox 47"/>
            <p:cNvSpPr txBox="1"/>
            <p:nvPr/>
          </p:nvSpPr>
          <p:spPr>
            <a:xfrm>
              <a:off x="2179320" y="3915652"/>
              <a:ext cx="1054845" cy="229615"/>
            </a:xfrm>
            <a:prstGeom prst="rect">
              <a:avLst/>
            </a:prstGeom>
            <a:noFill/>
          </p:spPr>
          <p:txBody>
            <a:bodyPr wrap="square" rtlCol="0">
              <a:spAutoFit/>
            </a:bodyPr>
            <a:lstStyle/>
            <a:p>
              <a:pPr algn="ctr">
                <a:lnSpc>
                  <a:spcPct val="125000"/>
                </a:lnSpc>
              </a:pPr>
              <a:r>
                <a:rPr lang="en-US" sz="800" dirty="0" smtClean="0">
                  <a:solidFill>
                    <a:schemeClr val="bg1"/>
                  </a:solidFill>
                  <a:latin typeface="Lato Black" pitchFamily="34" charset="0"/>
                </a:rPr>
                <a:t>Attention</a:t>
              </a:r>
              <a:endParaRPr lang="en-US" sz="800" dirty="0">
                <a:solidFill>
                  <a:schemeClr val="bg1"/>
                </a:solidFill>
                <a:latin typeface="Lato Light" pitchFamily="34" charset="0"/>
              </a:endParaRPr>
            </a:p>
          </p:txBody>
        </p:sp>
        <p:sp>
          <p:nvSpPr>
            <p:cNvPr id="52" name="Freeform 8"/>
            <p:cNvSpPr>
              <a:spLocks noEditPoints="1"/>
            </p:cNvSpPr>
            <p:nvPr/>
          </p:nvSpPr>
          <p:spPr bwMode="auto">
            <a:xfrm>
              <a:off x="2535291" y="3620813"/>
              <a:ext cx="328613" cy="328613"/>
            </a:xfrm>
            <a:custGeom>
              <a:avLst/>
              <a:gdLst>
                <a:gd name="T0" fmla="*/ 315 w 403"/>
                <a:gd name="T1" fmla="*/ 371 h 403"/>
                <a:gd name="T2" fmla="*/ 179 w 403"/>
                <a:gd name="T3" fmla="*/ 334 h 403"/>
                <a:gd name="T4" fmla="*/ 189 w 403"/>
                <a:gd name="T5" fmla="*/ 294 h 403"/>
                <a:gd name="T6" fmla="*/ 267 w 403"/>
                <a:gd name="T7" fmla="*/ 273 h 403"/>
                <a:gd name="T8" fmla="*/ 279 w 403"/>
                <a:gd name="T9" fmla="*/ 254 h 403"/>
                <a:gd name="T10" fmla="*/ 249 w 403"/>
                <a:gd name="T11" fmla="*/ 141 h 403"/>
                <a:gd name="T12" fmla="*/ 368 w 403"/>
                <a:gd name="T13" fmla="*/ 174 h 403"/>
                <a:gd name="T14" fmla="*/ 315 w 403"/>
                <a:gd name="T15" fmla="*/ 371 h 403"/>
                <a:gd name="T16" fmla="*/ 34 w 403"/>
                <a:gd name="T17" fmla="*/ 74 h 403"/>
                <a:gd name="T18" fmla="*/ 191 w 403"/>
                <a:gd name="T19" fmla="*/ 32 h 403"/>
                <a:gd name="T20" fmla="*/ 249 w 403"/>
                <a:gd name="T21" fmla="*/ 249 h 403"/>
                <a:gd name="T22" fmla="*/ 92 w 403"/>
                <a:gd name="T23" fmla="*/ 291 h 403"/>
                <a:gd name="T24" fmla="*/ 34 w 403"/>
                <a:gd name="T25" fmla="*/ 74 h 403"/>
                <a:gd name="T26" fmla="*/ 389 w 403"/>
                <a:gd name="T27" fmla="*/ 150 h 403"/>
                <a:gd name="T28" fmla="*/ 240 w 403"/>
                <a:gd name="T29" fmla="*/ 110 h 403"/>
                <a:gd name="T30" fmla="*/ 214 w 403"/>
                <a:gd name="T31" fmla="*/ 13 h 403"/>
                <a:gd name="T32" fmla="*/ 195 w 403"/>
                <a:gd name="T33" fmla="*/ 2 h 403"/>
                <a:gd name="T34" fmla="*/ 13 w 403"/>
                <a:gd name="T35" fmla="*/ 51 h 403"/>
                <a:gd name="T36" fmla="*/ 2 w 403"/>
                <a:gd name="T37" fmla="*/ 70 h 403"/>
                <a:gd name="T38" fmla="*/ 66 w 403"/>
                <a:gd name="T39" fmla="*/ 311 h 403"/>
                <a:gd name="T40" fmla="*/ 86 w 403"/>
                <a:gd name="T41" fmla="*/ 321 h 403"/>
                <a:gd name="T42" fmla="*/ 158 w 403"/>
                <a:gd name="T43" fmla="*/ 302 h 403"/>
                <a:gd name="T44" fmla="*/ 148 w 403"/>
                <a:gd name="T45" fmla="*/ 339 h 403"/>
                <a:gd name="T46" fmla="*/ 160 w 403"/>
                <a:gd name="T47" fmla="*/ 358 h 403"/>
                <a:gd name="T48" fmla="*/ 322 w 403"/>
                <a:gd name="T49" fmla="*/ 401 h 403"/>
                <a:gd name="T50" fmla="*/ 342 w 403"/>
                <a:gd name="T51" fmla="*/ 391 h 403"/>
                <a:gd name="T52" fmla="*/ 401 w 403"/>
                <a:gd name="T53" fmla="*/ 169 h 403"/>
                <a:gd name="T54" fmla="*/ 389 w 403"/>
                <a:gd name="T55" fmla="*/ 15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3" h="403">
                  <a:moveTo>
                    <a:pt x="315" y="371"/>
                  </a:moveTo>
                  <a:cubicBezTo>
                    <a:pt x="179" y="334"/>
                    <a:pt x="179" y="334"/>
                    <a:pt x="179" y="334"/>
                  </a:cubicBezTo>
                  <a:cubicBezTo>
                    <a:pt x="189" y="294"/>
                    <a:pt x="189" y="294"/>
                    <a:pt x="189" y="294"/>
                  </a:cubicBezTo>
                  <a:cubicBezTo>
                    <a:pt x="267" y="273"/>
                    <a:pt x="267" y="273"/>
                    <a:pt x="267" y="273"/>
                  </a:cubicBezTo>
                  <a:cubicBezTo>
                    <a:pt x="276" y="270"/>
                    <a:pt x="281" y="262"/>
                    <a:pt x="279" y="254"/>
                  </a:cubicBezTo>
                  <a:cubicBezTo>
                    <a:pt x="249" y="141"/>
                    <a:pt x="249" y="141"/>
                    <a:pt x="249" y="141"/>
                  </a:cubicBezTo>
                  <a:cubicBezTo>
                    <a:pt x="368" y="174"/>
                    <a:pt x="368" y="174"/>
                    <a:pt x="368" y="174"/>
                  </a:cubicBezTo>
                  <a:cubicBezTo>
                    <a:pt x="315" y="371"/>
                    <a:pt x="315" y="371"/>
                    <a:pt x="315" y="371"/>
                  </a:cubicBezTo>
                  <a:close/>
                  <a:moveTo>
                    <a:pt x="34" y="74"/>
                  </a:moveTo>
                  <a:cubicBezTo>
                    <a:pt x="191" y="32"/>
                    <a:pt x="191" y="32"/>
                    <a:pt x="191" y="32"/>
                  </a:cubicBezTo>
                  <a:cubicBezTo>
                    <a:pt x="249" y="249"/>
                    <a:pt x="249" y="249"/>
                    <a:pt x="249" y="249"/>
                  </a:cubicBezTo>
                  <a:cubicBezTo>
                    <a:pt x="92" y="291"/>
                    <a:pt x="92" y="291"/>
                    <a:pt x="92" y="291"/>
                  </a:cubicBezTo>
                  <a:cubicBezTo>
                    <a:pt x="34" y="74"/>
                    <a:pt x="34" y="74"/>
                    <a:pt x="34" y="74"/>
                  </a:cubicBezTo>
                  <a:close/>
                  <a:moveTo>
                    <a:pt x="389" y="150"/>
                  </a:moveTo>
                  <a:cubicBezTo>
                    <a:pt x="240" y="110"/>
                    <a:pt x="240" y="110"/>
                    <a:pt x="240" y="110"/>
                  </a:cubicBezTo>
                  <a:cubicBezTo>
                    <a:pt x="214" y="13"/>
                    <a:pt x="214" y="13"/>
                    <a:pt x="214" y="13"/>
                  </a:cubicBezTo>
                  <a:cubicBezTo>
                    <a:pt x="212" y="5"/>
                    <a:pt x="204" y="0"/>
                    <a:pt x="195" y="2"/>
                  </a:cubicBezTo>
                  <a:cubicBezTo>
                    <a:pt x="13" y="51"/>
                    <a:pt x="13" y="51"/>
                    <a:pt x="13" y="51"/>
                  </a:cubicBezTo>
                  <a:cubicBezTo>
                    <a:pt x="5" y="53"/>
                    <a:pt x="0" y="62"/>
                    <a:pt x="2" y="70"/>
                  </a:cubicBezTo>
                  <a:cubicBezTo>
                    <a:pt x="66" y="311"/>
                    <a:pt x="66" y="311"/>
                    <a:pt x="66" y="311"/>
                  </a:cubicBezTo>
                  <a:cubicBezTo>
                    <a:pt x="69" y="319"/>
                    <a:pt x="77" y="324"/>
                    <a:pt x="86" y="321"/>
                  </a:cubicBezTo>
                  <a:cubicBezTo>
                    <a:pt x="158" y="302"/>
                    <a:pt x="158" y="302"/>
                    <a:pt x="158" y="302"/>
                  </a:cubicBezTo>
                  <a:cubicBezTo>
                    <a:pt x="148" y="339"/>
                    <a:pt x="148" y="339"/>
                    <a:pt x="148" y="339"/>
                  </a:cubicBezTo>
                  <a:cubicBezTo>
                    <a:pt x="146" y="347"/>
                    <a:pt x="151" y="355"/>
                    <a:pt x="160" y="358"/>
                  </a:cubicBezTo>
                  <a:cubicBezTo>
                    <a:pt x="322" y="401"/>
                    <a:pt x="322" y="401"/>
                    <a:pt x="322" y="401"/>
                  </a:cubicBezTo>
                  <a:cubicBezTo>
                    <a:pt x="331" y="403"/>
                    <a:pt x="339" y="399"/>
                    <a:pt x="342" y="391"/>
                  </a:cubicBezTo>
                  <a:cubicBezTo>
                    <a:pt x="401" y="169"/>
                    <a:pt x="401" y="169"/>
                    <a:pt x="401" y="169"/>
                  </a:cubicBezTo>
                  <a:cubicBezTo>
                    <a:pt x="403" y="161"/>
                    <a:pt x="398" y="152"/>
                    <a:pt x="389" y="15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89" name="TextBox 88"/>
          <p:cNvSpPr txBox="1"/>
          <p:nvPr/>
        </p:nvSpPr>
        <p:spPr>
          <a:xfrm>
            <a:off x="3844496" y="1616694"/>
            <a:ext cx="1794304" cy="1067985"/>
          </a:xfrm>
          <a:prstGeom prst="rect">
            <a:avLst/>
          </a:prstGeom>
          <a:noFill/>
        </p:spPr>
        <p:txBody>
          <a:bodyPr wrap="square" rtlCol="0">
            <a:spAutoFit/>
          </a:bodyPr>
          <a:lstStyle/>
          <a:p>
            <a:pPr>
              <a:lnSpc>
                <a:spcPct val="125000"/>
              </a:lnSpc>
            </a:pPr>
            <a:r>
              <a:rPr lang="en-US" sz="1000" dirty="0" smtClean="0">
                <a:solidFill>
                  <a:schemeClr val="tx1">
                    <a:lumMod val="75000"/>
                    <a:lumOff val="25000"/>
                  </a:schemeClr>
                </a:solidFill>
                <a:latin typeface="Lato Black" pitchFamily="34" charset="0"/>
              </a:rPr>
              <a:t>MacLeod</a:t>
            </a:r>
            <a:r>
              <a:rPr lang="en-US" sz="1000" dirty="0">
                <a:solidFill>
                  <a:schemeClr val="tx1">
                    <a:lumMod val="75000"/>
                    <a:lumOff val="25000"/>
                  </a:schemeClr>
                </a:solidFill>
                <a:latin typeface="Lato Black" pitchFamily="34" charset="0"/>
              </a:rPr>
              <a:t>, C. &amp; Donnellan, A.M. (1993</a:t>
            </a:r>
            <a:r>
              <a:rPr lang="en-US" sz="1000" dirty="0" smtClean="0">
                <a:solidFill>
                  <a:schemeClr val="tx1">
                    <a:lumMod val="75000"/>
                    <a:lumOff val="25000"/>
                  </a:schemeClr>
                </a:solidFill>
                <a:latin typeface="Lato Black" pitchFamily="34" charset="0"/>
              </a:rPr>
              <a:t>).</a:t>
            </a:r>
          </a:p>
          <a:p>
            <a:pPr>
              <a:lnSpc>
                <a:spcPct val="120000"/>
              </a:lnSpc>
            </a:pPr>
            <a:r>
              <a:rPr lang="en-US" sz="800" dirty="0" smtClean="0">
                <a:latin typeface="Lato Light" pitchFamily="34" charset="0"/>
              </a:rPr>
              <a:t>Individual </a:t>
            </a:r>
            <a:r>
              <a:rPr lang="en-US" sz="800" dirty="0">
                <a:latin typeface="Lato Light" pitchFamily="34" charset="0"/>
              </a:rPr>
              <a:t>differences in anxiety and the restriction of working memory capacity. Personality and Individual Differences, 15, 163-173.</a:t>
            </a:r>
          </a:p>
        </p:txBody>
      </p:sp>
      <p:sp>
        <p:nvSpPr>
          <p:cNvPr id="92" name="TextBox 91"/>
          <p:cNvSpPr txBox="1"/>
          <p:nvPr/>
        </p:nvSpPr>
        <p:spPr>
          <a:xfrm>
            <a:off x="3844496" y="2754685"/>
            <a:ext cx="1794304" cy="920252"/>
          </a:xfrm>
          <a:prstGeom prst="rect">
            <a:avLst/>
          </a:prstGeom>
          <a:noFill/>
        </p:spPr>
        <p:txBody>
          <a:bodyPr wrap="square" rtlCol="0">
            <a:spAutoFit/>
          </a:bodyPr>
          <a:lstStyle/>
          <a:p>
            <a:pPr>
              <a:lnSpc>
                <a:spcPct val="125000"/>
              </a:lnSpc>
            </a:pPr>
            <a:r>
              <a:rPr lang="en-US" sz="1000" dirty="0" smtClean="0">
                <a:solidFill>
                  <a:schemeClr val="tx2"/>
                </a:solidFill>
                <a:latin typeface="Lato Black" pitchFamily="34" charset="0"/>
              </a:rPr>
              <a:t>Eysenck</a:t>
            </a:r>
            <a:r>
              <a:rPr lang="en-US" sz="1000" dirty="0">
                <a:solidFill>
                  <a:schemeClr val="tx2"/>
                </a:solidFill>
                <a:latin typeface="Lato Black" pitchFamily="34" charset="0"/>
              </a:rPr>
              <a:t>, M.W. &amp; Calvo, M.G. (1992</a:t>
            </a:r>
            <a:r>
              <a:rPr lang="en-US" sz="1000" dirty="0" smtClean="0">
                <a:solidFill>
                  <a:schemeClr val="tx2"/>
                </a:solidFill>
                <a:latin typeface="Lato Black" pitchFamily="34" charset="0"/>
              </a:rPr>
              <a:t>).</a:t>
            </a:r>
          </a:p>
          <a:p>
            <a:pPr>
              <a:lnSpc>
                <a:spcPct val="120000"/>
              </a:lnSpc>
            </a:pPr>
            <a:r>
              <a:rPr lang="en-US" sz="800" dirty="0" smtClean="0">
                <a:latin typeface="Lato Light" pitchFamily="34" charset="0"/>
              </a:rPr>
              <a:t>Anxiety </a:t>
            </a:r>
            <a:r>
              <a:rPr lang="en-US" sz="800" dirty="0">
                <a:latin typeface="Lato Light" pitchFamily="34" charset="0"/>
              </a:rPr>
              <a:t>and performance: The processing efficiency theory.</a:t>
            </a:r>
          </a:p>
          <a:p>
            <a:pPr>
              <a:lnSpc>
                <a:spcPct val="120000"/>
              </a:lnSpc>
            </a:pPr>
            <a:r>
              <a:rPr lang="en-US" sz="800" dirty="0">
                <a:latin typeface="Lato Light" pitchFamily="34" charset="0"/>
              </a:rPr>
              <a:t>Cognition and Emotion, 6, 409-434. </a:t>
            </a:r>
          </a:p>
        </p:txBody>
      </p:sp>
      <p:sp>
        <p:nvSpPr>
          <p:cNvPr id="93" name="TextBox 92"/>
          <p:cNvSpPr txBox="1"/>
          <p:nvPr/>
        </p:nvSpPr>
        <p:spPr>
          <a:xfrm>
            <a:off x="3844496" y="3892676"/>
            <a:ext cx="1794304" cy="577338"/>
          </a:xfrm>
          <a:prstGeom prst="rect">
            <a:avLst/>
          </a:prstGeom>
          <a:noFill/>
        </p:spPr>
        <p:txBody>
          <a:bodyPr wrap="square" rtlCol="0">
            <a:spAutoFit/>
          </a:bodyPr>
          <a:lstStyle/>
          <a:p>
            <a:pPr>
              <a:lnSpc>
                <a:spcPct val="125000"/>
              </a:lnSpc>
            </a:pPr>
            <a:r>
              <a:rPr lang="en-US" sz="1000" dirty="0">
                <a:solidFill>
                  <a:schemeClr val="accent1"/>
                </a:solidFill>
                <a:latin typeface="Lato Black" pitchFamily="34" charset="0"/>
              </a:rPr>
              <a:t>Eysenck, M.W. (1982). </a:t>
            </a:r>
            <a:r>
              <a:rPr lang="en-US" sz="800" dirty="0" smtClean="0">
                <a:latin typeface="Lato Light" pitchFamily="34" charset="0"/>
              </a:rPr>
              <a:t>Attention </a:t>
            </a:r>
            <a:r>
              <a:rPr lang="en-US" sz="800" dirty="0">
                <a:latin typeface="Lato Light" pitchFamily="34" charset="0"/>
              </a:rPr>
              <a:t>and arousal: Cognition and performance. Berlin: Springer. </a:t>
            </a:r>
          </a:p>
        </p:txBody>
      </p:sp>
      <p:sp>
        <p:nvSpPr>
          <p:cNvPr id="97" name="TextBox 96"/>
          <p:cNvSpPr txBox="1"/>
          <p:nvPr/>
        </p:nvSpPr>
        <p:spPr>
          <a:xfrm>
            <a:off x="6553200" y="2266950"/>
            <a:ext cx="2010340" cy="302840"/>
          </a:xfrm>
          <a:prstGeom prst="rect">
            <a:avLst/>
          </a:prstGeom>
          <a:noFill/>
        </p:spPr>
        <p:txBody>
          <a:bodyPr wrap="square" rtlCol="0">
            <a:spAutoFit/>
          </a:bodyPr>
          <a:lstStyle/>
          <a:p>
            <a:pPr>
              <a:lnSpc>
                <a:spcPct val="114000"/>
              </a:lnSpc>
            </a:pPr>
            <a:r>
              <a:rPr lang="en-US" sz="1200" dirty="0" smtClean="0">
                <a:solidFill>
                  <a:schemeClr val="accent6"/>
                </a:solidFill>
                <a:latin typeface="Lato Black" pitchFamily="34" charset="0"/>
              </a:rPr>
              <a:t>Contrôle attentionnel</a:t>
            </a:r>
            <a:endParaRPr lang="en-US" sz="800" dirty="0" smtClean="0">
              <a:latin typeface="Lato Light" pitchFamily="34" charset="0"/>
            </a:endParaRPr>
          </a:p>
        </p:txBody>
      </p:sp>
      <p:sp>
        <p:nvSpPr>
          <p:cNvPr id="107" name="Freeform 6"/>
          <p:cNvSpPr>
            <a:spLocks noEditPoints="1"/>
          </p:cNvSpPr>
          <p:nvPr/>
        </p:nvSpPr>
        <p:spPr bwMode="auto">
          <a:xfrm>
            <a:off x="1379556" y="2381911"/>
            <a:ext cx="314609" cy="314609"/>
          </a:xfrm>
          <a:custGeom>
            <a:avLst/>
            <a:gdLst>
              <a:gd name="T0" fmla="*/ 280 w 285"/>
              <a:gd name="T1" fmla="*/ 174 h 285"/>
              <a:gd name="T2" fmla="*/ 142 w 285"/>
              <a:gd name="T3" fmla="*/ 285 h 285"/>
              <a:gd name="T4" fmla="*/ 44 w 285"/>
              <a:gd name="T5" fmla="*/ 246 h 285"/>
              <a:gd name="T6" fmla="*/ 20 w 285"/>
              <a:gd name="T7" fmla="*/ 270 h 285"/>
              <a:gd name="T8" fmla="*/ 12 w 285"/>
              <a:gd name="T9" fmla="*/ 273 h 285"/>
              <a:gd name="T10" fmla="*/ 0 w 285"/>
              <a:gd name="T11" fmla="*/ 261 h 285"/>
              <a:gd name="T12" fmla="*/ 0 w 285"/>
              <a:gd name="T13" fmla="*/ 178 h 285"/>
              <a:gd name="T14" fmla="*/ 12 w 285"/>
              <a:gd name="T15" fmla="*/ 166 h 285"/>
              <a:gd name="T16" fmla="*/ 95 w 285"/>
              <a:gd name="T17" fmla="*/ 166 h 285"/>
              <a:gd name="T18" fmla="*/ 107 w 285"/>
              <a:gd name="T19" fmla="*/ 178 h 285"/>
              <a:gd name="T20" fmla="*/ 103 w 285"/>
              <a:gd name="T21" fmla="*/ 187 h 285"/>
              <a:gd name="T22" fmla="*/ 78 w 285"/>
              <a:gd name="T23" fmla="*/ 212 h 285"/>
              <a:gd name="T24" fmla="*/ 143 w 285"/>
              <a:gd name="T25" fmla="*/ 238 h 285"/>
              <a:gd name="T26" fmla="*/ 223 w 285"/>
              <a:gd name="T27" fmla="*/ 192 h 285"/>
              <a:gd name="T28" fmla="*/ 233 w 285"/>
              <a:gd name="T29" fmla="*/ 171 h 285"/>
              <a:gd name="T30" fmla="*/ 239 w 285"/>
              <a:gd name="T31" fmla="*/ 166 h 285"/>
              <a:gd name="T32" fmla="*/ 274 w 285"/>
              <a:gd name="T33" fmla="*/ 166 h 285"/>
              <a:gd name="T34" fmla="*/ 280 w 285"/>
              <a:gd name="T35" fmla="*/ 172 h 285"/>
              <a:gd name="T36" fmla="*/ 280 w 285"/>
              <a:gd name="T37" fmla="*/ 174 h 285"/>
              <a:gd name="T38" fmla="*/ 285 w 285"/>
              <a:gd name="T39" fmla="*/ 107 h 285"/>
              <a:gd name="T40" fmla="*/ 273 w 285"/>
              <a:gd name="T41" fmla="*/ 119 h 285"/>
              <a:gd name="T42" fmla="*/ 190 w 285"/>
              <a:gd name="T43" fmla="*/ 119 h 285"/>
              <a:gd name="T44" fmla="*/ 178 w 285"/>
              <a:gd name="T45" fmla="*/ 107 h 285"/>
              <a:gd name="T46" fmla="*/ 182 w 285"/>
              <a:gd name="T47" fmla="*/ 99 h 285"/>
              <a:gd name="T48" fmla="*/ 207 w 285"/>
              <a:gd name="T49" fmla="*/ 73 h 285"/>
              <a:gd name="T50" fmla="*/ 143 w 285"/>
              <a:gd name="T51" fmla="*/ 48 h 285"/>
              <a:gd name="T52" fmla="*/ 62 w 285"/>
              <a:gd name="T53" fmla="*/ 93 h 285"/>
              <a:gd name="T54" fmla="*/ 52 w 285"/>
              <a:gd name="T55" fmla="*/ 115 h 285"/>
              <a:gd name="T56" fmla="*/ 46 w 285"/>
              <a:gd name="T57" fmla="*/ 119 h 285"/>
              <a:gd name="T58" fmla="*/ 9 w 285"/>
              <a:gd name="T59" fmla="*/ 119 h 285"/>
              <a:gd name="T60" fmla="*/ 3 w 285"/>
              <a:gd name="T61" fmla="*/ 113 h 285"/>
              <a:gd name="T62" fmla="*/ 3 w 285"/>
              <a:gd name="T63" fmla="*/ 112 h 285"/>
              <a:gd name="T64" fmla="*/ 143 w 285"/>
              <a:gd name="T65" fmla="*/ 0 h 285"/>
              <a:gd name="T66" fmla="*/ 241 w 285"/>
              <a:gd name="T67" fmla="*/ 40 h 285"/>
              <a:gd name="T68" fmla="*/ 265 w 285"/>
              <a:gd name="T69" fmla="*/ 16 h 285"/>
              <a:gd name="T70" fmla="*/ 273 w 285"/>
              <a:gd name="T71" fmla="*/ 12 h 285"/>
              <a:gd name="T72" fmla="*/ 285 w 285"/>
              <a:gd name="T73" fmla="*/ 24 h 285"/>
              <a:gd name="T74" fmla="*/ 285 w 285"/>
              <a:gd name="T75" fmla="*/ 107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5" h="285">
                <a:moveTo>
                  <a:pt x="280" y="174"/>
                </a:moveTo>
                <a:cubicBezTo>
                  <a:pt x="264" y="239"/>
                  <a:pt x="210" y="285"/>
                  <a:pt x="142" y="285"/>
                </a:cubicBezTo>
                <a:cubicBezTo>
                  <a:pt x="106" y="285"/>
                  <a:pt x="71" y="271"/>
                  <a:pt x="44" y="246"/>
                </a:cubicBezTo>
                <a:cubicBezTo>
                  <a:pt x="20" y="270"/>
                  <a:pt x="20" y="270"/>
                  <a:pt x="20" y="270"/>
                </a:cubicBezTo>
                <a:cubicBezTo>
                  <a:pt x="18" y="272"/>
                  <a:pt x="15" y="273"/>
                  <a:pt x="12" y="273"/>
                </a:cubicBezTo>
                <a:cubicBezTo>
                  <a:pt x="5" y="273"/>
                  <a:pt x="0" y="268"/>
                  <a:pt x="0" y="261"/>
                </a:cubicBezTo>
                <a:cubicBezTo>
                  <a:pt x="0" y="178"/>
                  <a:pt x="0" y="178"/>
                  <a:pt x="0" y="178"/>
                </a:cubicBezTo>
                <a:cubicBezTo>
                  <a:pt x="0" y="172"/>
                  <a:pt x="5" y="166"/>
                  <a:pt x="12" y="166"/>
                </a:cubicBezTo>
                <a:cubicBezTo>
                  <a:pt x="95" y="166"/>
                  <a:pt x="95" y="166"/>
                  <a:pt x="95" y="166"/>
                </a:cubicBezTo>
                <a:cubicBezTo>
                  <a:pt x="102" y="166"/>
                  <a:pt x="107" y="172"/>
                  <a:pt x="107" y="178"/>
                </a:cubicBezTo>
                <a:cubicBezTo>
                  <a:pt x="107" y="182"/>
                  <a:pt x="106" y="184"/>
                  <a:pt x="103" y="187"/>
                </a:cubicBezTo>
                <a:cubicBezTo>
                  <a:pt x="78" y="212"/>
                  <a:pt x="78" y="212"/>
                  <a:pt x="78" y="212"/>
                </a:cubicBezTo>
                <a:cubicBezTo>
                  <a:pt x="95" y="228"/>
                  <a:pt x="119" y="238"/>
                  <a:pt x="143" y="238"/>
                </a:cubicBezTo>
                <a:cubicBezTo>
                  <a:pt x="176" y="238"/>
                  <a:pt x="206" y="221"/>
                  <a:pt x="223" y="192"/>
                </a:cubicBezTo>
                <a:cubicBezTo>
                  <a:pt x="228" y="185"/>
                  <a:pt x="230" y="178"/>
                  <a:pt x="233" y="171"/>
                </a:cubicBezTo>
                <a:cubicBezTo>
                  <a:pt x="234" y="168"/>
                  <a:pt x="236" y="166"/>
                  <a:pt x="239" y="166"/>
                </a:cubicBezTo>
                <a:cubicBezTo>
                  <a:pt x="274" y="166"/>
                  <a:pt x="274" y="166"/>
                  <a:pt x="274" y="166"/>
                </a:cubicBezTo>
                <a:cubicBezTo>
                  <a:pt x="278" y="166"/>
                  <a:pt x="280" y="169"/>
                  <a:pt x="280" y="172"/>
                </a:cubicBezTo>
                <a:cubicBezTo>
                  <a:pt x="280" y="173"/>
                  <a:pt x="280" y="173"/>
                  <a:pt x="280" y="174"/>
                </a:cubicBezTo>
                <a:close/>
                <a:moveTo>
                  <a:pt x="285" y="107"/>
                </a:moveTo>
                <a:cubicBezTo>
                  <a:pt x="285" y="114"/>
                  <a:pt x="280" y="119"/>
                  <a:pt x="273" y="119"/>
                </a:cubicBezTo>
                <a:cubicBezTo>
                  <a:pt x="190" y="119"/>
                  <a:pt x="190" y="119"/>
                  <a:pt x="190" y="119"/>
                </a:cubicBezTo>
                <a:cubicBezTo>
                  <a:pt x="184" y="119"/>
                  <a:pt x="178" y="114"/>
                  <a:pt x="178" y="107"/>
                </a:cubicBezTo>
                <a:cubicBezTo>
                  <a:pt x="178" y="104"/>
                  <a:pt x="179" y="101"/>
                  <a:pt x="182" y="99"/>
                </a:cubicBezTo>
                <a:cubicBezTo>
                  <a:pt x="207" y="73"/>
                  <a:pt x="207" y="73"/>
                  <a:pt x="207" y="73"/>
                </a:cubicBezTo>
                <a:cubicBezTo>
                  <a:pt x="190" y="57"/>
                  <a:pt x="166" y="48"/>
                  <a:pt x="143" y="48"/>
                </a:cubicBezTo>
                <a:cubicBezTo>
                  <a:pt x="109" y="48"/>
                  <a:pt x="79" y="65"/>
                  <a:pt x="62" y="93"/>
                </a:cubicBezTo>
                <a:cubicBezTo>
                  <a:pt x="57" y="100"/>
                  <a:pt x="55" y="107"/>
                  <a:pt x="52" y="115"/>
                </a:cubicBezTo>
                <a:cubicBezTo>
                  <a:pt x="51" y="117"/>
                  <a:pt x="49" y="119"/>
                  <a:pt x="46" y="119"/>
                </a:cubicBezTo>
                <a:cubicBezTo>
                  <a:pt x="9" y="119"/>
                  <a:pt x="9" y="119"/>
                  <a:pt x="9" y="119"/>
                </a:cubicBezTo>
                <a:cubicBezTo>
                  <a:pt x="6" y="119"/>
                  <a:pt x="3" y="116"/>
                  <a:pt x="3" y="113"/>
                </a:cubicBezTo>
                <a:cubicBezTo>
                  <a:pt x="3" y="113"/>
                  <a:pt x="3" y="112"/>
                  <a:pt x="3" y="112"/>
                </a:cubicBezTo>
                <a:cubicBezTo>
                  <a:pt x="19" y="46"/>
                  <a:pt x="74" y="0"/>
                  <a:pt x="143" y="0"/>
                </a:cubicBezTo>
                <a:cubicBezTo>
                  <a:pt x="179" y="0"/>
                  <a:pt x="214" y="15"/>
                  <a:pt x="241" y="40"/>
                </a:cubicBezTo>
                <a:cubicBezTo>
                  <a:pt x="265" y="16"/>
                  <a:pt x="265" y="16"/>
                  <a:pt x="265" y="16"/>
                </a:cubicBezTo>
                <a:cubicBezTo>
                  <a:pt x="267" y="13"/>
                  <a:pt x="270" y="12"/>
                  <a:pt x="273" y="12"/>
                </a:cubicBezTo>
                <a:cubicBezTo>
                  <a:pt x="280" y="12"/>
                  <a:pt x="285" y="18"/>
                  <a:pt x="285" y="24"/>
                </a:cubicBezTo>
                <a:lnTo>
                  <a:pt x="285" y="10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cxnSp>
        <p:nvCxnSpPr>
          <p:cNvPr id="8" name="Straight Connector 7"/>
          <p:cNvCxnSpPr/>
          <p:nvPr/>
        </p:nvCxnSpPr>
        <p:spPr>
          <a:xfrm>
            <a:off x="6096000" y="1712245"/>
            <a:ext cx="0" cy="2753596"/>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8417609" y="4758454"/>
            <a:ext cx="286149" cy="28614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8347378" y="4796274"/>
            <a:ext cx="432324" cy="224998"/>
          </a:xfrm>
          <a:prstGeom prst="rect">
            <a:avLst/>
          </a:prstGeom>
          <a:noFill/>
        </p:spPr>
        <p:txBody>
          <a:bodyPr wrap="square" rtlCol="0" anchor="ctr">
            <a:spAutoFit/>
          </a:bodyPr>
          <a:lstStyle/>
          <a:p>
            <a:pPr algn="ctr">
              <a:lnSpc>
                <a:spcPct val="120000"/>
              </a:lnSpc>
            </a:pPr>
            <a:r>
              <a:rPr lang="en-US" sz="800" dirty="0" smtClean="0">
                <a:solidFill>
                  <a:schemeClr val="bg1"/>
                </a:solidFill>
                <a:latin typeface="Lato" pitchFamily="34" charset="0"/>
              </a:rPr>
              <a:t>16</a:t>
            </a:r>
            <a:endParaRPr lang="en-US" sz="800" dirty="0">
              <a:solidFill>
                <a:schemeClr val="bg1"/>
              </a:solidFill>
              <a:latin typeface="Lato" pitchFamily="34" charset="0"/>
            </a:endParaRPr>
          </a:p>
        </p:txBody>
      </p:sp>
    </p:spTree>
    <p:extLst>
      <p:ext uri="{BB962C8B-B14F-4D97-AF65-F5344CB8AC3E}">
        <p14:creationId xmlns:p14="http://schemas.microsoft.com/office/powerpoint/2010/main" val="597735641"/>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
                                        <p:tgtEl>
                                          <p:spTgt spid="3"/>
                                        </p:tgtEl>
                                      </p:cBhvr>
                                    </p:animEffect>
                                    <p:anim calcmode="lin" valueType="num">
                                      <p:cBhvr>
                                        <p:cTn id="8" dur="300" fill="hold"/>
                                        <p:tgtEl>
                                          <p:spTgt spid="3"/>
                                        </p:tgtEl>
                                        <p:attrNameLst>
                                          <p:attrName>ppt_x</p:attrName>
                                        </p:attrNameLst>
                                      </p:cBhvr>
                                      <p:tavLst>
                                        <p:tav tm="0">
                                          <p:val>
                                            <p:strVal val="#ppt_x"/>
                                          </p:val>
                                        </p:tav>
                                        <p:tav tm="100000">
                                          <p:val>
                                            <p:strVal val="#ppt_x"/>
                                          </p:val>
                                        </p:tav>
                                      </p:tavLst>
                                    </p:anim>
                                    <p:anim calcmode="lin" valueType="num">
                                      <p:cBhvr>
                                        <p:cTn id="9" dur="3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300"/>
                            </p:stCondLst>
                            <p:childTnLst>
                              <p:par>
                                <p:cTn id="11" presetID="55" presetClass="entr" presetSubtype="0" fill="hold" grpId="0" nodeType="afterEffect">
                                  <p:stCondLst>
                                    <p:cond delay="0"/>
                                  </p:stCondLst>
                                  <p:childTnLst>
                                    <p:set>
                                      <p:cBhvr>
                                        <p:cTn id="12" dur="1" fill="hold">
                                          <p:stCondLst>
                                            <p:cond delay="0"/>
                                          </p:stCondLst>
                                        </p:cTn>
                                        <p:tgtEl>
                                          <p:spTgt spid="51"/>
                                        </p:tgtEl>
                                        <p:attrNameLst>
                                          <p:attrName>style.visibility</p:attrName>
                                        </p:attrNameLst>
                                      </p:cBhvr>
                                      <p:to>
                                        <p:strVal val="visible"/>
                                      </p:to>
                                    </p:set>
                                    <p:anim calcmode="lin" valueType="num">
                                      <p:cBhvr>
                                        <p:cTn id="13" dur="300" fill="hold"/>
                                        <p:tgtEl>
                                          <p:spTgt spid="51"/>
                                        </p:tgtEl>
                                        <p:attrNameLst>
                                          <p:attrName>ppt_w</p:attrName>
                                        </p:attrNameLst>
                                      </p:cBhvr>
                                      <p:tavLst>
                                        <p:tav tm="0">
                                          <p:val>
                                            <p:strVal val="#ppt_w*0.70"/>
                                          </p:val>
                                        </p:tav>
                                        <p:tav tm="100000">
                                          <p:val>
                                            <p:strVal val="#ppt_w"/>
                                          </p:val>
                                        </p:tav>
                                      </p:tavLst>
                                    </p:anim>
                                    <p:anim calcmode="lin" valueType="num">
                                      <p:cBhvr>
                                        <p:cTn id="14" dur="300" fill="hold"/>
                                        <p:tgtEl>
                                          <p:spTgt spid="51"/>
                                        </p:tgtEl>
                                        <p:attrNameLst>
                                          <p:attrName>ppt_h</p:attrName>
                                        </p:attrNameLst>
                                      </p:cBhvr>
                                      <p:tavLst>
                                        <p:tav tm="0">
                                          <p:val>
                                            <p:strVal val="#ppt_h"/>
                                          </p:val>
                                        </p:tav>
                                        <p:tav tm="100000">
                                          <p:val>
                                            <p:strVal val="#ppt_h"/>
                                          </p:val>
                                        </p:tav>
                                      </p:tavLst>
                                    </p:anim>
                                    <p:animEffect transition="in" filter="fade">
                                      <p:cBhvr>
                                        <p:cTn id="15" dur="300"/>
                                        <p:tgtEl>
                                          <p:spTgt spid="51"/>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8" presetClass="emph" presetSubtype="0" fill="hold" grpId="0" nodeType="clickEffect">
                                  <p:stCondLst>
                                    <p:cond delay="0"/>
                                  </p:stCondLst>
                                  <p:childTnLst>
                                    <p:animRot by="21600000">
                                      <p:cBhvr>
                                        <p:cTn id="23" dur="2000" fill="hold"/>
                                        <p:tgtEl>
                                          <p:spTgt spid="107"/>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6" presetClass="emph" presetSubtype="0" fill="hold" nodeType="clickEffect">
                                  <p:stCondLst>
                                    <p:cond delay="0"/>
                                  </p:stCondLst>
                                  <p:childTnLst>
                                    <p:animScale>
                                      <p:cBhvr>
                                        <p:cTn id="27" dur="2000" fill="hold"/>
                                        <p:tgtEl>
                                          <p:spTgt spid="4"/>
                                        </p:tgtEl>
                                      </p:cBhvr>
                                      <p:by x="75000" y="75000"/>
                                    </p:animScale>
                                  </p:childTnLst>
                                </p:cTn>
                              </p:par>
                            </p:childTnLst>
                          </p:cTn>
                        </p:par>
                        <p:par>
                          <p:cTn id="28" fill="hold">
                            <p:stCondLst>
                              <p:cond delay="2000"/>
                            </p:stCondLst>
                            <p:childTnLst>
                              <p:par>
                                <p:cTn id="29" presetID="22" presetClass="entr" presetSubtype="8" fill="hold" nodeType="afterEffect">
                                  <p:stCondLst>
                                    <p:cond delay="0"/>
                                  </p:stCondLst>
                                  <p:childTnLst>
                                    <p:set>
                                      <p:cBhvr>
                                        <p:cTn id="30" dur="1" fill="hold">
                                          <p:stCondLst>
                                            <p:cond delay="0"/>
                                          </p:stCondLst>
                                        </p:cTn>
                                        <p:tgtEl>
                                          <p:spTgt spid="104"/>
                                        </p:tgtEl>
                                        <p:attrNameLst>
                                          <p:attrName>style.visibility</p:attrName>
                                        </p:attrNameLst>
                                      </p:cBhvr>
                                      <p:to>
                                        <p:strVal val="visible"/>
                                      </p:to>
                                    </p:set>
                                    <p:animEffect transition="in" filter="wipe(left)">
                                      <p:cBhvr>
                                        <p:cTn id="31" dur="500"/>
                                        <p:tgtEl>
                                          <p:spTgt spid="104"/>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9"/>
                                        </p:tgtEl>
                                        <p:attrNameLst>
                                          <p:attrName>style.visibility</p:attrName>
                                        </p:attrNameLst>
                                      </p:cBhvr>
                                      <p:to>
                                        <p:strVal val="visible"/>
                                      </p:to>
                                    </p:set>
                                    <p:animEffect transition="in" filter="fade">
                                      <p:cBhvr>
                                        <p:cTn id="35" dur="300"/>
                                        <p:tgtEl>
                                          <p:spTgt spid="89"/>
                                        </p:tgtEl>
                                      </p:cBhvr>
                                    </p:animEffect>
                                    <p:anim calcmode="lin" valueType="num">
                                      <p:cBhvr>
                                        <p:cTn id="36" dur="300" fill="hold"/>
                                        <p:tgtEl>
                                          <p:spTgt spid="89"/>
                                        </p:tgtEl>
                                        <p:attrNameLst>
                                          <p:attrName>ppt_x</p:attrName>
                                        </p:attrNameLst>
                                      </p:cBhvr>
                                      <p:tavLst>
                                        <p:tav tm="0">
                                          <p:val>
                                            <p:strVal val="#ppt_x"/>
                                          </p:val>
                                        </p:tav>
                                        <p:tav tm="100000">
                                          <p:val>
                                            <p:strVal val="#ppt_x"/>
                                          </p:val>
                                        </p:tav>
                                      </p:tavLst>
                                    </p:anim>
                                    <p:anim calcmode="lin" valueType="num">
                                      <p:cBhvr>
                                        <p:cTn id="37" dur="300" fill="hold"/>
                                        <p:tgtEl>
                                          <p:spTgt spid="89"/>
                                        </p:tgtEl>
                                        <p:attrNameLst>
                                          <p:attrName>ppt_y</p:attrName>
                                        </p:attrNameLst>
                                      </p:cBhvr>
                                      <p:tavLst>
                                        <p:tav tm="0">
                                          <p:val>
                                            <p:strVal val="#ppt_y+.1"/>
                                          </p:val>
                                        </p:tav>
                                        <p:tav tm="100000">
                                          <p:val>
                                            <p:strVal val="#ppt_y"/>
                                          </p:val>
                                        </p:tav>
                                      </p:tavLst>
                                    </p:anim>
                                  </p:childTnLst>
                                </p:cTn>
                              </p:par>
                            </p:childTnLst>
                          </p:cTn>
                        </p:par>
                        <p:par>
                          <p:cTn id="38" fill="hold">
                            <p:stCondLst>
                              <p:cond delay="2800"/>
                            </p:stCondLst>
                            <p:childTnLst>
                              <p:par>
                                <p:cTn id="39" presetID="22" presetClass="entr" presetSubtype="8" fill="hold" nodeType="afterEffect">
                                  <p:stCondLst>
                                    <p:cond delay="0"/>
                                  </p:stCondLst>
                                  <p:childTnLst>
                                    <p:set>
                                      <p:cBhvr>
                                        <p:cTn id="40" dur="1" fill="hold">
                                          <p:stCondLst>
                                            <p:cond delay="0"/>
                                          </p:stCondLst>
                                        </p:cTn>
                                        <p:tgtEl>
                                          <p:spTgt spid="101"/>
                                        </p:tgtEl>
                                        <p:attrNameLst>
                                          <p:attrName>style.visibility</p:attrName>
                                        </p:attrNameLst>
                                      </p:cBhvr>
                                      <p:to>
                                        <p:strVal val="visible"/>
                                      </p:to>
                                    </p:set>
                                    <p:animEffect transition="in" filter="wipe(left)">
                                      <p:cBhvr>
                                        <p:cTn id="41" dur="500"/>
                                        <p:tgtEl>
                                          <p:spTgt spid="101"/>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mph" presetSubtype="0" fill="hold" nodeType="clickEffect">
                                  <p:stCondLst>
                                    <p:cond delay="0"/>
                                  </p:stCondLst>
                                  <p:childTnLst>
                                    <p:animScale>
                                      <p:cBhvr>
                                        <p:cTn id="45" dur="2000" fill="hold"/>
                                        <p:tgtEl>
                                          <p:spTgt spid="5"/>
                                        </p:tgtEl>
                                      </p:cBhvr>
                                      <p:by x="75000" y="75000"/>
                                    </p:animScale>
                                  </p:childTnLst>
                                </p:cTn>
                              </p:par>
                            </p:childTnLst>
                          </p:cTn>
                        </p:par>
                        <p:par>
                          <p:cTn id="46" fill="hold">
                            <p:stCondLst>
                              <p:cond delay="2000"/>
                            </p:stCondLst>
                            <p:childTnLst>
                              <p:par>
                                <p:cTn id="47" presetID="42" presetClass="entr" presetSubtype="0" fill="hold" grpId="0" nodeType="afterEffect">
                                  <p:stCondLst>
                                    <p:cond delay="0"/>
                                  </p:stCondLst>
                                  <p:childTnLst>
                                    <p:set>
                                      <p:cBhvr>
                                        <p:cTn id="48" dur="1" fill="hold">
                                          <p:stCondLst>
                                            <p:cond delay="0"/>
                                          </p:stCondLst>
                                        </p:cTn>
                                        <p:tgtEl>
                                          <p:spTgt spid="92"/>
                                        </p:tgtEl>
                                        <p:attrNameLst>
                                          <p:attrName>style.visibility</p:attrName>
                                        </p:attrNameLst>
                                      </p:cBhvr>
                                      <p:to>
                                        <p:strVal val="visible"/>
                                      </p:to>
                                    </p:set>
                                    <p:animEffect transition="in" filter="fade">
                                      <p:cBhvr>
                                        <p:cTn id="49" dur="300"/>
                                        <p:tgtEl>
                                          <p:spTgt spid="92"/>
                                        </p:tgtEl>
                                      </p:cBhvr>
                                    </p:animEffect>
                                    <p:anim calcmode="lin" valueType="num">
                                      <p:cBhvr>
                                        <p:cTn id="50" dur="300" fill="hold"/>
                                        <p:tgtEl>
                                          <p:spTgt spid="92"/>
                                        </p:tgtEl>
                                        <p:attrNameLst>
                                          <p:attrName>ppt_x</p:attrName>
                                        </p:attrNameLst>
                                      </p:cBhvr>
                                      <p:tavLst>
                                        <p:tav tm="0">
                                          <p:val>
                                            <p:strVal val="#ppt_x"/>
                                          </p:val>
                                        </p:tav>
                                        <p:tav tm="100000">
                                          <p:val>
                                            <p:strVal val="#ppt_x"/>
                                          </p:val>
                                        </p:tav>
                                      </p:tavLst>
                                    </p:anim>
                                    <p:anim calcmode="lin" valueType="num">
                                      <p:cBhvr>
                                        <p:cTn id="51" dur="300" fill="hold"/>
                                        <p:tgtEl>
                                          <p:spTgt spid="9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6" presetClass="emph" presetSubtype="0" fill="hold" nodeType="clickEffect">
                                  <p:stCondLst>
                                    <p:cond delay="0"/>
                                  </p:stCondLst>
                                  <p:childTnLst>
                                    <p:animScale>
                                      <p:cBhvr>
                                        <p:cTn id="55" dur="2000" fill="hold"/>
                                        <p:tgtEl>
                                          <p:spTgt spid="6"/>
                                        </p:tgtEl>
                                      </p:cBhvr>
                                      <p:by x="75000" y="75000"/>
                                    </p:animScale>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left)">
                                      <p:cBhvr>
                                        <p:cTn id="59" dur="500"/>
                                        <p:tgtEl>
                                          <p:spTgt spid="98"/>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93"/>
                                        </p:tgtEl>
                                        <p:attrNameLst>
                                          <p:attrName>style.visibility</p:attrName>
                                        </p:attrNameLst>
                                      </p:cBhvr>
                                      <p:to>
                                        <p:strVal val="visible"/>
                                      </p:to>
                                    </p:set>
                                    <p:animEffect transition="in" filter="fade">
                                      <p:cBhvr>
                                        <p:cTn id="63" dur="300"/>
                                        <p:tgtEl>
                                          <p:spTgt spid="93"/>
                                        </p:tgtEl>
                                      </p:cBhvr>
                                    </p:animEffect>
                                    <p:anim calcmode="lin" valueType="num">
                                      <p:cBhvr>
                                        <p:cTn id="64" dur="300" fill="hold"/>
                                        <p:tgtEl>
                                          <p:spTgt spid="93"/>
                                        </p:tgtEl>
                                        <p:attrNameLst>
                                          <p:attrName>ppt_x</p:attrName>
                                        </p:attrNameLst>
                                      </p:cBhvr>
                                      <p:tavLst>
                                        <p:tav tm="0">
                                          <p:val>
                                            <p:strVal val="#ppt_x"/>
                                          </p:val>
                                        </p:tav>
                                        <p:tav tm="100000">
                                          <p:val>
                                            <p:strVal val="#ppt_x"/>
                                          </p:val>
                                        </p:tav>
                                      </p:tavLst>
                                    </p:anim>
                                    <p:anim calcmode="lin" valueType="num">
                                      <p:cBhvr>
                                        <p:cTn id="65" dur="300" fill="hold"/>
                                        <p:tgtEl>
                                          <p:spTgt spid="93"/>
                                        </p:tgtEl>
                                        <p:attrNameLst>
                                          <p:attrName>ppt_y</p:attrName>
                                        </p:attrNameLst>
                                      </p:cBhvr>
                                      <p:tavLst>
                                        <p:tav tm="0">
                                          <p:val>
                                            <p:strVal val="#ppt_y+.1"/>
                                          </p:val>
                                        </p:tav>
                                        <p:tav tm="100000">
                                          <p:val>
                                            <p:strVal val="#ppt_y"/>
                                          </p:val>
                                        </p:tav>
                                      </p:tavLst>
                                    </p:anim>
                                  </p:childTnLst>
                                </p:cTn>
                              </p:par>
                            </p:childTnLst>
                          </p:cTn>
                        </p:par>
                        <p:par>
                          <p:cTn id="66" fill="hold">
                            <p:stCondLst>
                              <p:cond delay="2800"/>
                            </p:stCondLst>
                            <p:childTnLst>
                              <p:par>
                                <p:cTn id="67" presetID="16" presetClass="entr" presetSubtype="42" fill="hold" nodeType="after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barn(outHorizontal)">
                                      <p:cBhvr>
                                        <p:cTn id="69" dur="500"/>
                                        <p:tgtEl>
                                          <p:spTgt spid="8"/>
                                        </p:tgtEl>
                                      </p:cBhvr>
                                    </p:animEffect>
                                  </p:childTnLst>
                                </p:cTn>
                              </p:par>
                            </p:childTnLst>
                          </p:cTn>
                        </p:par>
                      </p:childTnLst>
                    </p:cTn>
                  </p:par>
                  <p:par>
                    <p:cTn id="70" fill="hold">
                      <p:stCondLst>
                        <p:cond delay="indefinite"/>
                      </p:stCondLst>
                      <p:childTnLst>
                        <p:par>
                          <p:cTn id="71" fill="hold">
                            <p:stCondLst>
                              <p:cond delay="0"/>
                            </p:stCondLst>
                            <p:childTnLst>
                              <p:par>
                                <p:cTn id="72" presetID="18" presetClass="entr" presetSubtype="6" fill="hold" grpId="0" nodeType="clickEffect">
                                  <p:stCondLst>
                                    <p:cond delay="0"/>
                                  </p:stCondLst>
                                  <p:childTnLst>
                                    <p:set>
                                      <p:cBhvr>
                                        <p:cTn id="73" dur="1" fill="hold">
                                          <p:stCondLst>
                                            <p:cond delay="0"/>
                                          </p:stCondLst>
                                        </p:cTn>
                                        <p:tgtEl>
                                          <p:spTgt spid="97"/>
                                        </p:tgtEl>
                                        <p:attrNameLst>
                                          <p:attrName>style.visibility</p:attrName>
                                        </p:attrNameLst>
                                      </p:cBhvr>
                                      <p:to>
                                        <p:strVal val="visible"/>
                                      </p:to>
                                    </p:set>
                                    <p:animEffect transition="in" filter="strips(downRight)">
                                      <p:cBhvr>
                                        <p:cTn id="74"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51" grpId="0" animBg="1"/>
      <p:bldP spid="89" grpId="0"/>
      <p:bldP spid="92" grpId="0"/>
      <p:bldP spid="93" grpId="0"/>
      <p:bldP spid="97" grpId="0"/>
      <p:bldP spid="10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772300" y="429604"/>
            <a:ext cx="5667768" cy="568113"/>
            <a:chOff x="1772300" y="429604"/>
            <a:chExt cx="5667768" cy="568113"/>
          </a:xfrm>
        </p:grpSpPr>
        <p:sp>
          <p:nvSpPr>
            <p:cNvPr id="24" name="Rectangle 22"/>
            <p:cNvSpPr>
              <a:spLocks noChangeArrowheads="1"/>
            </p:cNvSpPr>
            <p:nvPr/>
          </p:nvSpPr>
          <p:spPr bwMode="auto">
            <a:xfrm>
              <a:off x="1925992" y="429604"/>
              <a:ext cx="53604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effectLst/>
                  <a:latin typeface="Lato Light" pitchFamily="34" charset="0"/>
                  <a:cs typeface="Arial" pitchFamily="34" charset="0"/>
                </a:rPr>
                <a:t>Intégration des techniques hypnotiques</a:t>
              </a:r>
              <a:endParaRPr kumimoji="0" lang="en-US" sz="1050" b="0" i="0" u="none" strike="noStrike" cap="none" normalizeH="0" baseline="0" dirty="0" smtClean="0">
                <a:ln>
                  <a:noFill/>
                </a:ln>
                <a:effectLst/>
                <a:latin typeface="Arial" pitchFamily="34" charset="0"/>
                <a:cs typeface="Arial" pitchFamily="34" charset="0"/>
              </a:endParaRPr>
            </a:p>
          </p:txBody>
        </p:sp>
        <p:sp>
          <p:nvSpPr>
            <p:cNvPr id="13" name="TextBox 12"/>
            <p:cNvSpPr txBox="1"/>
            <p:nvPr/>
          </p:nvSpPr>
          <p:spPr>
            <a:xfrm>
              <a:off x="1772300" y="751496"/>
              <a:ext cx="5667768" cy="246221"/>
            </a:xfrm>
            <a:prstGeom prst="rect">
              <a:avLst/>
            </a:prstGeom>
            <a:noFill/>
          </p:spPr>
          <p:txBody>
            <a:bodyPr wrap="square" rtlCol="0">
              <a:spAutoFit/>
            </a:bodyPr>
            <a:lstStyle/>
            <a:p>
              <a:pPr algn="ctr"/>
              <a:endParaRPr lang="en-US" sz="1000" dirty="0">
                <a:latin typeface="Lato Light" pitchFamily="34" charset="0"/>
              </a:endParaRPr>
            </a:p>
          </p:txBody>
        </p:sp>
      </p:grpSp>
      <p:sp>
        <p:nvSpPr>
          <p:cNvPr id="48" name="Oval 47"/>
          <p:cNvSpPr/>
          <p:nvPr/>
        </p:nvSpPr>
        <p:spPr>
          <a:xfrm>
            <a:off x="8453190" y="4794035"/>
            <a:ext cx="214987" cy="21498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8347378" y="4795537"/>
            <a:ext cx="432324" cy="226472"/>
          </a:xfrm>
          <a:prstGeom prst="rect">
            <a:avLst/>
          </a:prstGeom>
          <a:noFill/>
        </p:spPr>
        <p:txBody>
          <a:bodyPr wrap="square" rtlCol="0" anchor="ctr">
            <a:spAutoFit/>
          </a:bodyPr>
          <a:lstStyle/>
          <a:p>
            <a:pPr algn="ctr">
              <a:lnSpc>
                <a:spcPct val="120000"/>
              </a:lnSpc>
            </a:pPr>
            <a:r>
              <a:rPr lang="en-US" sz="800" dirty="0" smtClean="0">
                <a:solidFill>
                  <a:schemeClr val="bg1"/>
                </a:solidFill>
                <a:latin typeface="Lato" pitchFamily="34" charset="0"/>
              </a:rPr>
              <a:t>17</a:t>
            </a:r>
            <a:endParaRPr lang="en-US" sz="800" dirty="0">
              <a:solidFill>
                <a:schemeClr val="bg1"/>
              </a:solidFill>
              <a:latin typeface="Lato" pitchFamily="34" charset="0"/>
            </a:endParaRPr>
          </a:p>
        </p:txBody>
      </p:sp>
      <p:grpSp>
        <p:nvGrpSpPr>
          <p:cNvPr id="5" name="Group 4"/>
          <p:cNvGrpSpPr/>
          <p:nvPr/>
        </p:nvGrpSpPr>
        <p:grpSpPr>
          <a:xfrm>
            <a:off x="3342841" y="1471480"/>
            <a:ext cx="1229159" cy="1211992"/>
            <a:chOff x="3342841" y="1471480"/>
            <a:chExt cx="1229159" cy="1211992"/>
          </a:xfrm>
        </p:grpSpPr>
        <p:sp>
          <p:nvSpPr>
            <p:cNvPr id="173" name="TextBox 172"/>
            <p:cNvSpPr txBox="1"/>
            <p:nvPr/>
          </p:nvSpPr>
          <p:spPr>
            <a:xfrm>
              <a:off x="3342841" y="2037141"/>
              <a:ext cx="1229159" cy="646331"/>
            </a:xfrm>
            <a:prstGeom prst="rect">
              <a:avLst/>
            </a:prstGeom>
            <a:noFill/>
          </p:spPr>
          <p:txBody>
            <a:bodyPr wrap="square" rtlCol="0">
              <a:spAutoFit/>
            </a:bodyPr>
            <a:lstStyle/>
            <a:p>
              <a:pPr>
                <a:lnSpc>
                  <a:spcPct val="120000"/>
                </a:lnSpc>
              </a:pPr>
              <a:r>
                <a:rPr lang="en-US" sz="1000" dirty="0" smtClean="0">
                  <a:solidFill>
                    <a:schemeClr val="bg2"/>
                  </a:solidFill>
                  <a:latin typeface="Lato Bold" pitchFamily="34" charset="0"/>
                </a:rPr>
                <a:t>Contrôle des perceptions d’erreurs</a:t>
              </a:r>
              <a:endParaRPr lang="en-US" sz="1000" dirty="0">
                <a:solidFill>
                  <a:schemeClr val="bg2"/>
                </a:solidFill>
                <a:latin typeface="Lato Bold" pitchFamily="34" charset="0"/>
              </a:endParaRPr>
            </a:p>
          </p:txBody>
        </p:sp>
        <p:sp>
          <p:nvSpPr>
            <p:cNvPr id="174" name="Freeform 6"/>
            <p:cNvSpPr>
              <a:spLocks noEditPoints="1"/>
            </p:cNvSpPr>
            <p:nvPr/>
          </p:nvSpPr>
          <p:spPr bwMode="auto">
            <a:xfrm>
              <a:off x="3450033" y="1471480"/>
              <a:ext cx="435784" cy="508308"/>
            </a:xfrm>
            <a:custGeom>
              <a:avLst/>
              <a:gdLst>
                <a:gd name="T0" fmla="*/ 285 w 285"/>
                <a:gd name="T1" fmla="*/ 101 h 332"/>
                <a:gd name="T2" fmla="*/ 285 w 285"/>
                <a:gd name="T3" fmla="*/ 314 h 332"/>
                <a:gd name="T4" fmla="*/ 267 w 285"/>
                <a:gd name="T5" fmla="*/ 332 h 332"/>
                <a:gd name="T6" fmla="*/ 18 w 285"/>
                <a:gd name="T7" fmla="*/ 332 h 332"/>
                <a:gd name="T8" fmla="*/ 0 w 285"/>
                <a:gd name="T9" fmla="*/ 314 h 332"/>
                <a:gd name="T10" fmla="*/ 0 w 285"/>
                <a:gd name="T11" fmla="*/ 17 h 332"/>
                <a:gd name="T12" fmla="*/ 18 w 285"/>
                <a:gd name="T13" fmla="*/ 0 h 332"/>
                <a:gd name="T14" fmla="*/ 184 w 285"/>
                <a:gd name="T15" fmla="*/ 0 h 332"/>
                <a:gd name="T16" fmla="*/ 215 w 285"/>
                <a:gd name="T17" fmla="*/ 12 h 332"/>
                <a:gd name="T18" fmla="*/ 273 w 285"/>
                <a:gd name="T19" fmla="*/ 70 h 332"/>
                <a:gd name="T20" fmla="*/ 285 w 285"/>
                <a:gd name="T21" fmla="*/ 101 h 332"/>
                <a:gd name="T22" fmla="*/ 261 w 285"/>
                <a:gd name="T23" fmla="*/ 118 h 332"/>
                <a:gd name="T24" fmla="*/ 184 w 285"/>
                <a:gd name="T25" fmla="*/ 118 h 332"/>
                <a:gd name="T26" fmla="*/ 166 w 285"/>
                <a:gd name="T27" fmla="*/ 101 h 332"/>
                <a:gd name="T28" fmla="*/ 166 w 285"/>
                <a:gd name="T29" fmla="*/ 23 h 332"/>
                <a:gd name="T30" fmla="*/ 24 w 285"/>
                <a:gd name="T31" fmla="*/ 23 h 332"/>
                <a:gd name="T32" fmla="*/ 24 w 285"/>
                <a:gd name="T33" fmla="*/ 308 h 332"/>
                <a:gd name="T34" fmla="*/ 261 w 285"/>
                <a:gd name="T35" fmla="*/ 308 h 332"/>
                <a:gd name="T36" fmla="*/ 261 w 285"/>
                <a:gd name="T37" fmla="*/ 118 h 332"/>
                <a:gd name="T38" fmla="*/ 77 w 285"/>
                <a:gd name="T39" fmla="*/ 142 h 332"/>
                <a:gd name="T40" fmla="*/ 208 w 285"/>
                <a:gd name="T41" fmla="*/ 142 h 332"/>
                <a:gd name="T42" fmla="*/ 214 w 285"/>
                <a:gd name="T43" fmla="*/ 148 h 332"/>
                <a:gd name="T44" fmla="*/ 214 w 285"/>
                <a:gd name="T45" fmla="*/ 160 h 332"/>
                <a:gd name="T46" fmla="*/ 208 w 285"/>
                <a:gd name="T47" fmla="*/ 166 h 332"/>
                <a:gd name="T48" fmla="*/ 77 w 285"/>
                <a:gd name="T49" fmla="*/ 166 h 332"/>
                <a:gd name="T50" fmla="*/ 71 w 285"/>
                <a:gd name="T51" fmla="*/ 160 h 332"/>
                <a:gd name="T52" fmla="*/ 71 w 285"/>
                <a:gd name="T53" fmla="*/ 148 h 332"/>
                <a:gd name="T54" fmla="*/ 77 w 285"/>
                <a:gd name="T55" fmla="*/ 142 h 332"/>
                <a:gd name="T56" fmla="*/ 214 w 285"/>
                <a:gd name="T57" fmla="*/ 196 h 332"/>
                <a:gd name="T58" fmla="*/ 214 w 285"/>
                <a:gd name="T59" fmla="*/ 207 h 332"/>
                <a:gd name="T60" fmla="*/ 208 w 285"/>
                <a:gd name="T61" fmla="*/ 213 h 332"/>
                <a:gd name="T62" fmla="*/ 77 w 285"/>
                <a:gd name="T63" fmla="*/ 213 h 332"/>
                <a:gd name="T64" fmla="*/ 71 w 285"/>
                <a:gd name="T65" fmla="*/ 207 h 332"/>
                <a:gd name="T66" fmla="*/ 71 w 285"/>
                <a:gd name="T67" fmla="*/ 196 h 332"/>
                <a:gd name="T68" fmla="*/ 77 w 285"/>
                <a:gd name="T69" fmla="*/ 190 h 332"/>
                <a:gd name="T70" fmla="*/ 208 w 285"/>
                <a:gd name="T71" fmla="*/ 190 h 332"/>
                <a:gd name="T72" fmla="*/ 214 w 285"/>
                <a:gd name="T73" fmla="*/ 196 h 332"/>
                <a:gd name="T74" fmla="*/ 214 w 285"/>
                <a:gd name="T75" fmla="*/ 243 h 332"/>
                <a:gd name="T76" fmla="*/ 214 w 285"/>
                <a:gd name="T77" fmla="*/ 255 h 332"/>
                <a:gd name="T78" fmla="*/ 208 w 285"/>
                <a:gd name="T79" fmla="*/ 261 h 332"/>
                <a:gd name="T80" fmla="*/ 77 w 285"/>
                <a:gd name="T81" fmla="*/ 261 h 332"/>
                <a:gd name="T82" fmla="*/ 71 w 285"/>
                <a:gd name="T83" fmla="*/ 255 h 332"/>
                <a:gd name="T84" fmla="*/ 71 w 285"/>
                <a:gd name="T85" fmla="*/ 243 h 332"/>
                <a:gd name="T86" fmla="*/ 77 w 285"/>
                <a:gd name="T87" fmla="*/ 237 h 332"/>
                <a:gd name="T88" fmla="*/ 208 w 285"/>
                <a:gd name="T89" fmla="*/ 237 h 332"/>
                <a:gd name="T90" fmla="*/ 214 w 285"/>
                <a:gd name="T91" fmla="*/ 243 h 332"/>
                <a:gd name="T92" fmla="*/ 190 w 285"/>
                <a:gd name="T93" fmla="*/ 95 h 332"/>
                <a:gd name="T94" fmla="*/ 260 w 285"/>
                <a:gd name="T95" fmla="*/ 95 h 332"/>
                <a:gd name="T96" fmla="*/ 256 w 285"/>
                <a:gd name="T97" fmla="*/ 87 h 332"/>
                <a:gd name="T98" fmla="*/ 198 w 285"/>
                <a:gd name="T99" fmla="*/ 29 h 332"/>
                <a:gd name="T100" fmla="*/ 190 w 285"/>
                <a:gd name="T101" fmla="*/ 25 h 332"/>
                <a:gd name="T102" fmla="*/ 190 w 285"/>
                <a:gd name="T103" fmla="*/ 95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5" h="332">
                  <a:moveTo>
                    <a:pt x="285" y="101"/>
                  </a:moveTo>
                  <a:cubicBezTo>
                    <a:pt x="285" y="314"/>
                    <a:pt x="285" y="314"/>
                    <a:pt x="285" y="314"/>
                  </a:cubicBezTo>
                  <a:cubicBezTo>
                    <a:pt x="285" y="324"/>
                    <a:pt x="277" y="332"/>
                    <a:pt x="267" y="332"/>
                  </a:cubicBezTo>
                  <a:cubicBezTo>
                    <a:pt x="18" y="332"/>
                    <a:pt x="18" y="332"/>
                    <a:pt x="18" y="332"/>
                  </a:cubicBezTo>
                  <a:cubicBezTo>
                    <a:pt x="8" y="332"/>
                    <a:pt x="0" y="324"/>
                    <a:pt x="0" y="314"/>
                  </a:cubicBezTo>
                  <a:cubicBezTo>
                    <a:pt x="0" y="17"/>
                    <a:pt x="0" y="17"/>
                    <a:pt x="0" y="17"/>
                  </a:cubicBezTo>
                  <a:cubicBezTo>
                    <a:pt x="0" y="8"/>
                    <a:pt x="8" y="0"/>
                    <a:pt x="18" y="0"/>
                  </a:cubicBezTo>
                  <a:cubicBezTo>
                    <a:pt x="184" y="0"/>
                    <a:pt x="184" y="0"/>
                    <a:pt x="184" y="0"/>
                  </a:cubicBezTo>
                  <a:cubicBezTo>
                    <a:pt x="194" y="0"/>
                    <a:pt x="208" y="5"/>
                    <a:pt x="215" y="12"/>
                  </a:cubicBezTo>
                  <a:cubicBezTo>
                    <a:pt x="273" y="70"/>
                    <a:pt x="273" y="70"/>
                    <a:pt x="273" y="70"/>
                  </a:cubicBezTo>
                  <a:cubicBezTo>
                    <a:pt x="279" y="77"/>
                    <a:pt x="285" y="91"/>
                    <a:pt x="285" y="101"/>
                  </a:cubicBezTo>
                  <a:close/>
                  <a:moveTo>
                    <a:pt x="261" y="118"/>
                  </a:moveTo>
                  <a:cubicBezTo>
                    <a:pt x="184" y="118"/>
                    <a:pt x="184" y="118"/>
                    <a:pt x="184" y="118"/>
                  </a:cubicBezTo>
                  <a:cubicBezTo>
                    <a:pt x="174" y="118"/>
                    <a:pt x="166" y="110"/>
                    <a:pt x="166" y="101"/>
                  </a:cubicBezTo>
                  <a:cubicBezTo>
                    <a:pt x="166" y="23"/>
                    <a:pt x="166" y="23"/>
                    <a:pt x="166" y="23"/>
                  </a:cubicBezTo>
                  <a:cubicBezTo>
                    <a:pt x="24" y="23"/>
                    <a:pt x="24" y="23"/>
                    <a:pt x="24" y="23"/>
                  </a:cubicBezTo>
                  <a:cubicBezTo>
                    <a:pt x="24" y="308"/>
                    <a:pt x="24" y="308"/>
                    <a:pt x="24" y="308"/>
                  </a:cubicBezTo>
                  <a:cubicBezTo>
                    <a:pt x="261" y="308"/>
                    <a:pt x="261" y="308"/>
                    <a:pt x="261" y="308"/>
                  </a:cubicBezTo>
                  <a:lnTo>
                    <a:pt x="261" y="118"/>
                  </a:lnTo>
                  <a:close/>
                  <a:moveTo>
                    <a:pt x="77" y="142"/>
                  </a:moveTo>
                  <a:cubicBezTo>
                    <a:pt x="208" y="142"/>
                    <a:pt x="208" y="142"/>
                    <a:pt x="208" y="142"/>
                  </a:cubicBezTo>
                  <a:cubicBezTo>
                    <a:pt x="211" y="142"/>
                    <a:pt x="214" y="145"/>
                    <a:pt x="214" y="148"/>
                  </a:cubicBezTo>
                  <a:cubicBezTo>
                    <a:pt x="214" y="160"/>
                    <a:pt x="214" y="160"/>
                    <a:pt x="214" y="160"/>
                  </a:cubicBezTo>
                  <a:cubicBezTo>
                    <a:pt x="214" y="163"/>
                    <a:pt x="211" y="166"/>
                    <a:pt x="208" y="166"/>
                  </a:cubicBezTo>
                  <a:cubicBezTo>
                    <a:pt x="77" y="166"/>
                    <a:pt x="77" y="166"/>
                    <a:pt x="77" y="166"/>
                  </a:cubicBezTo>
                  <a:cubicBezTo>
                    <a:pt x="74" y="166"/>
                    <a:pt x="71" y="163"/>
                    <a:pt x="71" y="160"/>
                  </a:cubicBezTo>
                  <a:cubicBezTo>
                    <a:pt x="71" y="148"/>
                    <a:pt x="71" y="148"/>
                    <a:pt x="71" y="148"/>
                  </a:cubicBezTo>
                  <a:cubicBezTo>
                    <a:pt x="71" y="145"/>
                    <a:pt x="74" y="142"/>
                    <a:pt x="77" y="142"/>
                  </a:cubicBezTo>
                  <a:close/>
                  <a:moveTo>
                    <a:pt x="214" y="196"/>
                  </a:moveTo>
                  <a:cubicBezTo>
                    <a:pt x="214" y="207"/>
                    <a:pt x="214" y="207"/>
                    <a:pt x="214" y="207"/>
                  </a:cubicBezTo>
                  <a:cubicBezTo>
                    <a:pt x="214" y="211"/>
                    <a:pt x="211" y="213"/>
                    <a:pt x="208" y="213"/>
                  </a:cubicBezTo>
                  <a:cubicBezTo>
                    <a:pt x="77" y="213"/>
                    <a:pt x="77" y="213"/>
                    <a:pt x="77" y="213"/>
                  </a:cubicBezTo>
                  <a:cubicBezTo>
                    <a:pt x="74" y="213"/>
                    <a:pt x="71" y="211"/>
                    <a:pt x="71" y="207"/>
                  </a:cubicBezTo>
                  <a:cubicBezTo>
                    <a:pt x="71" y="196"/>
                    <a:pt x="71" y="196"/>
                    <a:pt x="71" y="196"/>
                  </a:cubicBezTo>
                  <a:cubicBezTo>
                    <a:pt x="71" y="192"/>
                    <a:pt x="74" y="190"/>
                    <a:pt x="77" y="190"/>
                  </a:cubicBezTo>
                  <a:cubicBezTo>
                    <a:pt x="208" y="190"/>
                    <a:pt x="208" y="190"/>
                    <a:pt x="208" y="190"/>
                  </a:cubicBezTo>
                  <a:cubicBezTo>
                    <a:pt x="211" y="190"/>
                    <a:pt x="214" y="192"/>
                    <a:pt x="214" y="196"/>
                  </a:cubicBezTo>
                  <a:close/>
                  <a:moveTo>
                    <a:pt x="214" y="243"/>
                  </a:moveTo>
                  <a:cubicBezTo>
                    <a:pt x="214" y="255"/>
                    <a:pt x="214" y="255"/>
                    <a:pt x="214" y="255"/>
                  </a:cubicBezTo>
                  <a:cubicBezTo>
                    <a:pt x="214" y="258"/>
                    <a:pt x="211" y="261"/>
                    <a:pt x="208" y="261"/>
                  </a:cubicBezTo>
                  <a:cubicBezTo>
                    <a:pt x="77" y="261"/>
                    <a:pt x="77" y="261"/>
                    <a:pt x="77" y="261"/>
                  </a:cubicBezTo>
                  <a:cubicBezTo>
                    <a:pt x="74" y="261"/>
                    <a:pt x="71" y="258"/>
                    <a:pt x="71" y="255"/>
                  </a:cubicBezTo>
                  <a:cubicBezTo>
                    <a:pt x="71" y="243"/>
                    <a:pt x="71" y="243"/>
                    <a:pt x="71" y="243"/>
                  </a:cubicBezTo>
                  <a:cubicBezTo>
                    <a:pt x="71" y="240"/>
                    <a:pt x="74" y="237"/>
                    <a:pt x="77" y="237"/>
                  </a:cubicBezTo>
                  <a:cubicBezTo>
                    <a:pt x="208" y="237"/>
                    <a:pt x="208" y="237"/>
                    <a:pt x="208" y="237"/>
                  </a:cubicBezTo>
                  <a:cubicBezTo>
                    <a:pt x="211" y="237"/>
                    <a:pt x="214" y="240"/>
                    <a:pt x="214" y="243"/>
                  </a:cubicBezTo>
                  <a:close/>
                  <a:moveTo>
                    <a:pt x="190" y="95"/>
                  </a:moveTo>
                  <a:cubicBezTo>
                    <a:pt x="260" y="95"/>
                    <a:pt x="260" y="95"/>
                    <a:pt x="260" y="95"/>
                  </a:cubicBezTo>
                  <a:cubicBezTo>
                    <a:pt x="259" y="91"/>
                    <a:pt x="257" y="88"/>
                    <a:pt x="256" y="87"/>
                  </a:cubicBezTo>
                  <a:cubicBezTo>
                    <a:pt x="198" y="29"/>
                    <a:pt x="198" y="29"/>
                    <a:pt x="198" y="29"/>
                  </a:cubicBezTo>
                  <a:cubicBezTo>
                    <a:pt x="196" y="28"/>
                    <a:pt x="193" y="26"/>
                    <a:pt x="190" y="25"/>
                  </a:cubicBezTo>
                  <a:lnTo>
                    <a:pt x="190" y="95"/>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4" name="Group 3"/>
          <p:cNvGrpSpPr/>
          <p:nvPr/>
        </p:nvGrpSpPr>
        <p:grpSpPr>
          <a:xfrm>
            <a:off x="2250176" y="1733857"/>
            <a:ext cx="1107800" cy="78311"/>
            <a:chOff x="2250176" y="1733857"/>
            <a:chExt cx="1107800" cy="78311"/>
          </a:xfrm>
        </p:grpSpPr>
        <p:sp>
          <p:nvSpPr>
            <p:cNvPr id="2063" name="Oval 2062"/>
            <p:cNvSpPr/>
            <p:nvPr/>
          </p:nvSpPr>
          <p:spPr>
            <a:xfrm>
              <a:off x="2250176" y="1733857"/>
              <a:ext cx="78311" cy="7831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Oval 180"/>
            <p:cNvSpPr/>
            <p:nvPr/>
          </p:nvSpPr>
          <p:spPr>
            <a:xfrm>
              <a:off x="3279665" y="1733857"/>
              <a:ext cx="78311" cy="7831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67" name="Straight Connector 2066"/>
            <p:cNvCxnSpPr>
              <a:stCxn id="2063" idx="6"/>
              <a:endCxn id="181" idx="2"/>
            </p:cNvCxnSpPr>
            <p:nvPr/>
          </p:nvCxnSpPr>
          <p:spPr>
            <a:xfrm>
              <a:off x="2328487" y="1773013"/>
              <a:ext cx="951178"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6" name="Group 5"/>
          <p:cNvGrpSpPr/>
          <p:nvPr/>
        </p:nvGrpSpPr>
        <p:grpSpPr>
          <a:xfrm>
            <a:off x="3961336" y="1733857"/>
            <a:ext cx="2127131" cy="78311"/>
            <a:chOff x="3961336" y="1733857"/>
            <a:chExt cx="2127131" cy="78311"/>
          </a:xfrm>
        </p:grpSpPr>
        <p:sp>
          <p:nvSpPr>
            <p:cNvPr id="182" name="Oval 181"/>
            <p:cNvSpPr/>
            <p:nvPr/>
          </p:nvSpPr>
          <p:spPr>
            <a:xfrm>
              <a:off x="3961336" y="1733857"/>
              <a:ext cx="78311" cy="7831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Oval 182"/>
            <p:cNvSpPr/>
            <p:nvPr/>
          </p:nvSpPr>
          <p:spPr>
            <a:xfrm>
              <a:off x="6010156" y="1733857"/>
              <a:ext cx="78311" cy="7831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69" name="Straight Connector 2068"/>
            <p:cNvCxnSpPr>
              <a:stCxn id="182" idx="6"/>
              <a:endCxn id="183" idx="2"/>
            </p:cNvCxnSpPr>
            <p:nvPr/>
          </p:nvCxnSpPr>
          <p:spPr>
            <a:xfrm>
              <a:off x="4039647" y="1773013"/>
              <a:ext cx="1970509"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3961336" y="3472176"/>
            <a:ext cx="2127131" cy="78311"/>
            <a:chOff x="3961336" y="3472176"/>
            <a:chExt cx="2127131" cy="78311"/>
          </a:xfrm>
        </p:grpSpPr>
        <p:sp>
          <p:nvSpPr>
            <p:cNvPr id="185" name="Oval 184"/>
            <p:cNvSpPr/>
            <p:nvPr/>
          </p:nvSpPr>
          <p:spPr>
            <a:xfrm>
              <a:off x="3961336" y="3472176"/>
              <a:ext cx="78311" cy="7831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6" name="Oval 185"/>
            <p:cNvSpPr/>
            <p:nvPr/>
          </p:nvSpPr>
          <p:spPr>
            <a:xfrm>
              <a:off x="6010156" y="3472176"/>
              <a:ext cx="78311" cy="7831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71" name="Straight Connector 2070"/>
            <p:cNvCxnSpPr>
              <a:stCxn id="186" idx="2"/>
              <a:endCxn id="185" idx="6"/>
            </p:cNvCxnSpPr>
            <p:nvPr/>
          </p:nvCxnSpPr>
          <p:spPr>
            <a:xfrm flipH="1">
              <a:off x="4039647" y="3511332"/>
              <a:ext cx="1970509"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6729300" y="1733857"/>
            <a:ext cx="91011" cy="1816630"/>
            <a:chOff x="6729300" y="1733857"/>
            <a:chExt cx="91011" cy="1816630"/>
          </a:xfrm>
        </p:grpSpPr>
        <p:sp>
          <p:nvSpPr>
            <p:cNvPr id="184" name="Oval 183"/>
            <p:cNvSpPr/>
            <p:nvPr/>
          </p:nvSpPr>
          <p:spPr>
            <a:xfrm>
              <a:off x="6729300" y="1733857"/>
              <a:ext cx="78311" cy="7831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7" name="Oval 186"/>
            <p:cNvSpPr/>
            <p:nvPr/>
          </p:nvSpPr>
          <p:spPr>
            <a:xfrm>
              <a:off x="6729300" y="3472176"/>
              <a:ext cx="78311" cy="7831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73" name="Elbow Connector 2072"/>
            <p:cNvCxnSpPr>
              <a:stCxn id="184" idx="6"/>
              <a:endCxn id="187" idx="6"/>
            </p:cNvCxnSpPr>
            <p:nvPr/>
          </p:nvCxnSpPr>
          <p:spPr>
            <a:xfrm>
              <a:off x="6807611" y="1773013"/>
              <a:ext cx="12700" cy="1738319"/>
            </a:xfrm>
            <a:prstGeom prst="bentConnector3">
              <a:avLst>
                <a:gd name="adj1" fmla="val 8528969"/>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1365574" y="3472176"/>
            <a:ext cx="1974156" cy="78311"/>
            <a:chOff x="1365574" y="3472176"/>
            <a:chExt cx="1974156" cy="78311"/>
          </a:xfrm>
        </p:grpSpPr>
        <p:sp>
          <p:nvSpPr>
            <p:cNvPr id="202" name="Oval 201"/>
            <p:cNvSpPr/>
            <p:nvPr/>
          </p:nvSpPr>
          <p:spPr>
            <a:xfrm>
              <a:off x="3261419" y="3472176"/>
              <a:ext cx="78311" cy="7831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8"/>
            <p:cNvGrpSpPr/>
            <p:nvPr/>
          </p:nvGrpSpPr>
          <p:grpSpPr>
            <a:xfrm>
              <a:off x="1365574" y="3472176"/>
              <a:ext cx="1895845" cy="78311"/>
              <a:chOff x="1365574" y="3472176"/>
              <a:chExt cx="1895845" cy="78311"/>
            </a:xfrm>
          </p:grpSpPr>
          <p:sp>
            <p:nvSpPr>
              <p:cNvPr id="203" name="Oval 202"/>
              <p:cNvSpPr/>
              <p:nvPr/>
            </p:nvSpPr>
            <p:spPr>
              <a:xfrm>
                <a:off x="1365574" y="3472176"/>
                <a:ext cx="78311" cy="7831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77" name="Straight Connector 2076"/>
              <p:cNvCxnSpPr>
                <a:stCxn id="202" idx="2"/>
                <a:endCxn id="203" idx="6"/>
              </p:cNvCxnSpPr>
              <p:nvPr/>
            </p:nvCxnSpPr>
            <p:spPr>
              <a:xfrm flipH="1">
                <a:off x="1443885" y="3511332"/>
                <a:ext cx="1817534"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grpSp>
      <p:sp>
        <p:nvSpPr>
          <p:cNvPr id="217" name="Oval 216"/>
          <p:cNvSpPr/>
          <p:nvPr/>
        </p:nvSpPr>
        <p:spPr>
          <a:xfrm>
            <a:off x="2057400" y="3045854"/>
            <a:ext cx="930272" cy="930272"/>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900" dirty="0" smtClean="0"/>
              <a:t>Auto Scripts orientés vers les solutions</a:t>
            </a:r>
            <a:endParaRPr lang="en-US" sz="900" dirty="0"/>
          </a:p>
        </p:txBody>
      </p:sp>
      <p:grpSp>
        <p:nvGrpSpPr>
          <p:cNvPr id="7" name="Group 6"/>
          <p:cNvGrpSpPr/>
          <p:nvPr/>
        </p:nvGrpSpPr>
        <p:grpSpPr>
          <a:xfrm>
            <a:off x="4495800" y="1319080"/>
            <a:ext cx="1113152" cy="1022167"/>
            <a:chOff x="4495800" y="1319080"/>
            <a:chExt cx="1113152" cy="1022167"/>
          </a:xfrm>
        </p:grpSpPr>
        <p:pic>
          <p:nvPicPr>
            <p:cNvPr id="59" name="Picture 5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28512" y="2176082"/>
              <a:ext cx="824751" cy="165165"/>
            </a:xfrm>
            <a:prstGeom prst="rect">
              <a:avLst/>
            </a:prstGeom>
          </p:spPr>
        </p:pic>
        <p:sp>
          <p:nvSpPr>
            <p:cNvPr id="218" name="Oval 217"/>
            <p:cNvSpPr/>
            <p:nvPr/>
          </p:nvSpPr>
          <p:spPr>
            <a:xfrm>
              <a:off x="4495800" y="1319080"/>
              <a:ext cx="1113152" cy="930272"/>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r>
                <a:rPr lang="en-US" sz="900" dirty="0" smtClean="0">
                  <a:solidFill>
                    <a:schemeClr val="tx1"/>
                  </a:solidFill>
                </a:rPr>
                <a:t>Répertoire</a:t>
              </a:r>
            </a:p>
            <a:p>
              <a:r>
                <a:rPr lang="en-US" sz="900" dirty="0" smtClean="0">
                  <a:solidFill>
                    <a:schemeClr val="tx1"/>
                  </a:solidFill>
                </a:rPr>
                <a:t>de stratégies</a:t>
              </a:r>
              <a:endParaRPr lang="en-US" sz="900" dirty="0">
                <a:solidFill>
                  <a:schemeClr val="tx1"/>
                </a:solidFill>
              </a:endParaRPr>
            </a:p>
          </p:txBody>
        </p:sp>
      </p:grpSp>
      <p:grpSp>
        <p:nvGrpSpPr>
          <p:cNvPr id="17" name="Group 16"/>
          <p:cNvGrpSpPr/>
          <p:nvPr/>
        </p:nvGrpSpPr>
        <p:grpSpPr>
          <a:xfrm>
            <a:off x="4678680" y="3045854"/>
            <a:ext cx="930272" cy="1034925"/>
            <a:chOff x="4678680" y="3045854"/>
            <a:chExt cx="930272" cy="1034925"/>
          </a:xfrm>
        </p:grpSpPr>
        <p:pic>
          <p:nvPicPr>
            <p:cNvPr id="62" name="Picture 6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37100" y="3915614"/>
              <a:ext cx="824751" cy="165165"/>
            </a:xfrm>
            <a:prstGeom prst="rect">
              <a:avLst/>
            </a:prstGeom>
          </p:spPr>
        </p:pic>
        <p:sp>
          <p:nvSpPr>
            <p:cNvPr id="219" name="Oval 218"/>
            <p:cNvSpPr/>
            <p:nvPr/>
          </p:nvSpPr>
          <p:spPr>
            <a:xfrm>
              <a:off x="4678680" y="3045854"/>
              <a:ext cx="930272" cy="930272"/>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900" dirty="0" smtClean="0"/>
                <a:t>Recadrer </a:t>
              </a:r>
              <a:endParaRPr lang="en-US" sz="900" dirty="0"/>
            </a:p>
          </p:txBody>
        </p:sp>
      </p:grpSp>
      <p:sp>
        <p:nvSpPr>
          <p:cNvPr id="220" name="Oval 219"/>
          <p:cNvSpPr/>
          <p:nvPr/>
        </p:nvSpPr>
        <p:spPr>
          <a:xfrm>
            <a:off x="7417105" y="1319080"/>
            <a:ext cx="1143577" cy="930272"/>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err="1" smtClean="0"/>
              <a:t>Régulation</a:t>
            </a:r>
            <a:r>
              <a:rPr lang="en-US" sz="1000" dirty="0" smtClean="0"/>
              <a:t> </a:t>
            </a:r>
            <a:r>
              <a:rPr lang="en-US" sz="1000" dirty="0" err="1" smtClean="0"/>
              <a:t>adaptative</a:t>
            </a:r>
            <a:endParaRPr lang="en-US" sz="1000" dirty="0"/>
          </a:p>
        </p:txBody>
      </p:sp>
      <p:sp>
        <p:nvSpPr>
          <p:cNvPr id="221" name="Oval 220"/>
          <p:cNvSpPr/>
          <p:nvPr/>
        </p:nvSpPr>
        <p:spPr>
          <a:xfrm>
            <a:off x="7417106" y="3045854"/>
            <a:ext cx="1146434" cy="930272"/>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1000" dirty="0" smtClean="0"/>
              <a:t>CHOIX</a:t>
            </a:r>
          </a:p>
          <a:p>
            <a:pPr algn="ctr"/>
            <a:r>
              <a:rPr lang="en-US" sz="1000" dirty="0" smtClean="0"/>
              <a:t>HYPNOSE / EFT</a:t>
            </a:r>
            <a:endParaRPr lang="en-US" sz="1000" dirty="0"/>
          </a:p>
        </p:txBody>
      </p:sp>
      <p:grpSp>
        <p:nvGrpSpPr>
          <p:cNvPr id="15" name="Group 14"/>
          <p:cNvGrpSpPr/>
          <p:nvPr/>
        </p:nvGrpSpPr>
        <p:grpSpPr>
          <a:xfrm>
            <a:off x="6086041" y="3161131"/>
            <a:ext cx="1229159" cy="1191100"/>
            <a:chOff x="6086041" y="3161131"/>
            <a:chExt cx="1229159" cy="1191100"/>
          </a:xfrm>
        </p:grpSpPr>
        <p:sp>
          <p:nvSpPr>
            <p:cNvPr id="179" name="TextBox 178"/>
            <p:cNvSpPr txBox="1"/>
            <p:nvPr/>
          </p:nvSpPr>
          <p:spPr>
            <a:xfrm>
              <a:off x="6086041" y="3779767"/>
              <a:ext cx="1229159" cy="572464"/>
            </a:xfrm>
            <a:prstGeom prst="rect">
              <a:avLst/>
            </a:prstGeom>
            <a:noFill/>
          </p:spPr>
          <p:txBody>
            <a:bodyPr wrap="square" rtlCol="0">
              <a:spAutoFit/>
            </a:bodyPr>
            <a:lstStyle/>
            <a:p>
              <a:pPr>
                <a:lnSpc>
                  <a:spcPct val="120000"/>
                </a:lnSpc>
              </a:pPr>
              <a:r>
                <a:rPr lang="fr-FR" sz="1000" dirty="0" smtClean="0">
                  <a:solidFill>
                    <a:schemeClr val="accent1"/>
                  </a:solidFill>
                  <a:latin typeface="Lato Bold" pitchFamily="34" charset="0"/>
                </a:rPr>
                <a:t>Conditionnement</a:t>
              </a:r>
            </a:p>
            <a:p>
              <a:pPr>
                <a:lnSpc>
                  <a:spcPct val="120000"/>
                </a:lnSpc>
              </a:pPr>
              <a:r>
                <a:rPr lang="fr-FR" sz="800" dirty="0" smtClean="0">
                  <a:latin typeface="Lato" pitchFamily="34" charset="0"/>
                </a:rPr>
                <a:t>L’anxiété est un facteur déclencheur </a:t>
              </a:r>
              <a:endParaRPr lang="fr-FR" sz="800" dirty="0">
                <a:latin typeface="Lato" pitchFamily="34" charset="0"/>
              </a:endParaRPr>
            </a:p>
          </p:txBody>
        </p:sp>
        <p:sp>
          <p:nvSpPr>
            <p:cNvPr id="43" name="Freeform 11"/>
            <p:cNvSpPr>
              <a:spLocks noEditPoints="1"/>
            </p:cNvSpPr>
            <p:nvPr/>
          </p:nvSpPr>
          <p:spPr bwMode="auto">
            <a:xfrm>
              <a:off x="6207522" y="3161131"/>
              <a:ext cx="374466" cy="561283"/>
            </a:xfrm>
            <a:custGeom>
              <a:avLst/>
              <a:gdLst>
                <a:gd name="T0" fmla="*/ 171 w 190"/>
                <a:gd name="T1" fmla="*/ 133 h 285"/>
                <a:gd name="T2" fmla="*/ 140 w 190"/>
                <a:gd name="T3" fmla="*/ 187 h 285"/>
                <a:gd name="T4" fmla="*/ 148 w 190"/>
                <a:gd name="T5" fmla="*/ 202 h 285"/>
                <a:gd name="T6" fmla="*/ 144 w 190"/>
                <a:gd name="T7" fmla="*/ 214 h 285"/>
                <a:gd name="T8" fmla="*/ 148 w 190"/>
                <a:gd name="T9" fmla="*/ 226 h 285"/>
                <a:gd name="T10" fmla="*/ 140 w 190"/>
                <a:gd name="T11" fmla="*/ 241 h 285"/>
                <a:gd name="T12" fmla="*/ 142 w 190"/>
                <a:gd name="T13" fmla="*/ 249 h 285"/>
                <a:gd name="T14" fmla="*/ 122 w 190"/>
                <a:gd name="T15" fmla="*/ 267 h 285"/>
                <a:gd name="T16" fmla="*/ 95 w 190"/>
                <a:gd name="T17" fmla="*/ 285 h 285"/>
                <a:gd name="T18" fmla="*/ 68 w 190"/>
                <a:gd name="T19" fmla="*/ 267 h 285"/>
                <a:gd name="T20" fmla="*/ 47 w 190"/>
                <a:gd name="T21" fmla="*/ 249 h 285"/>
                <a:gd name="T22" fmla="*/ 50 w 190"/>
                <a:gd name="T23" fmla="*/ 241 h 285"/>
                <a:gd name="T24" fmla="*/ 42 w 190"/>
                <a:gd name="T25" fmla="*/ 226 h 285"/>
                <a:gd name="T26" fmla="*/ 46 w 190"/>
                <a:gd name="T27" fmla="*/ 214 h 285"/>
                <a:gd name="T28" fmla="*/ 42 w 190"/>
                <a:gd name="T29" fmla="*/ 202 h 285"/>
                <a:gd name="T30" fmla="*/ 50 w 190"/>
                <a:gd name="T31" fmla="*/ 187 h 285"/>
                <a:gd name="T32" fmla="*/ 19 w 190"/>
                <a:gd name="T33" fmla="*/ 133 h 285"/>
                <a:gd name="T34" fmla="*/ 0 w 190"/>
                <a:gd name="T35" fmla="*/ 83 h 285"/>
                <a:gd name="T36" fmla="*/ 95 w 190"/>
                <a:gd name="T37" fmla="*/ 0 h 285"/>
                <a:gd name="T38" fmla="*/ 190 w 190"/>
                <a:gd name="T39" fmla="*/ 83 h 285"/>
                <a:gd name="T40" fmla="*/ 171 w 190"/>
                <a:gd name="T41" fmla="*/ 133 h 285"/>
                <a:gd name="T42" fmla="*/ 95 w 190"/>
                <a:gd name="T43" fmla="*/ 24 h 285"/>
                <a:gd name="T44" fmla="*/ 24 w 190"/>
                <a:gd name="T45" fmla="*/ 83 h 285"/>
                <a:gd name="T46" fmla="*/ 36 w 190"/>
                <a:gd name="T47" fmla="*/ 116 h 285"/>
                <a:gd name="T48" fmla="*/ 48 w 190"/>
                <a:gd name="T49" fmla="*/ 129 h 285"/>
                <a:gd name="T50" fmla="*/ 74 w 190"/>
                <a:gd name="T51" fmla="*/ 184 h 285"/>
                <a:gd name="T52" fmla="*/ 116 w 190"/>
                <a:gd name="T53" fmla="*/ 184 h 285"/>
                <a:gd name="T54" fmla="*/ 142 w 190"/>
                <a:gd name="T55" fmla="*/ 129 h 285"/>
                <a:gd name="T56" fmla="*/ 154 w 190"/>
                <a:gd name="T57" fmla="*/ 116 h 285"/>
                <a:gd name="T58" fmla="*/ 166 w 190"/>
                <a:gd name="T59" fmla="*/ 83 h 285"/>
                <a:gd name="T60" fmla="*/ 95 w 190"/>
                <a:gd name="T61" fmla="*/ 24 h 285"/>
                <a:gd name="T62" fmla="*/ 131 w 190"/>
                <a:gd name="T63" fmla="*/ 89 h 285"/>
                <a:gd name="T64" fmla="*/ 125 w 190"/>
                <a:gd name="T65" fmla="*/ 83 h 285"/>
                <a:gd name="T66" fmla="*/ 95 w 190"/>
                <a:gd name="T67" fmla="*/ 65 h 285"/>
                <a:gd name="T68" fmla="*/ 89 w 190"/>
                <a:gd name="T69" fmla="*/ 59 h 285"/>
                <a:gd name="T70" fmla="*/ 95 w 190"/>
                <a:gd name="T71" fmla="*/ 53 h 285"/>
                <a:gd name="T72" fmla="*/ 136 w 190"/>
                <a:gd name="T73" fmla="*/ 83 h 285"/>
                <a:gd name="T74" fmla="*/ 131 w 190"/>
                <a:gd name="T75" fmla="*/ 89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0" h="285">
                  <a:moveTo>
                    <a:pt x="171" y="133"/>
                  </a:moveTo>
                  <a:cubicBezTo>
                    <a:pt x="158" y="147"/>
                    <a:pt x="141" y="167"/>
                    <a:pt x="140" y="187"/>
                  </a:cubicBezTo>
                  <a:cubicBezTo>
                    <a:pt x="145" y="190"/>
                    <a:pt x="148" y="196"/>
                    <a:pt x="148" y="202"/>
                  </a:cubicBezTo>
                  <a:cubicBezTo>
                    <a:pt x="148" y="206"/>
                    <a:pt x="147" y="211"/>
                    <a:pt x="144" y="214"/>
                  </a:cubicBezTo>
                  <a:cubicBezTo>
                    <a:pt x="147" y="217"/>
                    <a:pt x="148" y="221"/>
                    <a:pt x="148" y="226"/>
                  </a:cubicBezTo>
                  <a:cubicBezTo>
                    <a:pt x="148" y="232"/>
                    <a:pt x="145" y="237"/>
                    <a:pt x="140" y="241"/>
                  </a:cubicBezTo>
                  <a:cubicBezTo>
                    <a:pt x="141" y="243"/>
                    <a:pt x="142" y="246"/>
                    <a:pt x="142" y="249"/>
                  </a:cubicBezTo>
                  <a:cubicBezTo>
                    <a:pt x="142" y="261"/>
                    <a:pt x="133" y="267"/>
                    <a:pt x="122" y="267"/>
                  </a:cubicBezTo>
                  <a:cubicBezTo>
                    <a:pt x="117" y="278"/>
                    <a:pt x="107" y="285"/>
                    <a:pt x="95" y="285"/>
                  </a:cubicBezTo>
                  <a:cubicBezTo>
                    <a:pt x="83" y="285"/>
                    <a:pt x="72" y="278"/>
                    <a:pt x="68" y="267"/>
                  </a:cubicBezTo>
                  <a:cubicBezTo>
                    <a:pt x="57" y="267"/>
                    <a:pt x="47" y="261"/>
                    <a:pt x="47" y="249"/>
                  </a:cubicBezTo>
                  <a:cubicBezTo>
                    <a:pt x="47" y="246"/>
                    <a:pt x="48" y="243"/>
                    <a:pt x="50" y="241"/>
                  </a:cubicBezTo>
                  <a:cubicBezTo>
                    <a:pt x="45" y="237"/>
                    <a:pt x="42" y="232"/>
                    <a:pt x="42" y="226"/>
                  </a:cubicBezTo>
                  <a:cubicBezTo>
                    <a:pt x="42" y="221"/>
                    <a:pt x="43" y="217"/>
                    <a:pt x="46" y="214"/>
                  </a:cubicBezTo>
                  <a:cubicBezTo>
                    <a:pt x="43" y="211"/>
                    <a:pt x="42" y="206"/>
                    <a:pt x="42" y="202"/>
                  </a:cubicBezTo>
                  <a:cubicBezTo>
                    <a:pt x="42" y="196"/>
                    <a:pt x="45" y="190"/>
                    <a:pt x="50" y="187"/>
                  </a:cubicBezTo>
                  <a:cubicBezTo>
                    <a:pt x="49" y="167"/>
                    <a:pt x="32" y="147"/>
                    <a:pt x="19" y="133"/>
                  </a:cubicBezTo>
                  <a:cubicBezTo>
                    <a:pt x="6" y="119"/>
                    <a:pt x="0" y="102"/>
                    <a:pt x="0" y="83"/>
                  </a:cubicBezTo>
                  <a:cubicBezTo>
                    <a:pt x="0" y="33"/>
                    <a:pt x="48" y="0"/>
                    <a:pt x="95" y="0"/>
                  </a:cubicBezTo>
                  <a:cubicBezTo>
                    <a:pt x="142" y="0"/>
                    <a:pt x="190" y="33"/>
                    <a:pt x="190" y="83"/>
                  </a:cubicBezTo>
                  <a:cubicBezTo>
                    <a:pt x="190" y="102"/>
                    <a:pt x="184" y="119"/>
                    <a:pt x="171" y="133"/>
                  </a:cubicBezTo>
                  <a:close/>
                  <a:moveTo>
                    <a:pt x="95" y="24"/>
                  </a:moveTo>
                  <a:cubicBezTo>
                    <a:pt x="61" y="24"/>
                    <a:pt x="24" y="46"/>
                    <a:pt x="24" y="83"/>
                  </a:cubicBezTo>
                  <a:cubicBezTo>
                    <a:pt x="24" y="95"/>
                    <a:pt x="29" y="107"/>
                    <a:pt x="36" y="116"/>
                  </a:cubicBezTo>
                  <a:cubicBezTo>
                    <a:pt x="40" y="121"/>
                    <a:pt x="44" y="124"/>
                    <a:pt x="48" y="129"/>
                  </a:cubicBezTo>
                  <a:cubicBezTo>
                    <a:pt x="61" y="144"/>
                    <a:pt x="72" y="163"/>
                    <a:pt x="74" y="184"/>
                  </a:cubicBezTo>
                  <a:cubicBezTo>
                    <a:pt x="116" y="184"/>
                    <a:pt x="116" y="184"/>
                    <a:pt x="116" y="184"/>
                  </a:cubicBezTo>
                  <a:cubicBezTo>
                    <a:pt x="118" y="163"/>
                    <a:pt x="129" y="144"/>
                    <a:pt x="142" y="129"/>
                  </a:cubicBezTo>
                  <a:cubicBezTo>
                    <a:pt x="146" y="124"/>
                    <a:pt x="150" y="121"/>
                    <a:pt x="154" y="116"/>
                  </a:cubicBezTo>
                  <a:cubicBezTo>
                    <a:pt x="161" y="107"/>
                    <a:pt x="166" y="95"/>
                    <a:pt x="166" y="83"/>
                  </a:cubicBezTo>
                  <a:cubicBezTo>
                    <a:pt x="166" y="46"/>
                    <a:pt x="129" y="24"/>
                    <a:pt x="95" y="24"/>
                  </a:cubicBezTo>
                  <a:close/>
                  <a:moveTo>
                    <a:pt x="131" y="89"/>
                  </a:moveTo>
                  <a:cubicBezTo>
                    <a:pt x="127" y="89"/>
                    <a:pt x="125" y="86"/>
                    <a:pt x="125" y="83"/>
                  </a:cubicBezTo>
                  <a:cubicBezTo>
                    <a:pt x="125" y="70"/>
                    <a:pt x="105" y="65"/>
                    <a:pt x="95" y="65"/>
                  </a:cubicBezTo>
                  <a:cubicBezTo>
                    <a:pt x="92" y="65"/>
                    <a:pt x="89" y="63"/>
                    <a:pt x="89" y="59"/>
                  </a:cubicBezTo>
                  <a:cubicBezTo>
                    <a:pt x="89" y="56"/>
                    <a:pt x="92" y="53"/>
                    <a:pt x="95" y="53"/>
                  </a:cubicBezTo>
                  <a:cubicBezTo>
                    <a:pt x="112" y="53"/>
                    <a:pt x="136" y="63"/>
                    <a:pt x="136" y="83"/>
                  </a:cubicBezTo>
                  <a:cubicBezTo>
                    <a:pt x="136" y="86"/>
                    <a:pt x="134" y="89"/>
                    <a:pt x="131" y="89"/>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1" name="Group 20"/>
          <p:cNvGrpSpPr/>
          <p:nvPr/>
        </p:nvGrpSpPr>
        <p:grpSpPr>
          <a:xfrm>
            <a:off x="629809" y="3252206"/>
            <a:ext cx="1229159" cy="804560"/>
            <a:chOff x="629809" y="3252206"/>
            <a:chExt cx="1229159" cy="804560"/>
          </a:xfrm>
        </p:grpSpPr>
        <p:sp>
          <p:nvSpPr>
            <p:cNvPr id="200" name="TextBox 199"/>
            <p:cNvSpPr txBox="1"/>
            <p:nvPr/>
          </p:nvSpPr>
          <p:spPr>
            <a:xfrm>
              <a:off x="629809" y="3779767"/>
              <a:ext cx="1229159" cy="276999"/>
            </a:xfrm>
            <a:prstGeom prst="rect">
              <a:avLst/>
            </a:prstGeom>
            <a:noFill/>
          </p:spPr>
          <p:txBody>
            <a:bodyPr wrap="square" rtlCol="0">
              <a:spAutoFit/>
            </a:bodyPr>
            <a:lstStyle/>
            <a:p>
              <a:pPr>
                <a:lnSpc>
                  <a:spcPct val="120000"/>
                </a:lnSpc>
              </a:pPr>
              <a:r>
                <a:rPr lang="en-US" sz="1000" dirty="0" smtClean="0">
                  <a:solidFill>
                    <a:schemeClr val="accent3"/>
                  </a:solidFill>
                  <a:latin typeface="Lato Bold" pitchFamily="34" charset="0"/>
                </a:rPr>
                <a:t>Atteindre la </a:t>
              </a:r>
              <a:r>
                <a:rPr lang="en-US" sz="1000" dirty="0" err="1" smtClean="0">
                  <a:solidFill>
                    <a:schemeClr val="accent3"/>
                  </a:solidFill>
                  <a:latin typeface="Lato Bold" pitchFamily="34" charset="0"/>
                </a:rPr>
                <a:t>cible</a:t>
              </a:r>
              <a:endParaRPr lang="en-US" sz="1000" dirty="0" smtClean="0">
                <a:solidFill>
                  <a:schemeClr val="accent3"/>
                </a:solidFill>
                <a:latin typeface="Lato Bold" pitchFamily="34" charset="0"/>
              </a:endParaRPr>
            </a:p>
          </p:txBody>
        </p:sp>
        <p:sp>
          <p:nvSpPr>
            <p:cNvPr id="232" name="Freeform 21"/>
            <p:cNvSpPr>
              <a:spLocks noEditPoints="1"/>
            </p:cNvSpPr>
            <p:nvPr/>
          </p:nvSpPr>
          <p:spPr bwMode="auto">
            <a:xfrm>
              <a:off x="719539" y="3252206"/>
              <a:ext cx="542932" cy="542932"/>
            </a:xfrm>
            <a:custGeom>
              <a:avLst/>
              <a:gdLst>
                <a:gd name="T0" fmla="*/ 242 w 303"/>
                <a:gd name="T1" fmla="*/ 153 h 303"/>
                <a:gd name="T2" fmla="*/ 206 w 303"/>
                <a:gd name="T3" fmla="*/ 185 h 303"/>
                <a:gd name="T4" fmla="*/ 202 w 303"/>
                <a:gd name="T5" fmla="*/ 255 h 303"/>
                <a:gd name="T6" fmla="*/ 199 w 303"/>
                <a:gd name="T7" fmla="*/ 260 h 303"/>
                <a:gd name="T8" fmla="*/ 128 w 303"/>
                <a:gd name="T9" fmla="*/ 302 h 303"/>
                <a:gd name="T10" fmla="*/ 125 w 303"/>
                <a:gd name="T11" fmla="*/ 303 h 303"/>
                <a:gd name="T12" fmla="*/ 121 w 303"/>
                <a:gd name="T13" fmla="*/ 301 h 303"/>
                <a:gd name="T14" fmla="*/ 109 w 303"/>
                <a:gd name="T15" fmla="*/ 289 h 303"/>
                <a:gd name="T16" fmla="*/ 107 w 303"/>
                <a:gd name="T17" fmla="*/ 283 h 303"/>
                <a:gd name="T18" fmla="*/ 123 w 303"/>
                <a:gd name="T19" fmla="*/ 232 h 303"/>
                <a:gd name="T20" fmla="*/ 71 w 303"/>
                <a:gd name="T21" fmla="*/ 180 h 303"/>
                <a:gd name="T22" fmla="*/ 20 w 303"/>
                <a:gd name="T23" fmla="*/ 196 h 303"/>
                <a:gd name="T24" fmla="*/ 18 w 303"/>
                <a:gd name="T25" fmla="*/ 196 h 303"/>
                <a:gd name="T26" fmla="*/ 14 w 303"/>
                <a:gd name="T27" fmla="*/ 194 h 303"/>
                <a:gd name="T28" fmla="*/ 2 w 303"/>
                <a:gd name="T29" fmla="*/ 182 h 303"/>
                <a:gd name="T30" fmla="*/ 1 w 303"/>
                <a:gd name="T31" fmla="*/ 175 h 303"/>
                <a:gd name="T32" fmla="*/ 42 w 303"/>
                <a:gd name="T33" fmla="*/ 104 h 303"/>
                <a:gd name="T34" fmla="*/ 47 w 303"/>
                <a:gd name="T35" fmla="*/ 101 h 303"/>
                <a:gd name="T36" fmla="*/ 118 w 303"/>
                <a:gd name="T37" fmla="*/ 97 h 303"/>
                <a:gd name="T38" fmla="*/ 150 w 303"/>
                <a:gd name="T39" fmla="*/ 61 h 303"/>
                <a:gd name="T40" fmla="*/ 297 w 303"/>
                <a:gd name="T41" fmla="*/ 0 h 303"/>
                <a:gd name="T42" fmla="*/ 303 w 303"/>
                <a:gd name="T43" fmla="*/ 6 h 303"/>
                <a:gd name="T44" fmla="*/ 242 w 303"/>
                <a:gd name="T45" fmla="*/ 153 h 303"/>
                <a:gd name="T46" fmla="*/ 244 w 303"/>
                <a:gd name="T47" fmla="*/ 41 h 303"/>
                <a:gd name="T48" fmla="*/ 226 w 303"/>
                <a:gd name="T49" fmla="*/ 59 h 303"/>
                <a:gd name="T50" fmla="*/ 244 w 303"/>
                <a:gd name="T51" fmla="*/ 77 h 303"/>
                <a:gd name="T52" fmla="*/ 261 w 303"/>
                <a:gd name="T53" fmla="*/ 59 h 303"/>
                <a:gd name="T54" fmla="*/ 244 w 303"/>
                <a:gd name="T55" fmla="*/ 41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3" h="303">
                  <a:moveTo>
                    <a:pt x="242" y="153"/>
                  </a:moveTo>
                  <a:cubicBezTo>
                    <a:pt x="231" y="163"/>
                    <a:pt x="219" y="174"/>
                    <a:pt x="206" y="185"/>
                  </a:cubicBezTo>
                  <a:cubicBezTo>
                    <a:pt x="202" y="255"/>
                    <a:pt x="202" y="255"/>
                    <a:pt x="202" y="255"/>
                  </a:cubicBezTo>
                  <a:cubicBezTo>
                    <a:pt x="202" y="257"/>
                    <a:pt x="201" y="259"/>
                    <a:pt x="199" y="260"/>
                  </a:cubicBezTo>
                  <a:cubicBezTo>
                    <a:pt x="128" y="302"/>
                    <a:pt x="128" y="302"/>
                    <a:pt x="128" y="302"/>
                  </a:cubicBezTo>
                  <a:cubicBezTo>
                    <a:pt x="127" y="302"/>
                    <a:pt x="126" y="303"/>
                    <a:pt x="125" y="303"/>
                  </a:cubicBezTo>
                  <a:cubicBezTo>
                    <a:pt x="123" y="303"/>
                    <a:pt x="122" y="302"/>
                    <a:pt x="121" y="301"/>
                  </a:cubicBezTo>
                  <a:cubicBezTo>
                    <a:pt x="109" y="289"/>
                    <a:pt x="109" y="289"/>
                    <a:pt x="109" y="289"/>
                  </a:cubicBezTo>
                  <a:cubicBezTo>
                    <a:pt x="107" y="287"/>
                    <a:pt x="107" y="285"/>
                    <a:pt x="107" y="283"/>
                  </a:cubicBezTo>
                  <a:cubicBezTo>
                    <a:pt x="123" y="232"/>
                    <a:pt x="123" y="232"/>
                    <a:pt x="123" y="232"/>
                  </a:cubicBezTo>
                  <a:cubicBezTo>
                    <a:pt x="71" y="180"/>
                    <a:pt x="71" y="180"/>
                    <a:pt x="71" y="180"/>
                  </a:cubicBezTo>
                  <a:cubicBezTo>
                    <a:pt x="20" y="196"/>
                    <a:pt x="20" y="196"/>
                    <a:pt x="20" y="196"/>
                  </a:cubicBezTo>
                  <a:cubicBezTo>
                    <a:pt x="19" y="196"/>
                    <a:pt x="18" y="196"/>
                    <a:pt x="18" y="196"/>
                  </a:cubicBezTo>
                  <a:cubicBezTo>
                    <a:pt x="16" y="196"/>
                    <a:pt x="15" y="195"/>
                    <a:pt x="14" y="194"/>
                  </a:cubicBezTo>
                  <a:cubicBezTo>
                    <a:pt x="2" y="182"/>
                    <a:pt x="2" y="182"/>
                    <a:pt x="2" y="182"/>
                  </a:cubicBezTo>
                  <a:cubicBezTo>
                    <a:pt x="0" y="180"/>
                    <a:pt x="0" y="177"/>
                    <a:pt x="1" y="175"/>
                  </a:cubicBezTo>
                  <a:cubicBezTo>
                    <a:pt x="42" y="104"/>
                    <a:pt x="42" y="104"/>
                    <a:pt x="42" y="104"/>
                  </a:cubicBezTo>
                  <a:cubicBezTo>
                    <a:pt x="44" y="102"/>
                    <a:pt x="45" y="101"/>
                    <a:pt x="47" y="101"/>
                  </a:cubicBezTo>
                  <a:cubicBezTo>
                    <a:pt x="118" y="97"/>
                    <a:pt x="118" y="97"/>
                    <a:pt x="118" y="97"/>
                  </a:cubicBezTo>
                  <a:cubicBezTo>
                    <a:pt x="129" y="84"/>
                    <a:pt x="140" y="72"/>
                    <a:pt x="150" y="61"/>
                  </a:cubicBezTo>
                  <a:cubicBezTo>
                    <a:pt x="197" y="15"/>
                    <a:pt x="232" y="0"/>
                    <a:pt x="297" y="0"/>
                  </a:cubicBezTo>
                  <a:cubicBezTo>
                    <a:pt x="300" y="0"/>
                    <a:pt x="303" y="2"/>
                    <a:pt x="303" y="6"/>
                  </a:cubicBezTo>
                  <a:cubicBezTo>
                    <a:pt x="303" y="67"/>
                    <a:pt x="286" y="108"/>
                    <a:pt x="242" y="153"/>
                  </a:cubicBezTo>
                  <a:close/>
                  <a:moveTo>
                    <a:pt x="244" y="41"/>
                  </a:moveTo>
                  <a:cubicBezTo>
                    <a:pt x="234" y="41"/>
                    <a:pt x="226" y="49"/>
                    <a:pt x="226" y="59"/>
                  </a:cubicBezTo>
                  <a:cubicBezTo>
                    <a:pt x="226" y="69"/>
                    <a:pt x="234" y="77"/>
                    <a:pt x="244" y="77"/>
                  </a:cubicBezTo>
                  <a:cubicBezTo>
                    <a:pt x="253" y="77"/>
                    <a:pt x="261" y="69"/>
                    <a:pt x="261" y="59"/>
                  </a:cubicBezTo>
                  <a:cubicBezTo>
                    <a:pt x="261" y="49"/>
                    <a:pt x="253" y="41"/>
                    <a:pt x="244" y="41"/>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3" name="Group 2"/>
          <p:cNvGrpSpPr/>
          <p:nvPr/>
        </p:nvGrpSpPr>
        <p:grpSpPr>
          <a:xfrm>
            <a:off x="635816" y="1499046"/>
            <a:ext cx="1421584" cy="551325"/>
            <a:chOff x="635816" y="1499046"/>
            <a:chExt cx="1421584" cy="551325"/>
          </a:xfrm>
        </p:grpSpPr>
        <p:grpSp>
          <p:nvGrpSpPr>
            <p:cNvPr id="209" name="Group 208"/>
            <p:cNvGrpSpPr/>
            <p:nvPr/>
          </p:nvGrpSpPr>
          <p:grpSpPr>
            <a:xfrm>
              <a:off x="635816" y="1499046"/>
              <a:ext cx="550110" cy="551325"/>
              <a:chOff x="914400" y="3987072"/>
              <a:chExt cx="419914" cy="420841"/>
            </a:xfrm>
          </p:grpSpPr>
          <p:sp>
            <p:nvSpPr>
              <p:cNvPr id="210" name="Freeform 29"/>
              <p:cNvSpPr>
                <a:spLocks noEditPoints="1"/>
              </p:cNvSpPr>
              <p:nvPr/>
            </p:nvSpPr>
            <p:spPr bwMode="auto">
              <a:xfrm>
                <a:off x="914400" y="3987072"/>
                <a:ext cx="419914" cy="420841"/>
              </a:xfrm>
              <a:custGeom>
                <a:avLst/>
                <a:gdLst>
                  <a:gd name="T0" fmla="*/ 256 w 511"/>
                  <a:gd name="T1" fmla="*/ 0 h 512"/>
                  <a:gd name="T2" fmla="*/ 0 w 511"/>
                  <a:gd name="T3" fmla="*/ 256 h 512"/>
                  <a:gd name="T4" fmla="*/ 256 w 511"/>
                  <a:gd name="T5" fmla="*/ 512 h 512"/>
                  <a:gd name="T6" fmla="*/ 511 w 511"/>
                  <a:gd name="T7" fmla="*/ 256 h 512"/>
                  <a:gd name="T8" fmla="*/ 256 w 511"/>
                  <a:gd name="T9" fmla="*/ 0 h 512"/>
                  <a:gd name="T10" fmla="*/ 256 w 511"/>
                  <a:gd name="T11" fmla="*/ 475 h 512"/>
                  <a:gd name="T12" fmla="*/ 36 w 511"/>
                  <a:gd name="T13" fmla="*/ 256 h 512"/>
                  <a:gd name="T14" fmla="*/ 256 w 511"/>
                  <a:gd name="T15" fmla="*/ 37 h 512"/>
                  <a:gd name="T16" fmla="*/ 475 w 511"/>
                  <a:gd name="T17" fmla="*/ 256 h 512"/>
                  <a:gd name="T18" fmla="*/ 256 w 511"/>
                  <a:gd name="T19" fmla="*/ 475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1" h="512">
                    <a:moveTo>
                      <a:pt x="256" y="0"/>
                    </a:moveTo>
                    <a:cubicBezTo>
                      <a:pt x="114" y="0"/>
                      <a:pt x="0" y="115"/>
                      <a:pt x="0" y="256"/>
                    </a:cubicBezTo>
                    <a:cubicBezTo>
                      <a:pt x="0" y="397"/>
                      <a:pt x="114" y="512"/>
                      <a:pt x="256" y="512"/>
                    </a:cubicBezTo>
                    <a:cubicBezTo>
                      <a:pt x="397" y="512"/>
                      <a:pt x="511" y="397"/>
                      <a:pt x="511" y="256"/>
                    </a:cubicBezTo>
                    <a:cubicBezTo>
                      <a:pt x="511" y="115"/>
                      <a:pt x="397" y="0"/>
                      <a:pt x="256" y="0"/>
                    </a:cubicBezTo>
                    <a:close/>
                    <a:moveTo>
                      <a:pt x="256" y="475"/>
                    </a:moveTo>
                    <a:cubicBezTo>
                      <a:pt x="135" y="475"/>
                      <a:pt x="36" y="377"/>
                      <a:pt x="36" y="256"/>
                    </a:cubicBezTo>
                    <a:cubicBezTo>
                      <a:pt x="36" y="135"/>
                      <a:pt x="135" y="37"/>
                      <a:pt x="256" y="37"/>
                    </a:cubicBezTo>
                    <a:cubicBezTo>
                      <a:pt x="377" y="37"/>
                      <a:pt x="475" y="135"/>
                      <a:pt x="475" y="256"/>
                    </a:cubicBezTo>
                    <a:cubicBezTo>
                      <a:pt x="475" y="377"/>
                      <a:pt x="377" y="475"/>
                      <a:pt x="256" y="475"/>
                    </a:cubicBezTo>
                    <a:close/>
                  </a:path>
                </a:pathLst>
              </a:custGeom>
              <a:gradFill>
                <a:gsLst>
                  <a:gs pos="23000">
                    <a:srgbClr val="F8F8F8"/>
                  </a:gs>
                  <a:gs pos="100000">
                    <a:schemeClr val="bg1">
                      <a:lumMod val="75000"/>
                    </a:schemeClr>
                  </a:gs>
                </a:gsLst>
                <a:lin ang="0" scaled="0"/>
              </a:gradFill>
              <a:ln>
                <a:noFill/>
              </a:ln>
            </p:spPr>
            <p:txBody>
              <a:bodyPr vert="horz" wrap="square" lIns="91440" tIns="45720" rIns="91440" bIns="45720" numCol="1" anchor="t" anchorCtr="0" compatLnSpc="1">
                <a:prstTxWarp prst="textNoShape">
                  <a:avLst/>
                </a:prstTxWarp>
              </a:bodyPr>
              <a:lstStyle/>
              <a:p>
                <a:endParaRPr lang="en-US"/>
              </a:p>
            </p:txBody>
          </p:sp>
          <p:sp>
            <p:nvSpPr>
              <p:cNvPr id="211" name="Freeform 30"/>
              <p:cNvSpPr>
                <a:spLocks noEditPoints="1"/>
              </p:cNvSpPr>
              <p:nvPr/>
            </p:nvSpPr>
            <p:spPr bwMode="auto">
              <a:xfrm>
                <a:off x="972799" y="4046397"/>
                <a:ext cx="152022" cy="151095"/>
              </a:xfrm>
              <a:custGeom>
                <a:avLst/>
                <a:gdLst>
                  <a:gd name="T0" fmla="*/ 0 w 185"/>
                  <a:gd name="T1" fmla="*/ 184 h 184"/>
                  <a:gd name="T2" fmla="*/ 45 w 185"/>
                  <a:gd name="T3" fmla="*/ 184 h 184"/>
                  <a:gd name="T4" fmla="*/ 185 w 185"/>
                  <a:gd name="T5" fmla="*/ 44 h 184"/>
                  <a:gd name="T6" fmla="*/ 185 w 185"/>
                  <a:gd name="T7" fmla="*/ 0 h 184"/>
                  <a:gd name="T8" fmla="*/ 0 w 185"/>
                  <a:gd name="T9" fmla="*/ 184 h 184"/>
                  <a:gd name="T10" fmla="*/ 62 w 185"/>
                  <a:gd name="T11" fmla="*/ 184 h 184"/>
                  <a:gd name="T12" fmla="*/ 97 w 185"/>
                  <a:gd name="T13" fmla="*/ 184 h 184"/>
                  <a:gd name="T14" fmla="*/ 97 w 185"/>
                  <a:gd name="T15" fmla="*/ 178 h 184"/>
                  <a:gd name="T16" fmla="*/ 140 w 185"/>
                  <a:gd name="T17" fmla="*/ 178 h 184"/>
                  <a:gd name="T18" fmla="*/ 179 w 185"/>
                  <a:gd name="T19" fmla="*/ 139 h 184"/>
                  <a:gd name="T20" fmla="*/ 179 w 185"/>
                  <a:gd name="T21" fmla="*/ 96 h 184"/>
                  <a:gd name="T22" fmla="*/ 185 w 185"/>
                  <a:gd name="T23" fmla="*/ 96 h 184"/>
                  <a:gd name="T24" fmla="*/ 185 w 185"/>
                  <a:gd name="T25" fmla="*/ 62 h 184"/>
                  <a:gd name="T26" fmla="*/ 62 w 185"/>
                  <a:gd name="T27" fmla="*/ 184 h 184"/>
                  <a:gd name="T28" fmla="*/ 149 w 185"/>
                  <a:gd name="T29" fmla="*/ 178 h 184"/>
                  <a:gd name="T30" fmla="*/ 179 w 185"/>
                  <a:gd name="T31" fmla="*/ 178 h 184"/>
                  <a:gd name="T32" fmla="*/ 179 w 185"/>
                  <a:gd name="T33" fmla="*/ 149 h 184"/>
                  <a:gd name="T34" fmla="*/ 149 w 185"/>
                  <a:gd name="T35" fmla="*/ 17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5" h="184">
                    <a:moveTo>
                      <a:pt x="0" y="184"/>
                    </a:moveTo>
                    <a:cubicBezTo>
                      <a:pt x="45" y="184"/>
                      <a:pt x="45" y="184"/>
                      <a:pt x="45" y="184"/>
                    </a:cubicBezTo>
                    <a:cubicBezTo>
                      <a:pt x="45" y="107"/>
                      <a:pt x="107" y="44"/>
                      <a:pt x="185" y="44"/>
                    </a:cubicBezTo>
                    <a:cubicBezTo>
                      <a:pt x="185" y="0"/>
                      <a:pt x="185" y="0"/>
                      <a:pt x="185" y="0"/>
                    </a:cubicBezTo>
                    <a:cubicBezTo>
                      <a:pt x="83" y="0"/>
                      <a:pt x="0" y="82"/>
                      <a:pt x="0" y="184"/>
                    </a:cubicBezTo>
                    <a:close/>
                    <a:moveTo>
                      <a:pt x="62" y="184"/>
                    </a:moveTo>
                    <a:cubicBezTo>
                      <a:pt x="97" y="184"/>
                      <a:pt x="97" y="184"/>
                      <a:pt x="97" y="184"/>
                    </a:cubicBezTo>
                    <a:cubicBezTo>
                      <a:pt x="97" y="178"/>
                      <a:pt x="97" y="178"/>
                      <a:pt x="97" y="178"/>
                    </a:cubicBezTo>
                    <a:cubicBezTo>
                      <a:pt x="140" y="178"/>
                      <a:pt x="140" y="178"/>
                      <a:pt x="140" y="178"/>
                    </a:cubicBezTo>
                    <a:cubicBezTo>
                      <a:pt x="142" y="158"/>
                      <a:pt x="158" y="142"/>
                      <a:pt x="179" y="139"/>
                    </a:cubicBezTo>
                    <a:cubicBezTo>
                      <a:pt x="179" y="96"/>
                      <a:pt x="179" y="96"/>
                      <a:pt x="179" y="96"/>
                    </a:cubicBezTo>
                    <a:cubicBezTo>
                      <a:pt x="185" y="96"/>
                      <a:pt x="185" y="96"/>
                      <a:pt x="185" y="96"/>
                    </a:cubicBezTo>
                    <a:cubicBezTo>
                      <a:pt x="185" y="62"/>
                      <a:pt x="185" y="62"/>
                      <a:pt x="185" y="62"/>
                    </a:cubicBezTo>
                    <a:cubicBezTo>
                      <a:pt x="117" y="62"/>
                      <a:pt x="62" y="116"/>
                      <a:pt x="62" y="184"/>
                    </a:cubicBezTo>
                    <a:close/>
                    <a:moveTo>
                      <a:pt x="149" y="178"/>
                    </a:moveTo>
                    <a:cubicBezTo>
                      <a:pt x="179" y="178"/>
                      <a:pt x="179" y="178"/>
                      <a:pt x="179" y="178"/>
                    </a:cubicBezTo>
                    <a:cubicBezTo>
                      <a:pt x="179" y="149"/>
                      <a:pt x="179" y="149"/>
                      <a:pt x="179" y="149"/>
                    </a:cubicBezTo>
                    <a:cubicBezTo>
                      <a:pt x="164" y="151"/>
                      <a:pt x="152" y="163"/>
                      <a:pt x="149" y="178"/>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212" name="Freeform 31"/>
              <p:cNvSpPr>
                <a:spLocks noEditPoints="1"/>
              </p:cNvSpPr>
              <p:nvPr/>
            </p:nvSpPr>
            <p:spPr bwMode="auto">
              <a:xfrm>
                <a:off x="972799" y="4197492"/>
                <a:ext cx="152022" cy="151095"/>
              </a:xfrm>
              <a:custGeom>
                <a:avLst/>
                <a:gdLst>
                  <a:gd name="T0" fmla="*/ 179 w 185"/>
                  <a:gd name="T1" fmla="*/ 35 h 184"/>
                  <a:gd name="T2" fmla="*/ 179 w 185"/>
                  <a:gd name="T3" fmla="*/ 6 h 184"/>
                  <a:gd name="T4" fmla="*/ 149 w 185"/>
                  <a:gd name="T5" fmla="*/ 6 h 184"/>
                  <a:gd name="T6" fmla="*/ 179 w 185"/>
                  <a:gd name="T7" fmla="*/ 35 h 184"/>
                  <a:gd name="T8" fmla="*/ 179 w 185"/>
                  <a:gd name="T9" fmla="*/ 88 h 184"/>
                  <a:gd name="T10" fmla="*/ 179 w 185"/>
                  <a:gd name="T11" fmla="*/ 45 h 184"/>
                  <a:gd name="T12" fmla="*/ 140 w 185"/>
                  <a:gd name="T13" fmla="*/ 6 h 184"/>
                  <a:gd name="T14" fmla="*/ 97 w 185"/>
                  <a:gd name="T15" fmla="*/ 6 h 184"/>
                  <a:gd name="T16" fmla="*/ 97 w 185"/>
                  <a:gd name="T17" fmla="*/ 0 h 184"/>
                  <a:gd name="T18" fmla="*/ 62 w 185"/>
                  <a:gd name="T19" fmla="*/ 0 h 184"/>
                  <a:gd name="T20" fmla="*/ 62 w 185"/>
                  <a:gd name="T21" fmla="*/ 0 h 184"/>
                  <a:gd name="T22" fmla="*/ 185 w 185"/>
                  <a:gd name="T23" fmla="*/ 122 h 184"/>
                  <a:gd name="T24" fmla="*/ 185 w 185"/>
                  <a:gd name="T25" fmla="*/ 88 h 184"/>
                  <a:gd name="T26" fmla="*/ 179 w 185"/>
                  <a:gd name="T27" fmla="*/ 88 h 184"/>
                  <a:gd name="T28" fmla="*/ 45 w 185"/>
                  <a:gd name="T29" fmla="*/ 0 h 184"/>
                  <a:gd name="T30" fmla="*/ 45 w 185"/>
                  <a:gd name="T31" fmla="*/ 0 h 184"/>
                  <a:gd name="T32" fmla="*/ 0 w 185"/>
                  <a:gd name="T33" fmla="*/ 0 h 184"/>
                  <a:gd name="T34" fmla="*/ 185 w 185"/>
                  <a:gd name="T35" fmla="*/ 184 h 184"/>
                  <a:gd name="T36" fmla="*/ 185 w 185"/>
                  <a:gd name="T37" fmla="*/ 140 h 184"/>
                  <a:gd name="T38" fmla="*/ 45 w 185"/>
                  <a:gd name="T39"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5" h="184">
                    <a:moveTo>
                      <a:pt x="179" y="35"/>
                    </a:moveTo>
                    <a:cubicBezTo>
                      <a:pt x="179" y="6"/>
                      <a:pt x="179" y="6"/>
                      <a:pt x="179" y="6"/>
                    </a:cubicBezTo>
                    <a:cubicBezTo>
                      <a:pt x="149" y="6"/>
                      <a:pt x="149" y="6"/>
                      <a:pt x="149" y="6"/>
                    </a:cubicBezTo>
                    <a:cubicBezTo>
                      <a:pt x="152" y="21"/>
                      <a:pt x="164" y="33"/>
                      <a:pt x="179" y="35"/>
                    </a:cubicBezTo>
                    <a:close/>
                    <a:moveTo>
                      <a:pt x="179" y="88"/>
                    </a:moveTo>
                    <a:cubicBezTo>
                      <a:pt x="179" y="45"/>
                      <a:pt x="179" y="45"/>
                      <a:pt x="179" y="45"/>
                    </a:cubicBezTo>
                    <a:cubicBezTo>
                      <a:pt x="158" y="42"/>
                      <a:pt x="142" y="26"/>
                      <a:pt x="140" y="6"/>
                    </a:cubicBezTo>
                    <a:cubicBezTo>
                      <a:pt x="97" y="6"/>
                      <a:pt x="97" y="6"/>
                      <a:pt x="97" y="6"/>
                    </a:cubicBezTo>
                    <a:cubicBezTo>
                      <a:pt x="97" y="0"/>
                      <a:pt x="97" y="0"/>
                      <a:pt x="97" y="0"/>
                    </a:cubicBezTo>
                    <a:cubicBezTo>
                      <a:pt x="62" y="0"/>
                      <a:pt x="62" y="0"/>
                      <a:pt x="62" y="0"/>
                    </a:cubicBezTo>
                    <a:cubicBezTo>
                      <a:pt x="62" y="0"/>
                      <a:pt x="62" y="0"/>
                      <a:pt x="62" y="0"/>
                    </a:cubicBezTo>
                    <a:cubicBezTo>
                      <a:pt x="62" y="67"/>
                      <a:pt x="117" y="122"/>
                      <a:pt x="185" y="122"/>
                    </a:cubicBezTo>
                    <a:cubicBezTo>
                      <a:pt x="185" y="88"/>
                      <a:pt x="185" y="88"/>
                      <a:pt x="185" y="88"/>
                    </a:cubicBezTo>
                    <a:lnTo>
                      <a:pt x="179" y="88"/>
                    </a:lnTo>
                    <a:close/>
                    <a:moveTo>
                      <a:pt x="45" y="0"/>
                    </a:moveTo>
                    <a:cubicBezTo>
                      <a:pt x="45" y="0"/>
                      <a:pt x="45" y="0"/>
                      <a:pt x="45" y="0"/>
                    </a:cubicBezTo>
                    <a:cubicBezTo>
                      <a:pt x="0" y="0"/>
                      <a:pt x="0" y="0"/>
                      <a:pt x="0" y="0"/>
                    </a:cubicBezTo>
                    <a:cubicBezTo>
                      <a:pt x="0" y="102"/>
                      <a:pt x="83" y="184"/>
                      <a:pt x="185" y="184"/>
                    </a:cubicBezTo>
                    <a:cubicBezTo>
                      <a:pt x="185" y="140"/>
                      <a:pt x="185" y="140"/>
                      <a:pt x="185" y="140"/>
                    </a:cubicBezTo>
                    <a:cubicBezTo>
                      <a:pt x="107" y="140"/>
                      <a:pt x="45" y="77"/>
                      <a:pt x="45"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213" name="Freeform 32"/>
              <p:cNvSpPr>
                <a:spLocks noEditPoints="1"/>
              </p:cNvSpPr>
              <p:nvPr/>
            </p:nvSpPr>
            <p:spPr bwMode="auto">
              <a:xfrm>
                <a:off x="1124820" y="4197492"/>
                <a:ext cx="151095" cy="151095"/>
              </a:xfrm>
              <a:custGeom>
                <a:avLst/>
                <a:gdLst>
                  <a:gd name="T0" fmla="*/ 122 w 184"/>
                  <a:gd name="T1" fmla="*/ 0 h 184"/>
                  <a:gd name="T2" fmla="*/ 122 w 184"/>
                  <a:gd name="T3" fmla="*/ 0 h 184"/>
                  <a:gd name="T4" fmla="*/ 88 w 184"/>
                  <a:gd name="T5" fmla="*/ 0 h 184"/>
                  <a:gd name="T6" fmla="*/ 88 w 184"/>
                  <a:gd name="T7" fmla="*/ 6 h 184"/>
                  <a:gd name="T8" fmla="*/ 44 w 184"/>
                  <a:gd name="T9" fmla="*/ 6 h 184"/>
                  <a:gd name="T10" fmla="*/ 5 w 184"/>
                  <a:gd name="T11" fmla="*/ 45 h 184"/>
                  <a:gd name="T12" fmla="*/ 5 w 184"/>
                  <a:gd name="T13" fmla="*/ 88 h 184"/>
                  <a:gd name="T14" fmla="*/ 0 w 184"/>
                  <a:gd name="T15" fmla="*/ 88 h 184"/>
                  <a:gd name="T16" fmla="*/ 0 w 184"/>
                  <a:gd name="T17" fmla="*/ 122 h 184"/>
                  <a:gd name="T18" fmla="*/ 0 w 184"/>
                  <a:gd name="T19" fmla="*/ 122 h 184"/>
                  <a:gd name="T20" fmla="*/ 122 w 184"/>
                  <a:gd name="T21" fmla="*/ 0 h 184"/>
                  <a:gd name="T22" fmla="*/ 140 w 184"/>
                  <a:gd name="T23" fmla="*/ 0 h 184"/>
                  <a:gd name="T24" fmla="*/ 140 w 184"/>
                  <a:gd name="T25" fmla="*/ 0 h 184"/>
                  <a:gd name="T26" fmla="*/ 0 w 184"/>
                  <a:gd name="T27" fmla="*/ 140 h 184"/>
                  <a:gd name="T28" fmla="*/ 0 w 184"/>
                  <a:gd name="T29" fmla="*/ 140 h 184"/>
                  <a:gd name="T30" fmla="*/ 0 w 184"/>
                  <a:gd name="T31" fmla="*/ 184 h 184"/>
                  <a:gd name="T32" fmla="*/ 184 w 184"/>
                  <a:gd name="T33" fmla="*/ 0 h 184"/>
                  <a:gd name="T34" fmla="*/ 140 w 184"/>
                  <a:gd name="T35" fmla="*/ 0 h 184"/>
                  <a:gd name="T36" fmla="*/ 35 w 184"/>
                  <a:gd name="T37" fmla="*/ 6 h 184"/>
                  <a:gd name="T38" fmla="*/ 5 w 184"/>
                  <a:gd name="T39" fmla="*/ 6 h 184"/>
                  <a:gd name="T40" fmla="*/ 5 w 184"/>
                  <a:gd name="T41" fmla="*/ 35 h 184"/>
                  <a:gd name="T42" fmla="*/ 35 w 184"/>
                  <a:gd name="T43" fmla="*/ 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4" h="184">
                    <a:moveTo>
                      <a:pt x="122" y="0"/>
                    </a:moveTo>
                    <a:cubicBezTo>
                      <a:pt x="122" y="0"/>
                      <a:pt x="122" y="0"/>
                      <a:pt x="122" y="0"/>
                    </a:cubicBezTo>
                    <a:cubicBezTo>
                      <a:pt x="88" y="0"/>
                      <a:pt x="88" y="0"/>
                      <a:pt x="88" y="0"/>
                    </a:cubicBezTo>
                    <a:cubicBezTo>
                      <a:pt x="88" y="6"/>
                      <a:pt x="88" y="6"/>
                      <a:pt x="88" y="6"/>
                    </a:cubicBezTo>
                    <a:cubicBezTo>
                      <a:pt x="44" y="6"/>
                      <a:pt x="44" y="6"/>
                      <a:pt x="44" y="6"/>
                    </a:cubicBezTo>
                    <a:cubicBezTo>
                      <a:pt x="42" y="26"/>
                      <a:pt x="26" y="42"/>
                      <a:pt x="5" y="45"/>
                    </a:cubicBezTo>
                    <a:cubicBezTo>
                      <a:pt x="5" y="88"/>
                      <a:pt x="5" y="88"/>
                      <a:pt x="5" y="88"/>
                    </a:cubicBezTo>
                    <a:cubicBezTo>
                      <a:pt x="0" y="88"/>
                      <a:pt x="0" y="88"/>
                      <a:pt x="0" y="88"/>
                    </a:cubicBezTo>
                    <a:cubicBezTo>
                      <a:pt x="0" y="122"/>
                      <a:pt x="0" y="122"/>
                      <a:pt x="0" y="122"/>
                    </a:cubicBezTo>
                    <a:cubicBezTo>
                      <a:pt x="0" y="122"/>
                      <a:pt x="0" y="122"/>
                      <a:pt x="0" y="122"/>
                    </a:cubicBezTo>
                    <a:cubicBezTo>
                      <a:pt x="67" y="122"/>
                      <a:pt x="122" y="67"/>
                      <a:pt x="122" y="0"/>
                    </a:cubicBezTo>
                    <a:close/>
                    <a:moveTo>
                      <a:pt x="140" y="0"/>
                    </a:moveTo>
                    <a:cubicBezTo>
                      <a:pt x="140" y="0"/>
                      <a:pt x="140" y="0"/>
                      <a:pt x="140" y="0"/>
                    </a:cubicBezTo>
                    <a:cubicBezTo>
                      <a:pt x="140" y="77"/>
                      <a:pt x="77" y="140"/>
                      <a:pt x="0" y="140"/>
                    </a:cubicBezTo>
                    <a:cubicBezTo>
                      <a:pt x="0" y="140"/>
                      <a:pt x="0" y="140"/>
                      <a:pt x="0" y="140"/>
                    </a:cubicBezTo>
                    <a:cubicBezTo>
                      <a:pt x="0" y="184"/>
                      <a:pt x="0" y="184"/>
                      <a:pt x="0" y="184"/>
                    </a:cubicBezTo>
                    <a:cubicBezTo>
                      <a:pt x="101" y="184"/>
                      <a:pt x="184" y="102"/>
                      <a:pt x="184" y="0"/>
                    </a:cubicBezTo>
                    <a:lnTo>
                      <a:pt x="140" y="0"/>
                    </a:lnTo>
                    <a:close/>
                    <a:moveTo>
                      <a:pt x="35" y="6"/>
                    </a:moveTo>
                    <a:cubicBezTo>
                      <a:pt x="5" y="6"/>
                      <a:pt x="5" y="6"/>
                      <a:pt x="5" y="6"/>
                    </a:cubicBezTo>
                    <a:cubicBezTo>
                      <a:pt x="5" y="35"/>
                      <a:pt x="5" y="35"/>
                      <a:pt x="5" y="35"/>
                    </a:cubicBezTo>
                    <a:cubicBezTo>
                      <a:pt x="20" y="33"/>
                      <a:pt x="32" y="21"/>
                      <a:pt x="35" y="6"/>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214" name="Freeform 33"/>
              <p:cNvSpPr>
                <a:spLocks noEditPoints="1"/>
              </p:cNvSpPr>
              <p:nvPr/>
            </p:nvSpPr>
            <p:spPr bwMode="auto">
              <a:xfrm>
                <a:off x="1124820" y="4046397"/>
                <a:ext cx="151095" cy="151095"/>
              </a:xfrm>
              <a:custGeom>
                <a:avLst/>
                <a:gdLst>
                  <a:gd name="T0" fmla="*/ 5 w 184"/>
                  <a:gd name="T1" fmla="*/ 149 h 184"/>
                  <a:gd name="T2" fmla="*/ 5 w 184"/>
                  <a:gd name="T3" fmla="*/ 178 h 184"/>
                  <a:gd name="T4" fmla="*/ 35 w 184"/>
                  <a:gd name="T5" fmla="*/ 178 h 184"/>
                  <a:gd name="T6" fmla="*/ 5 w 184"/>
                  <a:gd name="T7" fmla="*/ 149 h 184"/>
                  <a:gd name="T8" fmla="*/ 0 w 184"/>
                  <a:gd name="T9" fmla="*/ 0 h 184"/>
                  <a:gd name="T10" fmla="*/ 0 w 184"/>
                  <a:gd name="T11" fmla="*/ 44 h 184"/>
                  <a:gd name="T12" fmla="*/ 0 w 184"/>
                  <a:gd name="T13" fmla="*/ 44 h 184"/>
                  <a:gd name="T14" fmla="*/ 140 w 184"/>
                  <a:gd name="T15" fmla="*/ 184 h 184"/>
                  <a:gd name="T16" fmla="*/ 184 w 184"/>
                  <a:gd name="T17" fmla="*/ 184 h 184"/>
                  <a:gd name="T18" fmla="*/ 0 w 184"/>
                  <a:gd name="T19" fmla="*/ 0 h 184"/>
                  <a:gd name="T20" fmla="*/ 0 w 184"/>
                  <a:gd name="T21" fmla="*/ 62 h 184"/>
                  <a:gd name="T22" fmla="*/ 0 w 184"/>
                  <a:gd name="T23" fmla="*/ 62 h 184"/>
                  <a:gd name="T24" fmla="*/ 0 w 184"/>
                  <a:gd name="T25" fmla="*/ 96 h 184"/>
                  <a:gd name="T26" fmla="*/ 5 w 184"/>
                  <a:gd name="T27" fmla="*/ 96 h 184"/>
                  <a:gd name="T28" fmla="*/ 5 w 184"/>
                  <a:gd name="T29" fmla="*/ 139 h 184"/>
                  <a:gd name="T30" fmla="*/ 44 w 184"/>
                  <a:gd name="T31" fmla="*/ 178 h 184"/>
                  <a:gd name="T32" fmla="*/ 88 w 184"/>
                  <a:gd name="T33" fmla="*/ 178 h 184"/>
                  <a:gd name="T34" fmla="*/ 88 w 184"/>
                  <a:gd name="T35" fmla="*/ 184 h 184"/>
                  <a:gd name="T36" fmla="*/ 122 w 184"/>
                  <a:gd name="T37" fmla="*/ 184 h 184"/>
                  <a:gd name="T38" fmla="*/ 0 w 184"/>
                  <a:gd name="T39" fmla="*/ 62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4" h="184">
                    <a:moveTo>
                      <a:pt x="5" y="149"/>
                    </a:moveTo>
                    <a:cubicBezTo>
                      <a:pt x="5" y="178"/>
                      <a:pt x="5" y="178"/>
                      <a:pt x="5" y="178"/>
                    </a:cubicBezTo>
                    <a:cubicBezTo>
                      <a:pt x="35" y="178"/>
                      <a:pt x="35" y="178"/>
                      <a:pt x="35" y="178"/>
                    </a:cubicBezTo>
                    <a:cubicBezTo>
                      <a:pt x="32" y="163"/>
                      <a:pt x="20" y="151"/>
                      <a:pt x="5" y="149"/>
                    </a:cubicBezTo>
                    <a:close/>
                    <a:moveTo>
                      <a:pt x="0" y="0"/>
                    </a:moveTo>
                    <a:cubicBezTo>
                      <a:pt x="0" y="44"/>
                      <a:pt x="0" y="44"/>
                      <a:pt x="0" y="44"/>
                    </a:cubicBezTo>
                    <a:cubicBezTo>
                      <a:pt x="0" y="44"/>
                      <a:pt x="0" y="44"/>
                      <a:pt x="0" y="44"/>
                    </a:cubicBezTo>
                    <a:cubicBezTo>
                      <a:pt x="77" y="44"/>
                      <a:pt x="140" y="107"/>
                      <a:pt x="140" y="184"/>
                    </a:cubicBezTo>
                    <a:cubicBezTo>
                      <a:pt x="184" y="184"/>
                      <a:pt x="184" y="184"/>
                      <a:pt x="184" y="184"/>
                    </a:cubicBezTo>
                    <a:cubicBezTo>
                      <a:pt x="184" y="82"/>
                      <a:pt x="101" y="0"/>
                      <a:pt x="0" y="0"/>
                    </a:cubicBezTo>
                    <a:close/>
                    <a:moveTo>
                      <a:pt x="0" y="62"/>
                    </a:moveTo>
                    <a:cubicBezTo>
                      <a:pt x="0" y="62"/>
                      <a:pt x="0" y="62"/>
                      <a:pt x="0" y="62"/>
                    </a:cubicBezTo>
                    <a:cubicBezTo>
                      <a:pt x="0" y="96"/>
                      <a:pt x="0" y="96"/>
                      <a:pt x="0" y="96"/>
                    </a:cubicBezTo>
                    <a:cubicBezTo>
                      <a:pt x="5" y="96"/>
                      <a:pt x="5" y="96"/>
                      <a:pt x="5" y="96"/>
                    </a:cubicBezTo>
                    <a:cubicBezTo>
                      <a:pt x="5" y="139"/>
                      <a:pt x="5" y="139"/>
                      <a:pt x="5" y="139"/>
                    </a:cubicBezTo>
                    <a:cubicBezTo>
                      <a:pt x="26" y="142"/>
                      <a:pt x="42" y="158"/>
                      <a:pt x="44" y="178"/>
                    </a:cubicBezTo>
                    <a:cubicBezTo>
                      <a:pt x="88" y="178"/>
                      <a:pt x="88" y="178"/>
                      <a:pt x="88" y="178"/>
                    </a:cubicBezTo>
                    <a:cubicBezTo>
                      <a:pt x="88" y="184"/>
                      <a:pt x="88" y="184"/>
                      <a:pt x="88" y="184"/>
                    </a:cubicBezTo>
                    <a:cubicBezTo>
                      <a:pt x="122" y="184"/>
                      <a:pt x="122" y="184"/>
                      <a:pt x="122" y="184"/>
                    </a:cubicBezTo>
                    <a:cubicBezTo>
                      <a:pt x="122" y="116"/>
                      <a:pt x="67" y="62"/>
                      <a:pt x="0" y="62"/>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34" name="Group 233"/>
            <p:cNvGrpSpPr/>
            <p:nvPr/>
          </p:nvGrpSpPr>
          <p:grpSpPr>
            <a:xfrm>
              <a:off x="1289715" y="1576685"/>
              <a:ext cx="767685" cy="461665"/>
              <a:chOff x="609600" y="2091875"/>
              <a:chExt cx="767685" cy="461665"/>
            </a:xfrm>
          </p:grpSpPr>
          <p:sp>
            <p:nvSpPr>
              <p:cNvPr id="207" name="Rectangle 28"/>
              <p:cNvSpPr>
                <a:spLocks noChangeArrowheads="1"/>
              </p:cNvSpPr>
              <p:nvPr/>
            </p:nvSpPr>
            <p:spPr bwMode="auto">
              <a:xfrm>
                <a:off x="622425" y="2244606"/>
                <a:ext cx="65"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accent5"/>
                  </a:solidFill>
                  <a:effectLst/>
                  <a:latin typeface="Arial" pitchFamily="34" charset="0"/>
                  <a:cs typeface="Arial" pitchFamily="34" charset="0"/>
                </a:endParaRPr>
              </a:p>
            </p:txBody>
          </p:sp>
          <p:sp>
            <p:nvSpPr>
              <p:cNvPr id="208" name="Rectangle 22"/>
              <p:cNvSpPr>
                <a:spLocks noChangeArrowheads="1"/>
              </p:cNvSpPr>
              <p:nvPr/>
            </p:nvSpPr>
            <p:spPr bwMode="auto">
              <a:xfrm>
                <a:off x="609600" y="2091875"/>
                <a:ext cx="7676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cs typeface="Arial" pitchFamily="34" charset="0"/>
                  </a:rPr>
                  <a:t>Objectif</a:t>
                </a:r>
                <a:r>
                  <a:rPr kumimoji="0" lang="en-US" sz="1000" b="0" i="0" u="none" strike="noStrike" cap="none" normalizeH="0" dirty="0" smtClean="0">
                    <a:ln>
                      <a:noFill/>
                    </a:ln>
                    <a:solidFill>
                      <a:schemeClr val="tx1"/>
                    </a:solidFill>
                    <a:effectLst/>
                    <a:latin typeface="Arial" pitchFamily="34" charset="0"/>
                    <a:cs typeface="Arial" pitchFamily="34" charset="0"/>
                  </a:rPr>
                  <a:t> à atteindre</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p:txBody>
          </p:sp>
        </p:grpSp>
      </p:grpSp>
      <p:sp>
        <p:nvSpPr>
          <p:cNvPr id="250" name="Rectangle 249"/>
          <p:cNvSpPr/>
          <p:nvPr/>
        </p:nvSpPr>
        <p:spPr>
          <a:xfrm>
            <a:off x="4085727" y="1019142"/>
            <a:ext cx="1040914" cy="283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e 9"/>
          <p:cNvGrpSpPr/>
          <p:nvPr/>
        </p:nvGrpSpPr>
        <p:grpSpPr>
          <a:xfrm>
            <a:off x="6088467" y="1168917"/>
            <a:ext cx="1229159" cy="1149436"/>
            <a:chOff x="6088467" y="1168917"/>
            <a:chExt cx="1229159" cy="1149436"/>
          </a:xfrm>
        </p:grpSpPr>
        <p:sp>
          <p:nvSpPr>
            <p:cNvPr id="175" name="TextBox 174"/>
            <p:cNvSpPr txBox="1"/>
            <p:nvPr/>
          </p:nvSpPr>
          <p:spPr>
            <a:xfrm>
              <a:off x="6088467" y="1873679"/>
              <a:ext cx="1229159" cy="444674"/>
            </a:xfrm>
            <a:prstGeom prst="rect">
              <a:avLst/>
            </a:prstGeom>
            <a:noFill/>
          </p:spPr>
          <p:txBody>
            <a:bodyPr wrap="square" rtlCol="0">
              <a:spAutoFit/>
            </a:bodyPr>
            <a:lstStyle/>
            <a:p>
              <a:pPr>
                <a:lnSpc>
                  <a:spcPct val="120000"/>
                </a:lnSpc>
              </a:pPr>
              <a:r>
                <a:rPr lang="en-US" sz="1000" dirty="0" smtClean="0">
                  <a:solidFill>
                    <a:schemeClr val="tx2"/>
                  </a:solidFill>
                  <a:latin typeface="Lato Bold" pitchFamily="34" charset="0"/>
                </a:rPr>
                <a:t>Compétences communication</a:t>
              </a:r>
            </a:p>
          </p:txBody>
        </p:sp>
        <p:pic>
          <p:nvPicPr>
            <p:cNvPr id="2050"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6123323" y="1168917"/>
              <a:ext cx="682030" cy="53553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1" name="Groupe 10"/>
          <p:cNvGrpSpPr/>
          <p:nvPr/>
        </p:nvGrpSpPr>
        <p:grpSpPr>
          <a:xfrm>
            <a:off x="3336491" y="3148850"/>
            <a:ext cx="1229159" cy="1461914"/>
            <a:chOff x="3336491" y="3148850"/>
            <a:chExt cx="1229159" cy="1461914"/>
          </a:xfrm>
        </p:grpSpPr>
        <p:sp>
          <p:nvSpPr>
            <p:cNvPr id="177" name="TextBox 176"/>
            <p:cNvSpPr txBox="1"/>
            <p:nvPr/>
          </p:nvSpPr>
          <p:spPr>
            <a:xfrm>
              <a:off x="3336491" y="3779767"/>
              <a:ext cx="1229159" cy="830997"/>
            </a:xfrm>
            <a:prstGeom prst="rect">
              <a:avLst/>
            </a:prstGeom>
            <a:noFill/>
          </p:spPr>
          <p:txBody>
            <a:bodyPr wrap="square" rtlCol="0">
              <a:spAutoFit/>
            </a:bodyPr>
            <a:lstStyle/>
            <a:p>
              <a:pPr>
                <a:lnSpc>
                  <a:spcPct val="120000"/>
                </a:lnSpc>
              </a:pPr>
              <a:r>
                <a:rPr lang="en-US" sz="1000" dirty="0">
                  <a:solidFill>
                    <a:schemeClr val="accent2"/>
                  </a:solidFill>
                  <a:latin typeface="Lato Bold" pitchFamily="34" charset="0"/>
                </a:rPr>
                <a:t>R</a:t>
              </a:r>
              <a:r>
                <a:rPr lang="en-US" sz="1000" dirty="0" smtClean="0">
                  <a:solidFill>
                    <a:schemeClr val="accent2"/>
                  </a:solidFill>
                  <a:latin typeface="Lato Bold" pitchFamily="34" charset="0"/>
                </a:rPr>
                <a:t>espect son </a:t>
              </a:r>
              <a:r>
                <a:rPr lang="en-US" sz="1000" dirty="0" err="1" smtClean="0">
                  <a:solidFill>
                    <a:schemeClr val="accent2"/>
                  </a:solidFill>
                  <a:latin typeface="Lato Bold" pitchFamily="34" charset="0"/>
                </a:rPr>
                <a:t>rythme</a:t>
              </a:r>
              <a:r>
                <a:rPr lang="en-US" sz="1000" dirty="0" smtClean="0">
                  <a:solidFill>
                    <a:schemeClr val="accent2"/>
                  </a:solidFill>
                  <a:latin typeface="Lato Bold" pitchFamily="34" charset="0"/>
                </a:rPr>
                <a:t> Reevaluation de la posture</a:t>
              </a:r>
              <a:endParaRPr lang="en-US" sz="800" dirty="0">
                <a:latin typeface="Lato" pitchFamily="34" charset="0"/>
              </a:endParaRPr>
            </a:p>
          </p:txBody>
        </p:sp>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7976" y="3148850"/>
              <a:ext cx="622300" cy="40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76760878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
                                        <p:tgtEl>
                                          <p:spTgt spid="2"/>
                                        </p:tgtEl>
                                      </p:cBhvr>
                                    </p:animEffect>
                                    <p:anim calcmode="lin" valueType="num">
                                      <p:cBhvr>
                                        <p:cTn id="8" dur="300" fill="hold"/>
                                        <p:tgtEl>
                                          <p:spTgt spid="2"/>
                                        </p:tgtEl>
                                        <p:attrNameLst>
                                          <p:attrName>ppt_x</p:attrName>
                                        </p:attrNameLst>
                                      </p:cBhvr>
                                      <p:tavLst>
                                        <p:tav tm="0">
                                          <p:val>
                                            <p:strVal val="#ppt_x"/>
                                          </p:val>
                                        </p:tav>
                                        <p:tav tm="100000">
                                          <p:val>
                                            <p:strVal val="#ppt_x"/>
                                          </p:val>
                                        </p:tav>
                                      </p:tavLst>
                                    </p:anim>
                                    <p:anim calcmode="lin" valueType="num">
                                      <p:cBhvr>
                                        <p:cTn id="9" dur="3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300"/>
                            </p:stCondLst>
                            <p:childTnLst>
                              <p:par>
                                <p:cTn id="11" presetID="55" presetClass="entr" presetSubtype="0" fill="hold" grpId="0" nodeType="afterEffect">
                                  <p:stCondLst>
                                    <p:cond delay="0"/>
                                  </p:stCondLst>
                                  <p:childTnLst>
                                    <p:set>
                                      <p:cBhvr>
                                        <p:cTn id="12" dur="1" fill="hold">
                                          <p:stCondLst>
                                            <p:cond delay="0"/>
                                          </p:stCondLst>
                                        </p:cTn>
                                        <p:tgtEl>
                                          <p:spTgt spid="250"/>
                                        </p:tgtEl>
                                        <p:attrNameLst>
                                          <p:attrName>style.visibility</p:attrName>
                                        </p:attrNameLst>
                                      </p:cBhvr>
                                      <p:to>
                                        <p:strVal val="visible"/>
                                      </p:to>
                                    </p:set>
                                    <p:anim calcmode="lin" valueType="num">
                                      <p:cBhvr>
                                        <p:cTn id="13" dur="300" fill="hold"/>
                                        <p:tgtEl>
                                          <p:spTgt spid="250"/>
                                        </p:tgtEl>
                                        <p:attrNameLst>
                                          <p:attrName>ppt_w</p:attrName>
                                        </p:attrNameLst>
                                      </p:cBhvr>
                                      <p:tavLst>
                                        <p:tav tm="0">
                                          <p:val>
                                            <p:strVal val="#ppt_w*0.70"/>
                                          </p:val>
                                        </p:tav>
                                        <p:tav tm="100000">
                                          <p:val>
                                            <p:strVal val="#ppt_w"/>
                                          </p:val>
                                        </p:tav>
                                      </p:tavLst>
                                    </p:anim>
                                    <p:anim calcmode="lin" valueType="num">
                                      <p:cBhvr>
                                        <p:cTn id="14" dur="300" fill="hold"/>
                                        <p:tgtEl>
                                          <p:spTgt spid="250"/>
                                        </p:tgtEl>
                                        <p:attrNameLst>
                                          <p:attrName>ppt_h</p:attrName>
                                        </p:attrNameLst>
                                      </p:cBhvr>
                                      <p:tavLst>
                                        <p:tav tm="0">
                                          <p:val>
                                            <p:strVal val="#ppt_h"/>
                                          </p:val>
                                        </p:tav>
                                        <p:tav tm="100000">
                                          <p:val>
                                            <p:strVal val="#ppt_h"/>
                                          </p:val>
                                        </p:tav>
                                      </p:tavLst>
                                    </p:anim>
                                    <p:animEffect transition="in" filter="fade">
                                      <p:cBhvr>
                                        <p:cTn id="15" dur="300"/>
                                        <p:tgtEl>
                                          <p:spTgt spid="250"/>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0-#ppt_w/2"/>
                                          </p:val>
                                        </p:tav>
                                        <p:tav tm="100000">
                                          <p:val>
                                            <p:strVal val="#ppt_x"/>
                                          </p:val>
                                        </p:tav>
                                      </p:tavLst>
                                    </p:anim>
                                    <p:anim calcmode="lin" valueType="num">
                                      <p:cBhvr additive="base">
                                        <p:cTn id="21"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childTnLst>
                          </p:cTn>
                        </p:par>
                        <p:par>
                          <p:cTn id="27" fill="hold">
                            <p:stCondLst>
                              <p:cond delay="500"/>
                            </p:stCondLst>
                            <p:childTnLst>
                              <p:par>
                                <p:cTn id="28" presetID="42" presetClass="entr" presetSubtype="0"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300"/>
                                        <p:tgtEl>
                                          <p:spTgt spid="5"/>
                                        </p:tgtEl>
                                      </p:cBhvr>
                                    </p:animEffect>
                                    <p:anim calcmode="lin" valueType="num">
                                      <p:cBhvr>
                                        <p:cTn id="31" dur="300" fill="hold"/>
                                        <p:tgtEl>
                                          <p:spTgt spid="5"/>
                                        </p:tgtEl>
                                        <p:attrNameLst>
                                          <p:attrName>ppt_x</p:attrName>
                                        </p:attrNameLst>
                                      </p:cBhvr>
                                      <p:tavLst>
                                        <p:tav tm="0">
                                          <p:val>
                                            <p:strVal val="#ppt_x"/>
                                          </p:val>
                                        </p:tav>
                                        <p:tav tm="100000">
                                          <p:val>
                                            <p:strVal val="#ppt_x"/>
                                          </p:val>
                                        </p:tav>
                                      </p:tavLst>
                                    </p:anim>
                                    <p:anim calcmode="lin" valueType="num">
                                      <p:cBhvr>
                                        <p:cTn id="32" dur="3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par>
                          <p:cTn id="38" fill="hold">
                            <p:stCondLst>
                              <p:cond delay="500"/>
                            </p:stCondLst>
                            <p:childTnLst>
                              <p:par>
                                <p:cTn id="39" presetID="53" presetClass="entr" presetSubtype="16" fill="hold" nodeType="after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500" fill="hold"/>
                                        <p:tgtEl>
                                          <p:spTgt spid="7"/>
                                        </p:tgtEl>
                                        <p:attrNameLst>
                                          <p:attrName>ppt_w</p:attrName>
                                        </p:attrNameLst>
                                      </p:cBhvr>
                                      <p:tavLst>
                                        <p:tav tm="0">
                                          <p:val>
                                            <p:fltVal val="0"/>
                                          </p:val>
                                        </p:tav>
                                        <p:tav tm="100000">
                                          <p:val>
                                            <p:strVal val="#ppt_w"/>
                                          </p:val>
                                        </p:tav>
                                      </p:tavLst>
                                    </p:anim>
                                    <p:anim calcmode="lin" valueType="num">
                                      <p:cBhvr>
                                        <p:cTn id="42" dur="500" fill="hold"/>
                                        <p:tgtEl>
                                          <p:spTgt spid="7"/>
                                        </p:tgtEl>
                                        <p:attrNameLst>
                                          <p:attrName>ppt_h</p:attrName>
                                        </p:attrNameLst>
                                      </p:cBhvr>
                                      <p:tavLst>
                                        <p:tav tm="0">
                                          <p:val>
                                            <p:fltVal val="0"/>
                                          </p:val>
                                        </p:tav>
                                        <p:tav tm="100000">
                                          <p:val>
                                            <p:strVal val="#ppt_h"/>
                                          </p:val>
                                        </p:tav>
                                      </p:tavLst>
                                    </p:anim>
                                    <p:animEffect transition="in" filter="fade">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ipe(up)">
                                      <p:cBhvr>
                                        <p:cTn id="48" dur="5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nodeType="click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1000" fill="hold"/>
                                        <p:tgtEl>
                                          <p:spTgt spid="10"/>
                                        </p:tgtEl>
                                        <p:attrNameLst>
                                          <p:attrName>ppt_w</p:attrName>
                                        </p:attrNameLst>
                                      </p:cBhvr>
                                      <p:tavLst>
                                        <p:tav tm="0">
                                          <p:val>
                                            <p:fltVal val="0"/>
                                          </p:val>
                                        </p:tav>
                                        <p:tav tm="100000">
                                          <p:val>
                                            <p:strVal val="#ppt_w"/>
                                          </p:val>
                                        </p:tav>
                                      </p:tavLst>
                                    </p:anim>
                                    <p:anim calcmode="lin" valueType="num">
                                      <p:cBhvr>
                                        <p:cTn id="54" dur="1000" fill="hold"/>
                                        <p:tgtEl>
                                          <p:spTgt spid="10"/>
                                        </p:tgtEl>
                                        <p:attrNameLst>
                                          <p:attrName>ppt_h</p:attrName>
                                        </p:attrNameLst>
                                      </p:cBhvr>
                                      <p:tavLst>
                                        <p:tav tm="0">
                                          <p:val>
                                            <p:fltVal val="0"/>
                                          </p:val>
                                        </p:tav>
                                        <p:tav tm="100000">
                                          <p:val>
                                            <p:strVal val="#ppt_h"/>
                                          </p:val>
                                        </p:tav>
                                      </p:tavLst>
                                    </p:anim>
                                    <p:anim calcmode="lin" valueType="num">
                                      <p:cBhvr>
                                        <p:cTn id="55" dur="1000" fill="hold"/>
                                        <p:tgtEl>
                                          <p:spTgt spid="10"/>
                                        </p:tgtEl>
                                        <p:attrNameLst>
                                          <p:attrName>style.rotation</p:attrName>
                                        </p:attrNameLst>
                                      </p:cBhvr>
                                      <p:tavLst>
                                        <p:tav tm="0">
                                          <p:val>
                                            <p:fltVal val="90"/>
                                          </p:val>
                                        </p:tav>
                                        <p:tav tm="100000">
                                          <p:val>
                                            <p:fltVal val="0"/>
                                          </p:val>
                                        </p:tav>
                                      </p:tavLst>
                                    </p:anim>
                                    <p:animEffect transition="in" filter="fade">
                                      <p:cBhvr>
                                        <p:cTn id="56" dur="1000"/>
                                        <p:tgtEl>
                                          <p:spTgt spid="10"/>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20"/>
                                        </p:tgtEl>
                                        <p:attrNameLst>
                                          <p:attrName>style.visibility</p:attrName>
                                        </p:attrNameLst>
                                      </p:cBhvr>
                                      <p:to>
                                        <p:strVal val="visible"/>
                                      </p:to>
                                    </p:set>
                                    <p:anim calcmode="lin" valueType="num">
                                      <p:cBhvr additive="base">
                                        <p:cTn id="61" dur="500" fill="hold"/>
                                        <p:tgtEl>
                                          <p:spTgt spid="220"/>
                                        </p:tgtEl>
                                        <p:attrNameLst>
                                          <p:attrName>ppt_x</p:attrName>
                                        </p:attrNameLst>
                                      </p:cBhvr>
                                      <p:tavLst>
                                        <p:tav tm="0">
                                          <p:val>
                                            <p:strVal val="#ppt_x"/>
                                          </p:val>
                                        </p:tav>
                                        <p:tav tm="100000">
                                          <p:val>
                                            <p:strVal val="#ppt_x"/>
                                          </p:val>
                                        </p:tav>
                                      </p:tavLst>
                                    </p:anim>
                                    <p:anim calcmode="lin" valueType="num">
                                      <p:cBhvr additive="base">
                                        <p:cTn id="62" dur="500" fill="hold"/>
                                        <p:tgtEl>
                                          <p:spTgt spid="220"/>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grpId="0" nodeType="clickEffect">
                                  <p:stCondLst>
                                    <p:cond delay="0"/>
                                  </p:stCondLst>
                                  <p:childTnLst>
                                    <p:set>
                                      <p:cBhvr>
                                        <p:cTn id="66" dur="1" fill="hold">
                                          <p:stCondLst>
                                            <p:cond delay="0"/>
                                          </p:stCondLst>
                                        </p:cTn>
                                        <p:tgtEl>
                                          <p:spTgt spid="221"/>
                                        </p:tgtEl>
                                        <p:attrNameLst>
                                          <p:attrName>style.visibility</p:attrName>
                                        </p:attrNameLst>
                                      </p:cBhvr>
                                      <p:to>
                                        <p:strVal val="visible"/>
                                      </p:to>
                                    </p:set>
                                    <p:animEffect transition="in" filter="circle(in)">
                                      <p:cBhvr>
                                        <p:cTn id="67" dur="2000"/>
                                        <p:tgtEl>
                                          <p:spTgt spid="221"/>
                                        </p:tgtEl>
                                      </p:cBhvr>
                                    </p:animEffect>
                                  </p:childTnLst>
                                </p:cTn>
                              </p:par>
                            </p:childTnLst>
                          </p:cTn>
                        </p:par>
                        <p:par>
                          <p:cTn id="68" fill="hold">
                            <p:stCondLst>
                              <p:cond delay="2000"/>
                            </p:stCondLst>
                            <p:childTnLst>
                              <p:par>
                                <p:cTn id="69" presetID="42" presetClass="entr" presetSubtype="0" fill="hold"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fade">
                                      <p:cBhvr>
                                        <p:cTn id="71" dur="300"/>
                                        <p:tgtEl>
                                          <p:spTgt spid="15"/>
                                        </p:tgtEl>
                                      </p:cBhvr>
                                    </p:animEffect>
                                    <p:anim calcmode="lin" valueType="num">
                                      <p:cBhvr>
                                        <p:cTn id="72" dur="300" fill="hold"/>
                                        <p:tgtEl>
                                          <p:spTgt spid="15"/>
                                        </p:tgtEl>
                                        <p:attrNameLst>
                                          <p:attrName>ppt_x</p:attrName>
                                        </p:attrNameLst>
                                      </p:cBhvr>
                                      <p:tavLst>
                                        <p:tav tm="0">
                                          <p:val>
                                            <p:strVal val="#ppt_x"/>
                                          </p:val>
                                        </p:tav>
                                        <p:tav tm="100000">
                                          <p:val>
                                            <p:strVal val="#ppt_x"/>
                                          </p:val>
                                        </p:tav>
                                      </p:tavLst>
                                    </p:anim>
                                    <p:anim calcmode="lin" valueType="num">
                                      <p:cBhvr>
                                        <p:cTn id="73" dur="3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2" presetClass="entr" presetSubtype="2" fill="hold" nodeType="click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right)">
                                      <p:cBhvr>
                                        <p:cTn id="78" dur="500"/>
                                        <p:tgtEl>
                                          <p:spTgt spid="16"/>
                                        </p:tgtEl>
                                      </p:cBhvr>
                                    </p:animEffect>
                                  </p:childTnLst>
                                </p:cTn>
                              </p:par>
                            </p:childTnLst>
                          </p:cTn>
                        </p:par>
                        <p:par>
                          <p:cTn id="79" fill="hold">
                            <p:stCondLst>
                              <p:cond delay="500"/>
                            </p:stCondLst>
                            <p:childTnLst>
                              <p:par>
                                <p:cTn id="80" presetID="53" presetClass="entr" presetSubtype="16" fill="hold" nodeType="afterEffect">
                                  <p:stCondLst>
                                    <p:cond delay="0"/>
                                  </p:stCondLst>
                                  <p:childTnLst>
                                    <p:set>
                                      <p:cBhvr>
                                        <p:cTn id="81" dur="1" fill="hold">
                                          <p:stCondLst>
                                            <p:cond delay="0"/>
                                          </p:stCondLst>
                                        </p:cTn>
                                        <p:tgtEl>
                                          <p:spTgt spid="17"/>
                                        </p:tgtEl>
                                        <p:attrNameLst>
                                          <p:attrName>style.visibility</p:attrName>
                                        </p:attrNameLst>
                                      </p:cBhvr>
                                      <p:to>
                                        <p:strVal val="visible"/>
                                      </p:to>
                                    </p:set>
                                    <p:anim calcmode="lin" valueType="num">
                                      <p:cBhvr>
                                        <p:cTn id="82" dur="500" fill="hold"/>
                                        <p:tgtEl>
                                          <p:spTgt spid="17"/>
                                        </p:tgtEl>
                                        <p:attrNameLst>
                                          <p:attrName>ppt_w</p:attrName>
                                        </p:attrNameLst>
                                      </p:cBhvr>
                                      <p:tavLst>
                                        <p:tav tm="0">
                                          <p:val>
                                            <p:fltVal val="0"/>
                                          </p:val>
                                        </p:tav>
                                        <p:tav tm="100000">
                                          <p:val>
                                            <p:strVal val="#ppt_w"/>
                                          </p:val>
                                        </p:tav>
                                      </p:tavLst>
                                    </p:anim>
                                    <p:anim calcmode="lin" valueType="num">
                                      <p:cBhvr>
                                        <p:cTn id="83" dur="500" fill="hold"/>
                                        <p:tgtEl>
                                          <p:spTgt spid="17"/>
                                        </p:tgtEl>
                                        <p:attrNameLst>
                                          <p:attrName>ppt_h</p:attrName>
                                        </p:attrNameLst>
                                      </p:cBhvr>
                                      <p:tavLst>
                                        <p:tav tm="0">
                                          <p:val>
                                            <p:fltVal val="0"/>
                                          </p:val>
                                        </p:tav>
                                        <p:tav tm="100000">
                                          <p:val>
                                            <p:strVal val="#ppt_h"/>
                                          </p:val>
                                        </p:tav>
                                      </p:tavLst>
                                    </p:anim>
                                    <p:animEffect transition="in" filter="fade">
                                      <p:cBhvr>
                                        <p:cTn id="84" dur="500"/>
                                        <p:tgtEl>
                                          <p:spTgt spid="17"/>
                                        </p:tgtEl>
                                      </p:cBhvr>
                                    </p:animEffec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11"/>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217"/>
                                        </p:tgtEl>
                                        <p:attrNameLst>
                                          <p:attrName>style.visibility</p:attrName>
                                        </p:attrNameLst>
                                      </p:cBhvr>
                                      <p:to>
                                        <p:strVal val="visible"/>
                                      </p:to>
                                    </p:set>
                                    <p:anim calcmode="lin" valueType="num">
                                      <p:cBhvr additive="base">
                                        <p:cTn id="93" dur="500" fill="hold"/>
                                        <p:tgtEl>
                                          <p:spTgt spid="217"/>
                                        </p:tgtEl>
                                        <p:attrNameLst>
                                          <p:attrName>ppt_x</p:attrName>
                                        </p:attrNameLst>
                                      </p:cBhvr>
                                      <p:tavLst>
                                        <p:tav tm="0">
                                          <p:val>
                                            <p:strVal val="#ppt_x"/>
                                          </p:val>
                                        </p:tav>
                                        <p:tav tm="100000">
                                          <p:val>
                                            <p:strVal val="#ppt_x"/>
                                          </p:val>
                                        </p:tav>
                                      </p:tavLst>
                                    </p:anim>
                                    <p:anim calcmode="lin" valueType="num">
                                      <p:cBhvr additive="base">
                                        <p:cTn id="94" dur="500" fill="hold"/>
                                        <p:tgtEl>
                                          <p:spTgt spid="217"/>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2" presetClass="entr" presetSubtype="2" fill="hold" nodeType="clickEffect">
                                  <p:stCondLst>
                                    <p:cond delay="0"/>
                                  </p:stCondLst>
                                  <p:childTnLst>
                                    <p:set>
                                      <p:cBhvr>
                                        <p:cTn id="98" dur="1" fill="hold">
                                          <p:stCondLst>
                                            <p:cond delay="0"/>
                                          </p:stCondLst>
                                        </p:cTn>
                                        <p:tgtEl>
                                          <p:spTgt spid="22"/>
                                        </p:tgtEl>
                                        <p:attrNameLst>
                                          <p:attrName>style.visibility</p:attrName>
                                        </p:attrNameLst>
                                      </p:cBhvr>
                                      <p:to>
                                        <p:strVal val="visible"/>
                                      </p:to>
                                    </p:set>
                                    <p:animEffect transition="in" filter="wipe(right)">
                                      <p:cBhvr>
                                        <p:cTn id="99" dur="500"/>
                                        <p:tgtEl>
                                          <p:spTgt spid="22"/>
                                        </p:tgtEl>
                                      </p:cBhvr>
                                    </p:animEffect>
                                  </p:childTnLst>
                                </p:cTn>
                              </p:par>
                            </p:childTnLst>
                          </p:cTn>
                        </p:par>
                        <p:par>
                          <p:cTn id="100" fill="hold">
                            <p:stCondLst>
                              <p:cond delay="500"/>
                            </p:stCondLst>
                            <p:childTnLst>
                              <p:par>
                                <p:cTn id="101" presetID="42" presetClass="entr" presetSubtype="0" fill="hold"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300"/>
                                        <p:tgtEl>
                                          <p:spTgt spid="21"/>
                                        </p:tgtEl>
                                      </p:cBhvr>
                                    </p:animEffect>
                                    <p:anim calcmode="lin" valueType="num">
                                      <p:cBhvr>
                                        <p:cTn id="104" dur="300" fill="hold"/>
                                        <p:tgtEl>
                                          <p:spTgt spid="21"/>
                                        </p:tgtEl>
                                        <p:attrNameLst>
                                          <p:attrName>ppt_x</p:attrName>
                                        </p:attrNameLst>
                                      </p:cBhvr>
                                      <p:tavLst>
                                        <p:tav tm="0">
                                          <p:val>
                                            <p:strVal val="#ppt_x"/>
                                          </p:val>
                                        </p:tav>
                                        <p:tav tm="100000">
                                          <p:val>
                                            <p:strVal val="#ppt_x"/>
                                          </p:val>
                                        </p:tav>
                                      </p:tavLst>
                                    </p:anim>
                                    <p:anim calcmode="lin" valueType="num">
                                      <p:cBhvr>
                                        <p:cTn id="105" dur="3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 grpId="0" animBg="1"/>
      <p:bldP spid="220" grpId="0" animBg="1"/>
      <p:bldP spid="221" grpId="0" animBg="1"/>
      <p:bldP spid="25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736537" y="392297"/>
            <a:ext cx="5667768" cy="568113"/>
            <a:chOff x="1772300" y="429604"/>
            <a:chExt cx="5667768" cy="568113"/>
          </a:xfrm>
        </p:grpSpPr>
        <p:sp>
          <p:nvSpPr>
            <p:cNvPr id="24" name="Rectangle 22"/>
            <p:cNvSpPr>
              <a:spLocks noChangeArrowheads="1"/>
            </p:cNvSpPr>
            <p:nvPr/>
          </p:nvSpPr>
          <p:spPr bwMode="auto">
            <a:xfrm>
              <a:off x="2149622" y="429604"/>
              <a:ext cx="49132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effectLst/>
                  <a:latin typeface="Lato Light" pitchFamily="34" charset="0"/>
                  <a:cs typeface="Arial" pitchFamily="34" charset="0"/>
                </a:rPr>
                <a:t>Les techniques</a:t>
              </a:r>
              <a:r>
                <a:rPr kumimoji="0" lang="en-US" sz="2400" b="0" i="0" u="none" strike="noStrike" cap="none" normalizeH="0" dirty="0" smtClean="0">
                  <a:ln>
                    <a:noFill/>
                  </a:ln>
                  <a:effectLst/>
                  <a:latin typeface="Lato Light" pitchFamily="34" charset="0"/>
                  <a:cs typeface="Arial" pitchFamily="34" charset="0"/>
                </a:rPr>
                <a:t> </a:t>
              </a:r>
              <a:r>
                <a:rPr kumimoji="0" lang="en-US" sz="2400" b="0" i="0" u="none" strike="noStrike" cap="none" normalizeH="0" dirty="0" err="1" smtClean="0">
                  <a:ln>
                    <a:noFill/>
                  </a:ln>
                  <a:effectLst/>
                  <a:latin typeface="Lato Light" pitchFamily="34" charset="0"/>
                  <a:cs typeface="Arial" pitchFamily="34" charset="0"/>
                </a:rPr>
                <a:t>d’autohypnose</a:t>
              </a:r>
              <a:r>
                <a:rPr kumimoji="0" lang="en-US" sz="2400" b="0" i="0" u="none" strike="noStrike" cap="none" normalizeH="0" dirty="0" smtClean="0">
                  <a:ln>
                    <a:noFill/>
                  </a:ln>
                  <a:effectLst/>
                  <a:latin typeface="Lato Light" pitchFamily="34" charset="0"/>
                  <a:cs typeface="Arial" pitchFamily="34" charset="0"/>
                </a:rPr>
                <a:t>/EFT</a:t>
              </a:r>
              <a:endParaRPr kumimoji="0" lang="en-US" sz="1050" b="0" i="0" u="none" strike="noStrike" cap="none" normalizeH="0" baseline="0" dirty="0" smtClean="0">
                <a:ln>
                  <a:noFill/>
                </a:ln>
                <a:effectLst/>
                <a:latin typeface="Arial" pitchFamily="34" charset="0"/>
                <a:cs typeface="Arial" pitchFamily="34" charset="0"/>
              </a:endParaRPr>
            </a:p>
          </p:txBody>
        </p:sp>
        <p:sp>
          <p:nvSpPr>
            <p:cNvPr id="13" name="TextBox 12"/>
            <p:cNvSpPr txBox="1"/>
            <p:nvPr/>
          </p:nvSpPr>
          <p:spPr>
            <a:xfrm>
              <a:off x="1772300" y="751496"/>
              <a:ext cx="5667768" cy="246221"/>
            </a:xfrm>
            <a:prstGeom prst="rect">
              <a:avLst/>
            </a:prstGeom>
            <a:noFill/>
          </p:spPr>
          <p:txBody>
            <a:bodyPr wrap="square" rtlCol="0">
              <a:spAutoFit/>
            </a:bodyPr>
            <a:lstStyle/>
            <a:p>
              <a:pPr algn="ctr"/>
              <a:endParaRPr lang="en-US" sz="1000" dirty="0">
                <a:latin typeface="Lato Light" pitchFamily="34" charset="0"/>
              </a:endParaRPr>
            </a:p>
          </p:txBody>
        </p:sp>
      </p:grpSp>
      <p:sp>
        <p:nvSpPr>
          <p:cNvPr id="43" name="Oval 42"/>
          <p:cNvSpPr/>
          <p:nvPr/>
        </p:nvSpPr>
        <p:spPr>
          <a:xfrm>
            <a:off x="8453190" y="4794035"/>
            <a:ext cx="214987" cy="21498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8347378" y="4796274"/>
            <a:ext cx="432324" cy="224998"/>
          </a:xfrm>
          <a:prstGeom prst="rect">
            <a:avLst/>
          </a:prstGeom>
          <a:noFill/>
        </p:spPr>
        <p:txBody>
          <a:bodyPr wrap="square" rtlCol="0" anchor="ctr">
            <a:spAutoFit/>
          </a:bodyPr>
          <a:lstStyle/>
          <a:p>
            <a:pPr algn="ctr">
              <a:lnSpc>
                <a:spcPct val="120000"/>
              </a:lnSpc>
            </a:pPr>
            <a:r>
              <a:rPr lang="en-US" sz="800" dirty="0" smtClean="0">
                <a:solidFill>
                  <a:schemeClr val="bg1"/>
                </a:solidFill>
                <a:latin typeface="Lato" pitchFamily="34" charset="0"/>
              </a:rPr>
              <a:t>18</a:t>
            </a:r>
            <a:endParaRPr lang="en-US" sz="800" dirty="0">
              <a:solidFill>
                <a:schemeClr val="bg1"/>
              </a:solidFill>
              <a:latin typeface="Lato" pitchFamily="34" charset="0"/>
            </a:endParaRPr>
          </a:p>
        </p:txBody>
      </p:sp>
      <p:sp>
        <p:nvSpPr>
          <p:cNvPr id="101" name="TextBox 100"/>
          <p:cNvSpPr txBox="1"/>
          <p:nvPr/>
        </p:nvSpPr>
        <p:spPr>
          <a:xfrm>
            <a:off x="588461" y="1344267"/>
            <a:ext cx="1773740" cy="3970318"/>
          </a:xfrm>
          <a:prstGeom prst="rect">
            <a:avLst/>
          </a:prstGeom>
          <a:noFill/>
        </p:spPr>
        <p:txBody>
          <a:bodyPr wrap="square" rtlCol="0">
            <a:spAutoFit/>
          </a:bodyPr>
          <a:lstStyle/>
          <a:p>
            <a:pPr>
              <a:lnSpc>
                <a:spcPct val="120000"/>
              </a:lnSpc>
            </a:pPr>
            <a:r>
              <a:rPr lang="en-US" sz="1400" dirty="0">
                <a:latin typeface="Lato Light" pitchFamily="34" charset="0"/>
              </a:rPr>
              <a:t>Prendre conscience de la labilité émotionnelle:</a:t>
            </a:r>
          </a:p>
          <a:p>
            <a:pPr>
              <a:lnSpc>
                <a:spcPct val="120000"/>
              </a:lnSpc>
            </a:pPr>
            <a:r>
              <a:rPr lang="en-US" sz="1400" dirty="0" smtClean="0">
                <a:latin typeface="Lato Light" pitchFamily="34" charset="0"/>
              </a:rPr>
              <a:t>“Si </a:t>
            </a:r>
            <a:r>
              <a:rPr lang="en-US" sz="1400" dirty="0">
                <a:latin typeface="Lato Light" pitchFamily="34" charset="0"/>
              </a:rPr>
              <a:t>tu ressens </a:t>
            </a:r>
            <a:r>
              <a:rPr lang="en-US" sz="1400" dirty="0" smtClean="0">
                <a:latin typeface="Lato Light" pitchFamily="34" charset="0"/>
              </a:rPr>
              <a:t>l’anxiété, </a:t>
            </a:r>
            <a:r>
              <a:rPr lang="en-US" sz="1400" dirty="0">
                <a:latin typeface="Lato Light" pitchFamily="34" charset="0"/>
              </a:rPr>
              <a:t>c’est le signal de faire l’autohypnose</a:t>
            </a:r>
            <a:r>
              <a:rPr lang="en-US" sz="1400" dirty="0" smtClean="0">
                <a:latin typeface="Lato Light" pitchFamily="34" charset="0"/>
              </a:rPr>
              <a:t>”</a:t>
            </a:r>
          </a:p>
          <a:p>
            <a:pPr>
              <a:lnSpc>
                <a:spcPct val="120000"/>
              </a:lnSpc>
            </a:pPr>
            <a:endParaRPr lang="en-US" sz="1400" dirty="0">
              <a:latin typeface="Lato Light" pitchFamily="34" charset="0"/>
            </a:endParaRPr>
          </a:p>
          <a:p>
            <a:pPr>
              <a:lnSpc>
                <a:spcPct val="120000"/>
              </a:lnSpc>
            </a:pPr>
            <a:r>
              <a:rPr lang="en-US" sz="1400" dirty="0" smtClean="0">
                <a:solidFill>
                  <a:srgbClr val="FF0000"/>
                </a:solidFill>
                <a:latin typeface="Lato Light" pitchFamily="34" charset="0"/>
              </a:rPr>
              <a:t>Indication</a:t>
            </a:r>
            <a:r>
              <a:rPr lang="en-US" sz="1400" dirty="0" smtClean="0">
                <a:latin typeface="Lato Light" pitchFamily="34" charset="0"/>
              </a:rPr>
              <a:t>: lien positif, motivation, collaboration</a:t>
            </a:r>
          </a:p>
          <a:p>
            <a:pPr>
              <a:lnSpc>
                <a:spcPct val="120000"/>
              </a:lnSpc>
            </a:pPr>
            <a:r>
              <a:rPr lang="en-US" sz="1400" dirty="0" smtClean="0">
                <a:solidFill>
                  <a:srgbClr val="FF0000"/>
                </a:solidFill>
                <a:latin typeface="Lato Light" pitchFamily="34" charset="0"/>
              </a:rPr>
              <a:t>Contrindication</a:t>
            </a:r>
            <a:r>
              <a:rPr lang="en-US" sz="1400" dirty="0" smtClean="0">
                <a:latin typeface="Lato Light" pitchFamily="34" charset="0"/>
              </a:rPr>
              <a:t>: risque physique ou émotif</a:t>
            </a:r>
          </a:p>
          <a:p>
            <a:pPr>
              <a:lnSpc>
                <a:spcPct val="120000"/>
              </a:lnSpc>
            </a:pPr>
            <a:endParaRPr lang="en-US" sz="1400" dirty="0">
              <a:latin typeface="Lato Light" pitchFamily="34" charset="0"/>
            </a:endParaRPr>
          </a:p>
        </p:txBody>
      </p:sp>
      <p:grpSp>
        <p:nvGrpSpPr>
          <p:cNvPr id="3" name="Group 2"/>
          <p:cNvGrpSpPr/>
          <p:nvPr/>
        </p:nvGrpSpPr>
        <p:grpSpPr>
          <a:xfrm>
            <a:off x="2948327" y="1352550"/>
            <a:ext cx="1818978" cy="548483"/>
            <a:chOff x="2948327" y="1352550"/>
            <a:chExt cx="1818978" cy="548483"/>
          </a:xfrm>
        </p:grpSpPr>
        <p:sp>
          <p:nvSpPr>
            <p:cNvPr id="96" name="TextBox 95"/>
            <p:cNvSpPr txBox="1"/>
            <p:nvPr/>
          </p:nvSpPr>
          <p:spPr>
            <a:xfrm>
              <a:off x="3028766" y="1352550"/>
              <a:ext cx="1738539" cy="548483"/>
            </a:xfrm>
            <a:prstGeom prst="rect">
              <a:avLst/>
            </a:prstGeom>
            <a:noFill/>
          </p:spPr>
          <p:txBody>
            <a:bodyPr wrap="square" rtlCol="0">
              <a:spAutoFit/>
            </a:bodyPr>
            <a:lstStyle/>
            <a:p>
              <a:pPr>
                <a:lnSpc>
                  <a:spcPct val="114000"/>
                </a:lnSpc>
              </a:pPr>
              <a:r>
                <a:rPr lang="en-US" sz="1000" dirty="0" smtClean="0">
                  <a:solidFill>
                    <a:schemeClr val="bg2"/>
                  </a:solidFill>
                  <a:latin typeface="Lato Bold" pitchFamily="34" charset="0"/>
                </a:rPr>
                <a:t>La transe</a:t>
              </a:r>
            </a:p>
            <a:p>
              <a:pPr>
                <a:lnSpc>
                  <a:spcPct val="114000"/>
                </a:lnSpc>
              </a:pPr>
              <a:r>
                <a:rPr lang="en-US" sz="800" dirty="0" smtClean="0">
                  <a:latin typeface="Lato Light" pitchFamily="34" charset="0"/>
                </a:rPr>
                <a:t>Développement </a:t>
              </a:r>
              <a:r>
                <a:rPr lang="en-US" sz="800" dirty="0" err="1" smtClean="0">
                  <a:latin typeface="Lato Light" pitchFamily="34" charset="0"/>
                </a:rPr>
                <a:t>d’une</a:t>
              </a:r>
              <a:r>
                <a:rPr lang="en-US" sz="800" dirty="0" smtClean="0">
                  <a:latin typeface="Lato Light" pitchFamily="34" charset="0"/>
                </a:rPr>
                <a:t> compétence</a:t>
              </a:r>
              <a:endParaRPr lang="en-US" sz="800" dirty="0">
                <a:latin typeface="Lato Light" pitchFamily="34" charset="0"/>
              </a:endParaRPr>
            </a:p>
          </p:txBody>
        </p:sp>
        <p:sp>
          <p:nvSpPr>
            <p:cNvPr id="102" name="Oval 101"/>
            <p:cNvSpPr/>
            <p:nvPr/>
          </p:nvSpPr>
          <p:spPr>
            <a:xfrm>
              <a:off x="2948327" y="1433857"/>
              <a:ext cx="104091" cy="104091"/>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2948327" y="2006972"/>
            <a:ext cx="1818978" cy="408125"/>
            <a:chOff x="2948327" y="2006972"/>
            <a:chExt cx="1818978" cy="408125"/>
          </a:xfrm>
        </p:grpSpPr>
        <p:sp>
          <p:nvSpPr>
            <p:cNvPr id="97" name="TextBox 96"/>
            <p:cNvSpPr txBox="1"/>
            <p:nvPr/>
          </p:nvSpPr>
          <p:spPr>
            <a:xfrm>
              <a:off x="3028766" y="2006972"/>
              <a:ext cx="1738539" cy="408125"/>
            </a:xfrm>
            <a:prstGeom prst="rect">
              <a:avLst/>
            </a:prstGeom>
            <a:noFill/>
          </p:spPr>
          <p:txBody>
            <a:bodyPr wrap="square" rtlCol="0">
              <a:spAutoFit/>
            </a:bodyPr>
            <a:lstStyle/>
            <a:p>
              <a:pPr>
                <a:lnSpc>
                  <a:spcPct val="114000"/>
                </a:lnSpc>
              </a:pPr>
              <a:r>
                <a:rPr lang="en-US" sz="1000" dirty="0" smtClean="0">
                  <a:solidFill>
                    <a:schemeClr val="tx2"/>
                  </a:solidFill>
                  <a:latin typeface="Lato Bold" pitchFamily="34" charset="0"/>
                </a:rPr>
                <a:t>Prise de conscience</a:t>
              </a:r>
            </a:p>
            <a:p>
              <a:pPr>
                <a:lnSpc>
                  <a:spcPct val="114000"/>
                </a:lnSpc>
              </a:pPr>
              <a:r>
                <a:rPr lang="en-US" sz="800" dirty="0" smtClean="0">
                  <a:latin typeface="Lato Light" pitchFamily="34" charset="0"/>
                </a:rPr>
                <a:t>“accès au champ de conscience”</a:t>
              </a:r>
              <a:endParaRPr lang="en-US" sz="800" dirty="0">
                <a:latin typeface="Lato Light" pitchFamily="34" charset="0"/>
              </a:endParaRPr>
            </a:p>
          </p:txBody>
        </p:sp>
        <p:sp>
          <p:nvSpPr>
            <p:cNvPr id="103" name="Oval 102"/>
            <p:cNvSpPr/>
            <p:nvPr/>
          </p:nvSpPr>
          <p:spPr>
            <a:xfrm>
              <a:off x="2948327" y="2094022"/>
              <a:ext cx="104091" cy="104091"/>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2948327" y="2661394"/>
            <a:ext cx="1818978" cy="408125"/>
            <a:chOff x="2948327" y="2661394"/>
            <a:chExt cx="1818978" cy="408125"/>
          </a:xfrm>
        </p:grpSpPr>
        <p:sp>
          <p:nvSpPr>
            <p:cNvPr id="98" name="TextBox 97"/>
            <p:cNvSpPr txBox="1"/>
            <p:nvPr/>
          </p:nvSpPr>
          <p:spPr>
            <a:xfrm>
              <a:off x="3028766" y="2661394"/>
              <a:ext cx="1738539" cy="408125"/>
            </a:xfrm>
            <a:prstGeom prst="rect">
              <a:avLst/>
            </a:prstGeom>
            <a:noFill/>
          </p:spPr>
          <p:txBody>
            <a:bodyPr wrap="square" rtlCol="0">
              <a:spAutoFit/>
            </a:bodyPr>
            <a:lstStyle/>
            <a:p>
              <a:pPr>
                <a:lnSpc>
                  <a:spcPct val="114000"/>
                </a:lnSpc>
              </a:pPr>
              <a:r>
                <a:rPr lang="en-US" sz="1000" dirty="0" smtClean="0">
                  <a:solidFill>
                    <a:schemeClr val="accent1"/>
                  </a:solidFill>
                  <a:latin typeface="Lato Bold" pitchFamily="34" charset="0"/>
                </a:rPr>
                <a:t>Visualisation, Imagination</a:t>
              </a:r>
            </a:p>
            <a:p>
              <a:pPr>
                <a:lnSpc>
                  <a:spcPct val="114000"/>
                </a:lnSpc>
              </a:pPr>
              <a:r>
                <a:rPr lang="en-US" sz="800" dirty="0" smtClean="0">
                  <a:latin typeface="Lato Light" pitchFamily="34" charset="0"/>
                </a:rPr>
                <a:t>“regarder les nuages” </a:t>
              </a:r>
              <a:endParaRPr lang="en-US" sz="800" dirty="0">
                <a:latin typeface="Lato Light" pitchFamily="34" charset="0"/>
              </a:endParaRPr>
            </a:p>
          </p:txBody>
        </p:sp>
        <p:sp>
          <p:nvSpPr>
            <p:cNvPr id="104" name="Oval 103"/>
            <p:cNvSpPr/>
            <p:nvPr/>
          </p:nvSpPr>
          <p:spPr>
            <a:xfrm>
              <a:off x="2948327" y="2739231"/>
              <a:ext cx="104091" cy="1040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2948327" y="3315816"/>
            <a:ext cx="1818978" cy="428515"/>
            <a:chOff x="2948327" y="3315816"/>
            <a:chExt cx="1818978" cy="428515"/>
          </a:xfrm>
        </p:grpSpPr>
        <p:sp>
          <p:nvSpPr>
            <p:cNvPr id="99" name="TextBox 98"/>
            <p:cNvSpPr txBox="1"/>
            <p:nvPr/>
          </p:nvSpPr>
          <p:spPr>
            <a:xfrm>
              <a:off x="3028766" y="3315816"/>
              <a:ext cx="1738539" cy="428515"/>
            </a:xfrm>
            <a:prstGeom prst="rect">
              <a:avLst/>
            </a:prstGeom>
            <a:noFill/>
          </p:spPr>
          <p:txBody>
            <a:bodyPr wrap="square" rtlCol="0">
              <a:spAutoFit/>
            </a:bodyPr>
            <a:lstStyle/>
            <a:p>
              <a:pPr>
                <a:lnSpc>
                  <a:spcPct val="114000"/>
                </a:lnSpc>
              </a:pPr>
              <a:r>
                <a:rPr lang="fr-CA" sz="1000" dirty="0">
                  <a:solidFill>
                    <a:schemeClr val="accent2"/>
                  </a:solidFill>
                  <a:latin typeface="Lato Bold" pitchFamily="34" charset="0"/>
                </a:rPr>
                <a:t>Générer des concepts et des idées, </a:t>
              </a:r>
              <a:r>
                <a:rPr lang="fr-CA" sz="1000" dirty="0" smtClean="0">
                  <a:solidFill>
                    <a:schemeClr val="accent2"/>
                  </a:solidFill>
                  <a:latin typeface="Lato Bold" pitchFamily="34" charset="0"/>
                </a:rPr>
                <a:t>créativité</a:t>
              </a:r>
              <a:endParaRPr lang="fr-CA" sz="1000" dirty="0">
                <a:solidFill>
                  <a:schemeClr val="accent2"/>
                </a:solidFill>
                <a:latin typeface="Lato Bold" pitchFamily="34" charset="0"/>
              </a:endParaRPr>
            </a:p>
          </p:txBody>
        </p:sp>
        <p:sp>
          <p:nvSpPr>
            <p:cNvPr id="105" name="Oval 104"/>
            <p:cNvSpPr/>
            <p:nvPr/>
          </p:nvSpPr>
          <p:spPr>
            <a:xfrm>
              <a:off x="2948327" y="3403491"/>
              <a:ext cx="104091" cy="10409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2948327" y="3970238"/>
            <a:ext cx="1818978" cy="253083"/>
            <a:chOff x="2948327" y="3970238"/>
            <a:chExt cx="1818978" cy="253083"/>
          </a:xfrm>
        </p:grpSpPr>
        <p:sp>
          <p:nvSpPr>
            <p:cNvPr id="100" name="TextBox 99"/>
            <p:cNvSpPr txBox="1"/>
            <p:nvPr/>
          </p:nvSpPr>
          <p:spPr>
            <a:xfrm>
              <a:off x="3028766" y="3970238"/>
              <a:ext cx="1738539" cy="253083"/>
            </a:xfrm>
            <a:prstGeom prst="rect">
              <a:avLst/>
            </a:prstGeom>
            <a:noFill/>
          </p:spPr>
          <p:txBody>
            <a:bodyPr wrap="square" rtlCol="0">
              <a:spAutoFit/>
            </a:bodyPr>
            <a:lstStyle/>
            <a:p>
              <a:pPr>
                <a:lnSpc>
                  <a:spcPct val="114000"/>
                </a:lnSpc>
              </a:pPr>
              <a:r>
                <a:rPr lang="en-US" sz="1000" dirty="0" smtClean="0">
                  <a:solidFill>
                    <a:schemeClr val="accent3"/>
                  </a:solidFill>
                  <a:latin typeface="Lato Bold" pitchFamily="34" charset="0"/>
                </a:rPr>
                <a:t>Auto-</a:t>
              </a:r>
              <a:r>
                <a:rPr lang="en-US" sz="1000" dirty="0" err="1" smtClean="0">
                  <a:solidFill>
                    <a:schemeClr val="accent3"/>
                  </a:solidFill>
                  <a:latin typeface="Lato Bold" pitchFamily="34" charset="0"/>
                </a:rPr>
                <a:t>hypnose</a:t>
              </a:r>
              <a:endParaRPr lang="en-US" sz="1000" dirty="0" smtClean="0">
                <a:solidFill>
                  <a:schemeClr val="accent3"/>
                </a:solidFill>
                <a:latin typeface="Lato Bold" pitchFamily="34" charset="0"/>
              </a:endParaRPr>
            </a:p>
          </p:txBody>
        </p:sp>
        <p:sp>
          <p:nvSpPr>
            <p:cNvPr id="106" name="Oval 105"/>
            <p:cNvSpPr/>
            <p:nvPr/>
          </p:nvSpPr>
          <p:spPr>
            <a:xfrm>
              <a:off x="2948327" y="4048122"/>
              <a:ext cx="104091" cy="10409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07" name="Straight Connector 106"/>
          <p:cNvCxnSpPr/>
          <p:nvPr/>
        </p:nvCxnSpPr>
        <p:spPr>
          <a:xfrm>
            <a:off x="2582968" y="1433857"/>
            <a:ext cx="0" cy="3042893"/>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sp>
        <p:nvSpPr>
          <p:cNvPr id="20" name="Freeform 21"/>
          <p:cNvSpPr>
            <a:spLocks/>
          </p:cNvSpPr>
          <p:nvPr/>
        </p:nvSpPr>
        <p:spPr bwMode="auto">
          <a:xfrm>
            <a:off x="7700063" y="1959637"/>
            <a:ext cx="1671" cy="0"/>
          </a:xfrm>
          <a:custGeom>
            <a:avLst/>
            <a:gdLst>
              <a:gd name="T0" fmla="*/ 0 w 1"/>
              <a:gd name="T1" fmla="*/ 1 w 1"/>
              <a:gd name="T2" fmla="*/ 0 w 1"/>
              <a:gd name="T3" fmla="*/ 0 w 1"/>
            </a:gdLst>
            <a:ahLst/>
            <a:cxnLst>
              <a:cxn ang="0">
                <a:pos x="T0" y="0"/>
              </a:cxn>
              <a:cxn ang="0">
                <a:pos x="T1" y="0"/>
              </a:cxn>
              <a:cxn ang="0">
                <a:pos x="T2" y="0"/>
              </a:cxn>
              <a:cxn ang="0">
                <a:pos x="T3" y="0"/>
              </a:cxn>
            </a:cxnLst>
            <a:rect l="0" t="0" r="r" b="b"/>
            <a:pathLst>
              <a:path w="1">
                <a:moveTo>
                  <a:pt x="0" y="0"/>
                </a:moveTo>
                <a:lnTo>
                  <a:pt x="1" y="0"/>
                </a:lnTo>
                <a:lnTo>
                  <a:pt x="0" y="0"/>
                </a:lnTo>
                <a:lnTo>
                  <a:pt x="0" y="0"/>
                </a:lnTo>
                <a:close/>
              </a:path>
            </a:pathLst>
          </a:custGeom>
          <a:noFill/>
          <a:ln w="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34" name="Group 33"/>
          <p:cNvGrpSpPr/>
          <p:nvPr/>
        </p:nvGrpSpPr>
        <p:grpSpPr>
          <a:xfrm>
            <a:off x="5334000" y="960410"/>
            <a:ext cx="3121332" cy="1495500"/>
            <a:chOff x="5334000" y="960410"/>
            <a:chExt cx="3121332" cy="1495500"/>
          </a:xfrm>
        </p:grpSpPr>
        <p:sp>
          <p:nvSpPr>
            <p:cNvPr id="19" name="Freeform 20"/>
            <p:cNvSpPr>
              <a:spLocks/>
            </p:cNvSpPr>
            <p:nvPr/>
          </p:nvSpPr>
          <p:spPr bwMode="auto">
            <a:xfrm>
              <a:off x="5334000" y="960410"/>
              <a:ext cx="3121332" cy="999227"/>
            </a:xfrm>
            <a:custGeom>
              <a:avLst/>
              <a:gdLst>
                <a:gd name="T0" fmla="*/ 1710 w 2255"/>
                <a:gd name="T1" fmla="*/ 722 h 722"/>
                <a:gd name="T2" fmla="*/ 1711 w 2255"/>
                <a:gd name="T3" fmla="*/ 722 h 722"/>
                <a:gd name="T4" fmla="*/ 2255 w 2255"/>
                <a:gd name="T5" fmla="*/ 571 h 722"/>
                <a:gd name="T6" fmla="*/ 2255 w 2255"/>
                <a:gd name="T7" fmla="*/ 571 h 722"/>
                <a:gd name="T8" fmla="*/ 0 w 2255"/>
                <a:gd name="T9" fmla="*/ 526 h 722"/>
                <a:gd name="T10" fmla="*/ 2 w 2255"/>
                <a:gd name="T11" fmla="*/ 530 h 722"/>
                <a:gd name="T12" fmla="*/ 1710 w 2255"/>
                <a:gd name="T13" fmla="*/ 722 h 722"/>
              </a:gdLst>
              <a:ahLst/>
              <a:cxnLst>
                <a:cxn ang="0">
                  <a:pos x="T0" y="T1"/>
                </a:cxn>
                <a:cxn ang="0">
                  <a:pos x="T2" y="T3"/>
                </a:cxn>
                <a:cxn ang="0">
                  <a:pos x="T4" y="T5"/>
                </a:cxn>
                <a:cxn ang="0">
                  <a:pos x="T6" y="T7"/>
                </a:cxn>
                <a:cxn ang="0">
                  <a:pos x="T8" y="T9"/>
                </a:cxn>
                <a:cxn ang="0">
                  <a:pos x="T10" y="T11"/>
                </a:cxn>
                <a:cxn ang="0">
                  <a:pos x="T12" y="T13"/>
                </a:cxn>
              </a:cxnLst>
              <a:rect l="0" t="0" r="r" b="b"/>
              <a:pathLst>
                <a:path w="2255" h="722">
                  <a:moveTo>
                    <a:pt x="1710" y="722"/>
                  </a:moveTo>
                  <a:cubicBezTo>
                    <a:pt x="1711" y="722"/>
                    <a:pt x="1711" y="722"/>
                    <a:pt x="1711" y="722"/>
                  </a:cubicBezTo>
                  <a:cubicBezTo>
                    <a:pt x="2255" y="571"/>
                    <a:pt x="2255" y="571"/>
                    <a:pt x="2255" y="571"/>
                  </a:cubicBezTo>
                  <a:cubicBezTo>
                    <a:pt x="2255" y="571"/>
                    <a:pt x="2255" y="571"/>
                    <a:pt x="2255" y="571"/>
                  </a:cubicBezTo>
                  <a:cubicBezTo>
                    <a:pt x="1140" y="0"/>
                    <a:pt x="0" y="526"/>
                    <a:pt x="0" y="526"/>
                  </a:cubicBezTo>
                  <a:cubicBezTo>
                    <a:pt x="2" y="530"/>
                    <a:pt x="2" y="530"/>
                    <a:pt x="2" y="530"/>
                  </a:cubicBezTo>
                  <a:cubicBezTo>
                    <a:pt x="799" y="190"/>
                    <a:pt x="1646" y="683"/>
                    <a:pt x="1710" y="722"/>
                  </a:cubicBezTo>
                  <a:close/>
                </a:path>
              </a:pathLst>
            </a:custGeom>
            <a:gradFill>
              <a:gsLst>
                <a:gs pos="0">
                  <a:schemeClr val="bg2">
                    <a:lumMod val="50000"/>
                  </a:schemeClr>
                </a:gs>
                <a:gs pos="71000">
                  <a:schemeClr val="bg2"/>
                </a:gs>
              </a:gsLst>
              <a:lin ang="0" scaled="0"/>
            </a:gradFill>
            <a:ln>
              <a:noFill/>
            </a:ln>
          </p:spPr>
          <p:txBody>
            <a:bodyPr vert="horz" wrap="square" lIns="91440" tIns="45720" rIns="91440" bIns="45720" numCol="1" anchor="t" anchorCtr="0" compatLnSpc="1">
              <a:prstTxWarp prst="textNoShape">
                <a:avLst/>
              </a:prstTxWarp>
            </a:bodyPr>
            <a:lstStyle/>
            <a:p>
              <a:endParaRPr lang="en-US"/>
            </a:p>
          </p:txBody>
        </p:sp>
        <p:sp>
          <p:nvSpPr>
            <p:cNvPr id="4" name="Freeform 6"/>
            <p:cNvSpPr>
              <a:spLocks/>
            </p:cNvSpPr>
            <p:nvPr/>
          </p:nvSpPr>
          <p:spPr bwMode="auto">
            <a:xfrm>
              <a:off x="7556362" y="1750769"/>
              <a:ext cx="898970" cy="705140"/>
            </a:xfrm>
            <a:custGeom>
              <a:avLst/>
              <a:gdLst>
                <a:gd name="T0" fmla="*/ 105 w 649"/>
                <a:gd name="T1" fmla="*/ 151 h 509"/>
                <a:gd name="T2" fmla="*/ 104 w 649"/>
                <a:gd name="T3" fmla="*/ 151 h 509"/>
                <a:gd name="T4" fmla="*/ 0 w 649"/>
                <a:gd name="T5" fmla="*/ 509 h 509"/>
                <a:gd name="T6" fmla="*/ 1 w 649"/>
                <a:gd name="T7" fmla="*/ 509 h 509"/>
                <a:gd name="T8" fmla="*/ 447 w 649"/>
                <a:gd name="T9" fmla="*/ 375 h 509"/>
                <a:gd name="T10" fmla="*/ 649 w 649"/>
                <a:gd name="T11" fmla="*/ 0 h 509"/>
                <a:gd name="T12" fmla="*/ 105 w 649"/>
                <a:gd name="T13" fmla="*/ 151 h 509"/>
              </a:gdLst>
              <a:ahLst/>
              <a:cxnLst>
                <a:cxn ang="0">
                  <a:pos x="T0" y="T1"/>
                </a:cxn>
                <a:cxn ang="0">
                  <a:pos x="T2" y="T3"/>
                </a:cxn>
                <a:cxn ang="0">
                  <a:pos x="T4" y="T5"/>
                </a:cxn>
                <a:cxn ang="0">
                  <a:pos x="T6" y="T7"/>
                </a:cxn>
                <a:cxn ang="0">
                  <a:pos x="T8" y="T9"/>
                </a:cxn>
                <a:cxn ang="0">
                  <a:pos x="T10" y="T11"/>
                </a:cxn>
                <a:cxn ang="0">
                  <a:pos x="T12" y="T13"/>
                </a:cxn>
              </a:cxnLst>
              <a:rect l="0" t="0" r="r" b="b"/>
              <a:pathLst>
                <a:path w="649" h="509">
                  <a:moveTo>
                    <a:pt x="105" y="151"/>
                  </a:moveTo>
                  <a:cubicBezTo>
                    <a:pt x="104" y="151"/>
                    <a:pt x="104" y="151"/>
                    <a:pt x="104" y="151"/>
                  </a:cubicBezTo>
                  <a:cubicBezTo>
                    <a:pt x="0" y="509"/>
                    <a:pt x="0" y="509"/>
                    <a:pt x="0" y="509"/>
                  </a:cubicBezTo>
                  <a:cubicBezTo>
                    <a:pt x="0" y="509"/>
                    <a:pt x="0" y="509"/>
                    <a:pt x="1" y="509"/>
                  </a:cubicBezTo>
                  <a:cubicBezTo>
                    <a:pt x="447" y="375"/>
                    <a:pt x="447" y="375"/>
                    <a:pt x="447" y="375"/>
                  </a:cubicBezTo>
                  <a:cubicBezTo>
                    <a:pt x="649" y="0"/>
                    <a:pt x="649" y="0"/>
                    <a:pt x="649" y="0"/>
                  </a:cubicBezTo>
                  <a:lnTo>
                    <a:pt x="105" y="151"/>
                  </a:lnTo>
                  <a:close/>
                </a:path>
              </a:pathLst>
            </a:custGeom>
            <a:solidFill>
              <a:schemeClr val="bg2">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2"/>
            <p:cNvSpPr>
              <a:spLocks/>
            </p:cNvSpPr>
            <p:nvPr/>
          </p:nvSpPr>
          <p:spPr bwMode="auto">
            <a:xfrm>
              <a:off x="5337342" y="1224420"/>
              <a:ext cx="2362721" cy="1231490"/>
            </a:xfrm>
            <a:custGeom>
              <a:avLst/>
              <a:gdLst>
                <a:gd name="T0" fmla="*/ 1604 w 1708"/>
                <a:gd name="T1" fmla="*/ 890 h 890"/>
                <a:gd name="T2" fmla="*/ 1708 w 1708"/>
                <a:gd name="T3" fmla="*/ 532 h 890"/>
                <a:gd name="T4" fmla="*/ 0 w 1708"/>
                <a:gd name="T5" fmla="*/ 340 h 890"/>
                <a:gd name="T6" fmla="*/ 198 w 1708"/>
                <a:gd name="T7" fmla="*/ 691 h 890"/>
                <a:gd name="T8" fmla="*/ 1604 w 1708"/>
                <a:gd name="T9" fmla="*/ 890 h 890"/>
              </a:gdLst>
              <a:ahLst/>
              <a:cxnLst>
                <a:cxn ang="0">
                  <a:pos x="T0" y="T1"/>
                </a:cxn>
                <a:cxn ang="0">
                  <a:pos x="T2" y="T3"/>
                </a:cxn>
                <a:cxn ang="0">
                  <a:pos x="T4" y="T5"/>
                </a:cxn>
                <a:cxn ang="0">
                  <a:pos x="T6" y="T7"/>
                </a:cxn>
                <a:cxn ang="0">
                  <a:pos x="T8" y="T9"/>
                </a:cxn>
              </a:cxnLst>
              <a:rect l="0" t="0" r="r" b="b"/>
              <a:pathLst>
                <a:path w="1708" h="890">
                  <a:moveTo>
                    <a:pt x="1604" y="890"/>
                  </a:moveTo>
                  <a:cubicBezTo>
                    <a:pt x="1708" y="532"/>
                    <a:pt x="1708" y="532"/>
                    <a:pt x="1708" y="532"/>
                  </a:cubicBezTo>
                  <a:cubicBezTo>
                    <a:pt x="1644" y="493"/>
                    <a:pt x="797" y="0"/>
                    <a:pt x="0" y="340"/>
                  </a:cubicBezTo>
                  <a:cubicBezTo>
                    <a:pt x="198" y="691"/>
                    <a:pt x="198" y="691"/>
                    <a:pt x="198" y="691"/>
                  </a:cubicBezTo>
                  <a:cubicBezTo>
                    <a:pt x="278" y="659"/>
                    <a:pt x="854" y="453"/>
                    <a:pt x="1604" y="890"/>
                  </a:cubicBezTo>
                  <a:close/>
                </a:path>
              </a:pathLst>
            </a:custGeom>
            <a:gradFill>
              <a:gsLst>
                <a:gs pos="0">
                  <a:schemeClr val="bg2"/>
                </a:gs>
                <a:gs pos="100000">
                  <a:schemeClr val="bg2">
                    <a:lumMod val="60000"/>
                    <a:lumOff val="40000"/>
                  </a:schemeClr>
                </a:gs>
              </a:gsLst>
              <a:lin ang="0" scaled="0"/>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0" name="Group 29"/>
          <p:cNvGrpSpPr/>
          <p:nvPr/>
        </p:nvGrpSpPr>
        <p:grpSpPr>
          <a:xfrm>
            <a:off x="6186006" y="3923003"/>
            <a:ext cx="1534113" cy="794210"/>
            <a:chOff x="6186006" y="3923003"/>
            <a:chExt cx="1534113" cy="794210"/>
          </a:xfrm>
        </p:grpSpPr>
        <p:pic>
          <p:nvPicPr>
            <p:cNvPr id="51" name="Picture 5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86006" y="4381698"/>
              <a:ext cx="1534113" cy="335515"/>
            </a:xfrm>
            <a:prstGeom prst="rect">
              <a:avLst/>
            </a:prstGeom>
          </p:spPr>
        </p:pic>
        <p:sp>
          <p:nvSpPr>
            <p:cNvPr id="5" name="Freeform 7"/>
            <p:cNvSpPr>
              <a:spLocks/>
            </p:cNvSpPr>
            <p:nvPr/>
          </p:nvSpPr>
          <p:spPr bwMode="auto">
            <a:xfrm>
              <a:off x="6946465" y="4041640"/>
              <a:ext cx="275707" cy="511310"/>
            </a:xfrm>
            <a:custGeom>
              <a:avLst/>
              <a:gdLst>
                <a:gd name="T0" fmla="*/ 0 w 165"/>
                <a:gd name="T1" fmla="*/ 306 h 306"/>
                <a:gd name="T2" fmla="*/ 0 w 165"/>
                <a:gd name="T3" fmla="*/ 306 h 306"/>
                <a:gd name="T4" fmla="*/ 165 w 165"/>
                <a:gd name="T5" fmla="*/ 0 h 306"/>
                <a:gd name="T6" fmla="*/ 83 w 165"/>
                <a:gd name="T7" fmla="*/ 21 h 306"/>
                <a:gd name="T8" fmla="*/ 0 w 165"/>
                <a:gd name="T9" fmla="*/ 306 h 306"/>
              </a:gdLst>
              <a:ahLst/>
              <a:cxnLst>
                <a:cxn ang="0">
                  <a:pos x="T0" y="T1"/>
                </a:cxn>
                <a:cxn ang="0">
                  <a:pos x="T2" y="T3"/>
                </a:cxn>
                <a:cxn ang="0">
                  <a:pos x="T4" y="T5"/>
                </a:cxn>
                <a:cxn ang="0">
                  <a:pos x="T6" y="T7"/>
                </a:cxn>
                <a:cxn ang="0">
                  <a:pos x="T8" y="T9"/>
                </a:cxn>
              </a:cxnLst>
              <a:rect l="0" t="0" r="r" b="b"/>
              <a:pathLst>
                <a:path w="165" h="306">
                  <a:moveTo>
                    <a:pt x="0" y="306"/>
                  </a:moveTo>
                  <a:lnTo>
                    <a:pt x="0" y="306"/>
                  </a:lnTo>
                  <a:lnTo>
                    <a:pt x="165" y="0"/>
                  </a:lnTo>
                  <a:lnTo>
                    <a:pt x="83" y="21"/>
                  </a:lnTo>
                  <a:lnTo>
                    <a:pt x="0" y="306"/>
                  </a:ln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4"/>
            <p:cNvSpPr>
              <a:spLocks/>
            </p:cNvSpPr>
            <p:nvPr/>
          </p:nvSpPr>
          <p:spPr bwMode="auto">
            <a:xfrm>
              <a:off x="6613947" y="3936370"/>
              <a:ext cx="471208" cy="616581"/>
            </a:xfrm>
            <a:custGeom>
              <a:avLst/>
              <a:gdLst>
                <a:gd name="T0" fmla="*/ 339 w 340"/>
                <a:gd name="T1" fmla="*/ 102 h 446"/>
                <a:gd name="T2" fmla="*/ 0 w 340"/>
                <a:gd name="T3" fmla="*/ 21 h 446"/>
                <a:gd name="T4" fmla="*/ 240 w 340"/>
                <a:gd name="T5" fmla="*/ 446 h 446"/>
                <a:gd name="T6" fmla="*/ 340 w 340"/>
                <a:gd name="T7" fmla="*/ 102 h 446"/>
                <a:gd name="T8" fmla="*/ 339 w 340"/>
                <a:gd name="T9" fmla="*/ 102 h 446"/>
              </a:gdLst>
              <a:ahLst/>
              <a:cxnLst>
                <a:cxn ang="0">
                  <a:pos x="T0" y="T1"/>
                </a:cxn>
                <a:cxn ang="0">
                  <a:pos x="T2" y="T3"/>
                </a:cxn>
                <a:cxn ang="0">
                  <a:pos x="T4" y="T5"/>
                </a:cxn>
                <a:cxn ang="0">
                  <a:pos x="T6" y="T7"/>
                </a:cxn>
                <a:cxn ang="0">
                  <a:pos x="T8" y="T9"/>
                </a:cxn>
              </a:cxnLst>
              <a:rect l="0" t="0" r="r" b="b"/>
              <a:pathLst>
                <a:path w="340" h="446">
                  <a:moveTo>
                    <a:pt x="339" y="102"/>
                  </a:moveTo>
                  <a:cubicBezTo>
                    <a:pt x="222" y="22"/>
                    <a:pt x="108" y="0"/>
                    <a:pt x="0" y="21"/>
                  </a:cubicBezTo>
                  <a:cubicBezTo>
                    <a:pt x="240" y="446"/>
                    <a:pt x="240" y="446"/>
                    <a:pt x="240" y="446"/>
                  </a:cubicBezTo>
                  <a:cubicBezTo>
                    <a:pt x="340" y="102"/>
                    <a:pt x="340" y="102"/>
                    <a:pt x="340" y="102"/>
                  </a:cubicBezTo>
                  <a:lnTo>
                    <a:pt x="339" y="102"/>
                  </a:lnTo>
                  <a:close/>
                </a:path>
              </a:pathLst>
            </a:custGeom>
            <a:gradFill>
              <a:gsLst>
                <a:gs pos="0">
                  <a:schemeClr val="accent3"/>
                </a:gs>
                <a:gs pos="100000">
                  <a:schemeClr val="accent3">
                    <a:lumMod val="60000"/>
                    <a:lumOff val="40000"/>
                  </a:schemeClr>
                </a:gs>
              </a:gsLst>
              <a:lin ang="0" scaled="0"/>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25"/>
            <p:cNvSpPr>
              <a:spLocks/>
            </p:cNvSpPr>
            <p:nvPr/>
          </p:nvSpPr>
          <p:spPr bwMode="auto">
            <a:xfrm>
              <a:off x="6628985" y="3923003"/>
              <a:ext cx="467866" cy="153727"/>
            </a:xfrm>
            <a:custGeom>
              <a:avLst/>
              <a:gdLst>
                <a:gd name="T0" fmla="*/ 339 w 339"/>
                <a:gd name="T1" fmla="*/ 78 h 111"/>
                <a:gd name="T2" fmla="*/ 175 w 339"/>
                <a:gd name="T3" fmla="*/ 1 h 111"/>
                <a:gd name="T4" fmla="*/ 0 w 339"/>
                <a:gd name="T5" fmla="*/ 28 h 111"/>
                <a:gd name="T6" fmla="*/ 329 w 339"/>
                <a:gd name="T7" fmla="*/ 111 h 111"/>
                <a:gd name="T8" fmla="*/ 330 w 339"/>
                <a:gd name="T9" fmla="*/ 111 h 111"/>
                <a:gd name="T10" fmla="*/ 339 w 339"/>
                <a:gd name="T11" fmla="*/ 78 h 111"/>
              </a:gdLst>
              <a:ahLst/>
              <a:cxnLst>
                <a:cxn ang="0">
                  <a:pos x="T0" y="T1"/>
                </a:cxn>
                <a:cxn ang="0">
                  <a:pos x="T2" y="T3"/>
                </a:cxn>
                <a:cxn ang="0">
                  <a:pos x="T4" y="T5"/>
                </a:cxn>
                <a:cxn ang="0">
                  <a:pos x="T6" y="T7"/>
                </a:cxn>
                <a:cxn ang="0">
                  <a:pos x="T8" y="T9"/>
                </a:cxn>
                <a:cxn ang="0">
                  <a:pos x="T10" y="T11"/>
                </a:cxn>
              </a:cxnLst>
              <a:rect l="0" t="0" r="r" b="b"/>
              <a:pathLst>
                <a:path w="339" h="111">
                  <a:moveTo>
                    <a:pt x="339" y="78"/>
                  </a:moveTo>
                  <a:cubicBezTo>
                    <a:pt x="283" y="41"/>
                    <a:pt x="228" y="15"/>
                    <a:pt x="175" y="1"/>
                  </a:cubicBezTo>
                  <a:cubicBezTo>
                    <a:pt x="95" y="0"/>
                    <a:pt x="38" y="14"/>
                    <a:pt x="0" y="28"/>
                  </a:cubicBezTo>
                  <a:cubicBezTo>
                    <a:pt x="105" y="10"/>
                    <a:pt x="216" y="34"/>
                    <a:pt x="329" y="111"/>
                  </a:cubicBezTo>
                  <a:cubicBezTo>
                    <a:pt x="330" y="111"/>
                    <a:pt x="330" y="111"/>
                    <a:pt x="330" y="111"/>
                  </a:cubicBezTo>
                  <a:cubicBezTo>
                    <a:pt x="339" y="78"/>
                    <a:pt x="339" y="78"/>
                    <a:pt x="339" y="78"/>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9"/>
            <p:cNvSpPr>
              <a:spLocks/>
            </p:cNvSpPr>
            <p:nvPr/>
          </p:nvSpPr>
          <p:spPr bwMode="auto">
            <a:xfrm>
              <a:off x="7085154" y="4013234"/>
              <a:ext cx="135347" cy="63496"/>
            </a:xfrm>
            <a:custGeom>
              <a:avLst/>
              <a:gdLst>
                <a:gd name="T0" fmla="*/ 9 w 98"/>
                <a:gd name="T1" fmla="*/ 13 h 46"/>
                <a:gd name="T2" fmla="*/ 0 w 98"/>
                <a:gd name="T3" fmla="*/ 46 h 46"/>
                <a:gd name="T4" fmla="*/ 98 w 98"/>
                <a:gd name="T5" fmla="*/ 20 h 46"/>
                <a:gd name="T6" fmla="*/ 53 w 98"/>
                <a:gd name="T7" fmla="*/ 0 h 46"/>
                <a:gd name="T8" fmla="*/ 9 w 98"/>
                <a:gd name="T9" fmla="*/ 13 h 46"/>
              </a:gdLst>
              <a:ahLst/>
              <a:cxnLst>
                <a:cxn ang="0">
                  <a:pos x="T0" y="T1"/>
                </a:cxn>
                <a:cxn ang="0">
                  <a:pos x="T2" y="T3"/>
                </a:cxn>
                <a:cxn ang="0">
                  <a:pos x="T4" y="T5"/>
                </a:cxn>
                <a:cxn ang="0">
                  <a:pos x="T6" y="T7"/>
                </a:cxn>
                <a:cxn ang="0">
                  <a:pos x="T8" y="T9"/>
                </a:cxn>
              </a:cxnLst>
              <a:rect l="0" t="0" r="r" b="b"/>
              <a:pathLst>
                <a:path w="98" h="46">
                  <a:moveTo>
                    <a:pt x="9" y="13"/>
                  </a:moveTo>
                  <a:cubicBezTo>
                    <a:pt x="0" y="46"/>
                    <a:pt x="0" y="46"/>
                    <a:pt x="0" y="46"/>
                  </a:cubicBezTo>
                  <a:cubicBezTo>
                    <a:pt x="98" y="20"/>
                    <a:pt x="98" y="20"/>
                    <a:pt x="98" y="20"/>
                  </a:cubicBezTo>
                  <a:cubicBezTo>
                    <a:pt x="86" y="14"/>
                    <a:pt x="62" y="4"/>
                    <a:pt x="53" y="0"/>
                  </a:cubicBezTo>
                  <a:lnTo>
                    <a:pt x="9" y="13"/>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3" name="Group 32"/>
          <p:cNvGrpSpPr/>
          <p:nvPr/>
        </p:nvGrpSpPr>
        <p:grpSpPr>
          <a:xfrm>
            <a:off x="5639783" y="1946270"/>
            <a:ext cx="2496397" cy="1032647"/>
            <a:chOff x="5639783" y="1946270"/>
            <a:chExt cx="2496397" cy="1032647"/>
          </a:xfrm>
        </p:grpSpPr>
        <p:sp>
          <p:nvSpPr>
            <p:cNvPr id="8" name="Freeform 10"/>
            <p:cNvSpPr>
              <a:spLocks/>
            </p:cNvSpPr>
            <p:nvPr/>
          </p:nvSpPr>
          <p:spPr bwMode="auto">
            <a:xfrm>
              <a:off x="7404305" y="2343956"/>
              <a:ext cx="731875" cy="634961"/>
            </a:xfrm>
            <a:custGeom>
              <a:avLst/>
              <a:gdLst>
                <a:gd name="T0" fmla="*/ 101 w 528"/>
                <a:gd name="T1" fmla="*/ 113 h 459"/>
                <a:gd name="T2" fmla="*/ 0 w 528"/>
                <a:gd name="T3" fmla="*/ 459 h 459"/>
                <a:gd name="T4" fmla="*/ 0 w 528"/>
                <a:gd name="T5" fmla="*/ 459 h 459"/>
                <a:gd name="T6" fmla="*/ 335 w 528"/>
                <a:gd name="T7" fmla="*/ 359 h 459"/>
                <a:gd name="T8" fmla="*/ 528 w 528"/>
                <a:gd name="T9" fmla="*/ 0 h 459"/>
                <a:gd name="T10" fmla="*/ 101 w 528"/>
                <a:gd name="T11" fmla="*/ 113 h 459"/>
                <a:gd name="T12" fmla="*/ 101 w 528"/>
                <a:gd name="T13" fmla="*/ 113 h 459"/>
              </a:gdLst>
              <a:ahLst/>
              <a:cxnLst>
                <a:cxn ang="0">
                  <a:pos x="T0" y="T1"/>
                </a:cxn>
                <a:cxn ang="0">
                  <a:pos x="T2" y="T3"/>
                </a:cxn>
                <a:cxn ang="0">
                  <a:pos x="T4" y="T5"/>
                </a:cxn>
                <a:cxn ang="0">
                  <a:pos x="T6" y="T7"/>
                </a:cxn>
                <a:cxn ang="0">
                  <a:pos x="T8" y="T9"/>
                </a:cxn>
                <a:cxn ang="0">
                  <a:pos x="T10" y="T11"/>
                </a:cxn>
                <a:cxn ang="0">
                  <a:pos x="T12" y="T13"/>
                </a:cxn>
              </a:cxnLst>
              <a:rect l="0" t="0" r="r" b="b"/>
              <a:pathLst>
                <a:path w="528" h="459">
                  <a:moveTo>
                    <a:pt x="101" y="113"/>
                  </a:moveTo>
                  <a:cubicBezTo>
                    <a:pt x="0" y="459"/>
                    <a:pt x="0" y="459"/>
                    <a:pt x="0" y="459"/>
                  </a:cubicBezTo>
                  <a:cubicBezTo>
                    <a:pt x="0" y="459"/>
                    <a:pt x="0" y="459"/>
                    <a:pt x="0" y="459"/>
                  </a:cubicBezTo>
                  <a:cubicBezTo>
                    <a:pt x="335" y="359"/>
                    <a:pt x="335" y="359"/>
                    <a:pt x="335" y="359"/>
                  </a:cubicBezTo>
                  <a:cubicBezTo>
                    <a:pt x="528" y="0"/>
                    <a:pt x="528" y="0"/>
                    <a:pt x="528" y="0"/>
                  </a:cubicBezTo>
                  <a:cubicBezTo>
                    <a:pt x="101" y="113"/>
                    <a:pt x="101" y="113"/>
                    <a:pt x="101" y="113"/>
                  </a:cubicBezTo>
                  <a:cubicBezTo>
                    <a:pt x="101" y="113"/>
                    <a:pt x="101" y="113"/>
                    <a:pt x="101" y="113"/>
                  </a:cubicBezTo>
                  <a:close/>
                </a:path>
              </a:pathLst>
            </a:custGeom>
            <a:solidFill>
              <a:schemeClr val="tx2">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3"/>
            <p:cNvSpPr>
              <a:spLocks/>
            </p:cNvSpPr>
            <p:nvPr/>
          </p:nvSpPr>
          <p:spPr bwMode="auto">
            <a:xfrm>
              <a:off x="5639783" y="1946270"/>
              <a:ext cx="1904881" cy="1032646"/>
            </a:xfrm>
            <a:custGeom>
              <a:avLst/>
              <a:gdLst>
                <a:gd name="T0" fmla="*/ 1275 w 1376"/>
                <a:gd name="T1" fmla="*/ 747 h 747"/>
                <a:gd name="T2" fmla="*/ 1376 w 1376"/>
                <a:gd name="T3" fmla="*/ 401 h 747"/>
                <a:gd name="T4" fmla="*/ 0 w 1376"/>
                <a:gd name="T5" fmla="*/ 208 h 747"/>
                <a:gd name="T6" fmla="*/ 210 w 1376"/>
                <a:gd name="T7" fmla="*/ 580 h 747"/>
                <a:gd name="T8" fmla="*/ 1275 w 1376"/>
                <a:gd name="T9" fmla="*/ 747 h 747"/>
              </a:gdLst>
              <a:ahLst/>
              <a:cxnLst>
                <a:cxn ang="0">
                  <a:pos x="T0" y="T1"/>
                </a:cxn>
                <a:cxn ang="0">
                  <a:pos x="T2" y="T3"/>
                </a:cxn>
                <a:cxn ang="0">
                  <a:pos x="T4" y="T5"/>
                </a:cxn>
                <a:cxn ang="0">
                  <a:pos x="T6" y="T7"/>
                </a:cxn>
                <a:cxn ang="0">
                  <a:pos x="T8" y="T9"/>
                </a:cxn>
              </a:cxnLst>
              <a:rect l="0" t="0" r="r" b="b"/>
              <a:pathLst>
                <a:path w="1376" h="747">
                  <a:moveTo>
                    <a:pt x="1275" y="747"/>
                  </a:moveTo>
                  <a:cubicBezTo>
                    <a:pt x="1376" y="401"/>
                    <a:pt x="1376" y="401"/>
                    <a:pt x="1376" y="401"/>
                  </a:cubicBezTo>
                  <a:cubicBezTo>
                    <a:pt x="646" y="0"/>
                    <a:pt x="142" y="150"/>
                    <a:pt x="0" y="208"/>
                  </a:cubicBezTo>
                  <a:cubicBezTo>
                    <a:pt x="210" y="580"/>
                    <a:pt x="210" y="580"/>
                    <a:pt x="210" y="580"/>
                  </a:cubicBezTo>
                  <a:cubicBezTo>
                    <a:pt x="453" y="495"/>
                    <a:pt x="816" y="474"/>
                    <a:pt x="1275" y="747"/>
                  </a:cubicBezTo>
                  <a:close/>
                </a:path>
              </a:pathLst>
            </a:custGeom>
            <a:gradFill>
              <a:gsLst>
                <a:gs pos="0">
                  <a:schemeClr val="tx2"/>
                </a:gs>
                <a:gs pos="100000">
                  <a:schemeClr val="tx2">
                    <a:lumMod val="60000"/>
                    <a:lumOff val="40000"/>
                  </a:schemeClr>
                </a:gs>
              </a:gsLst>
              <a:lin ang="0" scaled="0"/>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22"/>
            <p:cNvSpPr>
              <a:spLocks/>
            </p:cNvSpPr>
            <p:nvPr/>
          </p:nvSpPr>
          <p:spPr bwMode="auto">
            <a:xfrm>
              <a:off x="5651480" y="1956295"/>
              <a:ext cx="1904881" cy="544729"/>
            </a:xfrm>
            <a:custGeom>
              <a:avLst/>
              <a:gdLst>
                <a:gd name="T0" fmla="*/ 208 w 1377"/>
                <a:gd name="T1" fmla="*/ 102 h 394"/>
                <a:gd name="T2" fmla="*/ 0 w 1377"/>
                <a:gd name="T3" fmla="*/ 198 h 394"/>
                <a:gd name="T4" fmla="*/ 1368 w 1377"/>
                <a:gd name="T5" fmla="*/ 394 h 394"/>
                <a:gd name="T6" fmla="*/ 1377 w 1377"/>
                <a:gd name="T7" fmla="*/ 361 h 394"/>
                <a:gd name="T8" fmla="*/ 208 w 1377"/>
                <a:gd name="T9" fmla="*/ 102 h 394"/>
              </a:gdLst>
              <a:ahLst/>
              <a:cxnLst>
                <a:cxn ang="0">
                  <a:pos x="T0" y="T1"/>
                </a:cxn>
                <a:cxn ang="0">
                  <a:pos x="T2" y="T3"/>
                </a:cxn>
                <a:cxn ang="0">
                  <a:pos x="T4" y="T5"/>
                </a:cxn>
                <a:cxn ang="0">
                  <a:pos x="T6" y="T7"/>
                </a:cxn>
                <a:cxn ang="0">
                  <a:pos x="T8" y="T9"/>
                </a:cxn>
              </a:cxnLst>
              <a:rect l="0" t="0" r="r" b="b"/>
              <a:pathLst>
                <a:path w="1377" h="394">
                  <a:moveTo>
                    <a:pt x="208" y="102"/>
                  </a:moveTo>
                  <a:cubicBezTo>
                    <a:pt x="109" y="137"/>
                    <a:pt x="27" y="182"/>
                    <a:pt x="0" y="198"/>
                  </a:cubicBezTo>
                  <a:cubicBezTo>
                    <a:pt x="151" y="138"/>
                    <a:pt x="650" y="0"/>
                    <a:pt x="1368" y="394"/>
                  </a:cubicBezTo>
                  <a:cubicBezTo>
                    <a:pt x="1377" y="361"/>
                    <a:pt x="1377" y="361"/>
                    <a:pt x="1377" y="361"/>
                  </a:cubicBezTo>
                  <a:cubicBezTo>
                    <a:pt x="880" y="71"/>
                    <a:pt x="459" y="64"/>
                    <a:pt x="208" y="102"/>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6"/>
            <p:cNvSpPr>
              <a:spLocks/>
            </p:cNvSpPr>
            <p:nvPr/>
          </p:nvSpPr>
          <p:spPr bwMode="auto">
            <a:xfrm>
              <a:off x="7544664" y="2302182"/>
              <a:ext cx="589845" cy="198843"/>
            </a:xfrm>
            <a:custGeom>
              <a:avLst/>
              <a:gdLst>
                <a:gd name="T0" fmla="*/ 10 w 426"/>
                <a:gd name="T1" fmla="*/ 111 h 144"/>
                <a:gd name="T2" fmla="*/ 9 w 426"/>
                <a:gd name="T3" fmla="*/ 111 h 144"/>
                <a:gd name="T4" fmla="*/ 0 w 426"/>
                <a:gd name="T5" fmla="*/ 144 h 144"/>
                <a:gd name="T6" fmla="*/ 0 w 426"/>
                <a:gd name="T7" fmla="*/ 144 h 144"/>
                <a:gd name="T8" fmla="*/ 426 w 426"/>
                <a:gd name="T9" fmla="*/ 31 h 144"/>
                <a:gd name="T10" fmla="*/ 379 w 426"/>
                <a:gd name="T11" fmla="*/ 0 h 144"/>
                <a:gd name="T12" fmla="*/ 10 w 426"/>
                <a:gd name="T13" fmla="*/ 111 h 144"/>
              </a:gdLst>
              <a:ahLst/>
              <a:cxnLst>
                <a:cxn ang="0">
                  <a:pos x="T0" y="T1"/>
                </a:cxn>
                <a:cxn ang="0">
                  <a:pos x="T2" y="T3"/>
                </a:cxn>
                <a:cxn ang="0">
                  <a:pos x="T4" y="T5"/>
                </a:cxn>
                <a:cxn ang="0">
                  <a:pos x="T6" y="T7"/>
                </a:cxn>
                <a:cxn ang="0">
                  <a:pos x="T8" y="T9"/>
                </a:cxn>
                <a:cxn ang="0">
                  <a:pos x="T10" y="T11"/>
                </a:cxn>
                <a:cxn ang="0">
                  <a:pos x="T12" y="T13"/>
                </a:cxn>
              </a:cxnLst>
              <a:rect l="0" t="0" r="r" b="b"/>
              <a:pathLst>
                <a:path w="426" h="144">
                  <a:moveTo>
                    <a:pt x="10" y="111"/>
                  </a:moveTo>
                  <a:cubicBezTo>
                    <a:pt x="9" y="111"/>
                    <a:pt x="9" y="111"/>
                    <a:pt x="9" y="111"/>
                  </a:cubicBezTo>
                  <a:cubicBezTo>
                    <a:pt x="0" y="144"/>
                    <a:pt x="0" y="144"/>
                    <a:pt x="0" y="144"/>
                  </a:cubicBezTo>
                  <a:cubicBezTo>
                    <a:pt x="0" y="144"/>
                    <a:pt x="0" y="144"/>
                    <a:pt x="0" y="144"/>
                  </a:cubicBezTo>
                  <a:cubicBezTo>
                    <a:pt x="426" y="31"/>
                    <a:pt x="426" y="31"/>
                    <a:pt x="426" y="31"/>
                  </a:cubicBezTo>
                  <a:cubicBezTo>
                    <a:pt x="379" y="0"/>
                    <a:pt x="379" y="0"/>
                    <a:pt x="379" y="0"/>
                  </a:cubicBezTo>
                  <a:lnTo>
                    <a:pt x="10" y="111"/>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2" name="Group 31"/>
          <p:cNvGrpSpPr/>
          <p:nvPr/>
        </p:nvGrpSpPr>
        <p:grpSpPr>
          <a:xfrm>
            <a:off x="5955593" y="2653082"/>
            <a:ext cx="1874804" cy="857196"/>
            <a:chOff x="5955593" y="2653082"/>
            <a:chExt cx="1874804" cy="857196"/>
          </a:xfrm>
        </p:grpSpPr>
        <p:sp>
          <p:nvSpPr>
            <p:cNvPr id="7" name="Freeform 9"/>
            <p:cNvSpPr>
              <a:spLocks/>
            </p:cNvSpPr>
            <p:nvPr/>
          </p:nvSpPr>
          <p:spPr bwMode="auto">
            <a:xfrm>
              <a:off x="7248907" y="2908736"/>
              <a:ext cx="581490" cy="601542"/>
            </a:xfrm>
            <a:custGeom>
              <a:avLst/>
              <a:gdLst>
                <a:gd name="T0" fmla="*/ 102 w 420"/>
                <a:gd name="T1" fmla="*/ 84 h 435"/>
                <a:gd name="T2" fmla="*/ 0 w 420"/>
                <a:gd name="T3" fmla="*/ 435 h 435"/>
                <a:gd name="T4" fmla="*/ 0 w 420"/>
                <a:gd name="T5" fmla="*/ 435 h 435"/>
                <a:gd name="T6" fmla="*/ 222 w 420"/>
                <a:gd name="T7" fmla="*/ 369 h 435"/>
                <a:gd name="T8" fmla="*/ 420 w 420"/>
                <a:gd name="T9" fmla="*/ 0 h 435"/>
                <a:gd name="T10" fmla="*/ 102 w 420"/>
                <a:gd name="T11" fmla="*/ 84 h 435"/>
                <a:gd name="T12" fmla="*/ 102 w 420"/>
                <a:gd name="T13" fmla="*/ 84 h 435"/>
              </a:gdLst>
              <a:ahLst/>
              <a:cxnLst>
                <a:cxn ang="0">
                  <a:pos x="T0" y="T1"/>
                </a:cxn>
                <a:cxn ang="0">
                  <a:pos x="T2" y="T3"/>
                </a:cxn>
                <a:cxn ang="0">
                  <a:pos x="T4" y="T5"/>
                </a:cxn>
                <a:cxn ang="0">
                  <a:pos x="T6" y="T7"/>
                </a:cxn>
                <a:cxn ang="0">
                  <a:pos x="T8" y="T9"/>
                </a:cxn>
                <a:cxn ang="0">
                  <a:pos x="T10" y="T11"/>
                </a:cxn>
                <a:cxn ang="0">
                  <a:pos x="T12" y="T13"/>
                </a:cxn>
              </a:cxnLst>
              <a:rect l="0" t="0" r="r" b="b"/>
              <a:pathLst>
                <a:path w="420" h="435">
                  <a:moveTo>
                    <a:pt x="102" y="84"/>
                  </a:moveTo>
                  <a:cubicBezTo>
                    <a:pt x="0" y="435"/>
                    <a:pt x="0" y="435"/>
                    <a:pt x="0" y="435"/>
                  </a:cubicBezTo>
                  <a:cubicBezTo>
                    <a:pt x="0" y="435"/>
                    <a:pt x="0" y="435"/>
                    <a:pt x="0" y="435"/>
                  </a:cubicBezTo>
                  <a:cubicBezTo>
                    <a:pt x="222" y="369"/>
                    <a:pt x="222" y="369"/>
                    <a:pt x="222" y="369"/>
                  </a:cubicBezTo>
                  <a:cubicBezTo>
                    <a:pt x="420" y="0"/>
                    <a:pt x="420" y="0"/>
                    <a:pt x="420" y="0"/>
                  </a:cubicBezTo>
                  <a:cubicBezTo>
                    <a:pt x="102" y="84"/>
                    <a:pt x="102" y="84"/>
                    <a:pt x="102" y="84"/>
                  </a:cubicBezTo>
                  <a:cubicBezTo>
                    <a:pt x="102" y="84"/>
                    <a:pt x="102" y="84"/>
                    <a:pt x="102" y="84"/>
                  </a:cubicBezTo>
                  <a:close/>
                </a:path>
              </a:pathLst>
            </a:custGeom>
            <a:solidFill>
              <a:schemeClr val="accent1">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11"/>
            <p:cNvSpPr>
              <a:spLocks/>
            </p:cNvSpPr>
            <p:nvPr/>
          </p:nvSpPr>
          <p:spPr bwMode="auto">
            <a:xfrm>
              <a:off x="5955593" y="2664778"/>
              <a:ext cx="1435345" cy="845500"/>
            </a:xfrm>
            <a:custGeom>
              <a:avLst/>
              <a:gdLst>
                <a:gd name="T0" fmla="*/ 935 w 1037"/>
                <a:gd name="T1" fmla="*/ 612 h 612"/>
                <a:gd name="T2" fmla="*/ 1037 w 1037"/>
                <a:gd name="T3" fmla="*/ 261 h 612"/>
                <a:gd name="T4" fmla="*/ 0 w 1037"/>
                <a:gd name="T5" fmla="*/ 94 h 612"/>
                <a:gd name="T6" fmla="*/ 215 w 1037"/>
                <a:gd name="T7" fmla="*/ 476 h 612"/>
                <a:gd name="T8" fmla="*/ 935 w 1037"/>
                <a:gd name="T9" fmla="*/ 612 h 612"/>
              </a:gdLst>
              <a:ahLst/>
              <a:cxnLst>
                <a:cxn ang="0">
                  <a:pos x="T0" y="T1"/>
                </a:cxn>
                <a:cxn ang="0">
                  <a:pos x="T2" y="T3"/>
                </a:cxn>
                <a:cxn ang="0">
                  <a:pos x="T4" y="T5"/>
                </a:cxn>
                <a:cxn ang="0">
                  <a:pos x="T6" y="T7"/>
                </a:cxn>
                <a:cxn ang="0">
                  <a:pos x="T8" y="T9"/>
                </a:cxn>
              </a:cxnLst>
              <a:rect l="0" t="0" r="r" b="b"/>
              <a:pathLst>
                <a:path w="1037" h="612">
                  <a:moveTo>
                    <a:pt x="935" y="612"/>
                  </a:moveTo>
                  <a:cubicBezTo>
                    <a:pt x="1037" y="261"/>
                    <a:pt x="1037" y="261"/>
                    <a:pt x="1037" y="261"/>
                  </a:cubicBezTo>
                  <a:cubicBezTo>
                    <a:pt x="594" y="0"/>
                    <a:pt x="242" y="13"/>
                    <a:pt x="0" y="94"/>
                  </a:cubicBezTo>
                  <a:cubicBezTo>
                    <a:pt x="215" y="476"/>
                    <a:pt x="215" y="476"/>
                    <a:pt x="215" y="476"/>
                  </a:cubicBezTo>
                  <a:cubicBezTo>
                    <a:pt x="421" y="414"/>
                    <a:pt x="665" y="430"/>
                    <a:pt x="935" y="612"/>
                  </a:cubicBezTo>
                  <a:close/>
                </a:path>
              </a:pathLst>
            </a:custGeom>
            <a:gradFill>
              <a:gsLst>
                <a:gs pos="0">
                  <a:schemeClr val="accent1"/>
                </a:gs>
                <a:gs pos="100000">
                  <a:schemeClr val="accent1">
                    <a:lumMod val="60000"/>
                    <a:lumOff val="40000"/>
                  </a:schemeClr>
                </a:gs>
              </a:gsLst>
              <a:lin ang="0" scaled="0"/>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23"/>
            <p:cNvSpPr>
              <a:spLocks/>
            </p:cNvSpPr>
            <p:nvPr/>
          </p:nvSpPr>
          <p:spPr bwMode="auto">
            <a:xfrm>
              <a:off x="5990682" y="2653082"/>
              <a:ext cx="1413623" cy="372622"/>
            </a:xfrm>
            <a:custGeom>
              <a:avLst/>
              <a:gdLst>
                <a:gd name="T0" fmla="*/ 222 w 1022"/>
                <a:gd name="T1" fmla="*/ 15 h 269"/>
                <a:gd name="T2" fmla="*/ 0 w 1022"/>
                <a:gd name="T3" fmla="*/ 94 h 269"/>
                <a:gd name="T4" fmla="*/ 1012 w 1022"/>
                <a:gd name="T5" fmla="*/ 269 h 269"/>
                <a:gd name="T6" fmla="*/ 1022 w 1022"/>
                <a:gd name="T7" fmla="*/ 236 h 269"/>
                <a:gd name="T8" fmla="*/ 222 w 1022"/>
                <a:gd name="T9" fmla="*/ 15 h 269"/>
              </a:gdLst>
              <a:ahLst/>
              <a:cxnLst>
                <a:cxn ang="0">
                  <a:pos x="T0" y="T1"/>
                </a:cxn>
                <a:cxn ang="0">
                  <a:pos x="T2" y="T3"/>
                </a:cxn>
                <a:cxn ang="0">
                  <a:pos x="T4" y="T5"/>
                </a:cxn>
                <a:cxn ang="0">
                  <a:pos x="T6" y="T7"/>
                </a:cxn>
                <a:cxn ang="0">
                  <a:pos x="T8" y="T9"/>
                </a:cxn>
              </a:cxnLst>
              <a:rect l="0" t="0" r="r" b="b"/>
              <a:pathLst>
                <a:path w="1022" h="269">
                  <a:moveTo>
                    <a:pt x="222" y="15"/>
                  </a:moveTo>
                  <a:cubicBezTo>
                    <a:pt x="119" y="42"/>
                    <a:pt x="41" y="75"/>
                    <a:pt x="0" y="94"/>
                  </a:cubicBezTo>
                  <a:cubicBezTo>
                    <a:pt x="241" y="21"/>
                    <a:pt x="584" y="17"/>
                    <a:pt x="1012" y="269"/>
                  </a:cubicBezTo>
                  <a:cubicBezTo>
                    <a:pt x="1022" y="236"/>
                    <a:pt x="1022" y="236"/>
                    <a:pt x="1022" y="236"/>
                  </a:cubicBezTo>
                  <a:cubicBezTo>
                    <a:pt x="708" y="49"/>
                    <a:pt x="438" y="0"/>
                    <a:pt x="222" y="15"/>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7"/>
            <p:cNvSpPr>
              <a:spLocks/>
            </p:cNvSpPr>
            <p:nvPr/>
          </p:nvSpPr>
          <p:spPr bwMode="auto">
            <a:xfrm>
              <a:off x="7390937" y="2873647"/>
              <a:ext cx="439460" cy="152057"/>
            </a:xfrm>
            <a:custGeom>
              <a:avLst/>
              <a:gdLst>
                <a:gd name="T0" fmla="*/ 10 w 318"/>
                <a:gd name="T1" fmla="*/ 77 h 110"/>
                <a:gd name="T2" fmla="*/ 10 w 318"/>
                <a:gd name="T3" fmla="*/ 77 h 110"/>
                <a:gd name="T4" fmla="*/ 0 w 318"/>
                <a:gd name="T5" fmla="*/ 110 h 110"/>
                <a:gd name="T6" fmla="*/ 0 w 318"/>
                <a:gd name="T7" fmla="*/ 110 h 110"/>
                <a:gd name="T8" fmla="*/ 318 w 318"/>
                <a:gd name="T9" fmla="*/ 26 h 110"/>
                <a:gd name="T10" fmla="*/ 268 w 318"/>
                <a:gd name="T11" fmla="*/ 0 h 110"/>
                <a:gd name="T12" fmla="*/ 10 w 318"/>
                <a:gd name="T13" fmla="*/ 77 h 110"/>
              </a:gdLst>
              <a:ahLst/>
              <a:cxnLst>
                <a:cxn ang="0">
                  <a:pos x="T0" y="T1"/>
                </a:cxn>
                <a:cxn ang="0">
                  <a:pos x="T2" y="T3"/>
                </a:cxn>
                <a:cxn ang="0">
                  <a:pos x="T4" y="T5"/>
                </a:cxn>
                <a:cxn ang="0">
                  <a:pos x="T6" y="T7"/>
                </a:cxn>
                <a:cxn ang="0">
                  <a:pos x="T8" y="T9"/>
                </a:cxn>
                <a:cxn ang="0">
                  <a:pos x="T10" y="T11"/>
                </a:cxn>
                <a:cxn ang="0">
                  <a:pos x="T12" y="T13"/>
                </a:cxn>
              </a:cxnLst>
              <a:rect l="0" t="0" r="r" b="b"/>
              <a:pathLst>
                <a:path w="318" h="110">
                  <a:moveTo>
                    <a:pt x="10" y="77"/>
                  </a:moveTo>
                  <a:cubicBezTo>
                    <a:pt x="10" y="77"/>
                    <a:pt x="10" y="77"/>
                    <a:pt x="10" y="77"/>
                  </a:cubicBezTo>
                  <a:cubicBezTo>
                    <a:pt x="0" y="110"/>
                    <a:pt x="0" y="110"/>
                    <a:pt x="0" y="110"/>
                  </a:cubicBezTo>
                  <a:cubicBezTo>
                    <a:pt x="0" y="110"/>
                    <a:pt x="0" y="110"/>
                    <a:pt x="0" y="110"/>
                  </a:cubicBezTo>
                  <a:cubicBezTo>
                    <a:pt x="318" y="26"/>
                    <a:pt x="318" y="26"/>
                    <a:pt x="318" y="26"/>
                  </a:cubicBezTo>
                  <a:cubicBezTo>
                    <a:pt x="268" y="0"/>
                    <a:pt x="268" y="0"/>
                    <a:pt x="268" y="0"/>
                  </a:cubicBezTo>
                  <a:lnTo>
                    <a:pt x="10" y="77"/>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1" name="Group 30"/>
          <p:cNvGrpSpPr/>
          <p:nvPr/>
        </p:nvGrpSpPr>
        <p:grpSpPr>
          <a:xfrm>
            <a:off x="6283099" y="3278017"/>
            <a:ext cx="1239844" cy="753598"/>
            <a:chOff x="6283099" y="3278017"/>
            <a:chExt cx="1239844" cy="753598"/>
          </a:xfrm>
        </p:grpSpPr>
        <p:sp>
          <p:nvSpPr>
            <p:cNvPr id="6" name="Freeform 8"/>
            <p:cNvSpPr>
              <a:spLocks/>
            </p:cNvSpPr>
            <p:nvPr/>
          </p:nvSpPr>
          <p:spPr bwMode="auto">
            <a:xfrm>
              <a:off x="7096850" y="3480201"/>
              <a:ext cx="426092" cy="551413"/>
            </a:xfrm>
            <a:custGeom>
              <a:avLst/>
              <a:gdLst>
                <a:gd name="T0" fmla="*/ 0 w 255"/>
                <a:gd name="T1" fmla="*/ 330 h 330"/>
                <a:gd name="T2" fmla="*/ 92 w 255"/>
                <a:gd name="T3" fmla="*/ 302 h 330"/>
                <a:gd name="T4" fmla="*/ 255 w 255"/>
                <a:gd name="T5" fmla="*/ 0 h 330"/>
                <a:gd name="T6" fmla="*/ 83 w 255"/>
                <a:gd name="T7" fmla="*/ 46 h 330"/>
                <a:gd name="T8" fmla="*/ 0 w 255"/>
                <a:gd name="T9" fmla="*/ 330 h 330"/>
              </a:gdLst>
              <a:ahLst/>
              <a:cxnLst>
                <a:cxn ang="0">
                  <a:pos x="T0" y="T1"/>
                </a:cxn>
                <a:cxn ang="0">
                  <a:pos x="T2" y="T3"/>
                </a:cxn>
                <a:cxn ang="0">
                  <a:pos x="T4" y="T5"/>
                </a:cxn>
                <a:cxn ang="0">
                  <a:pos x="T6" y="T7"/>
                </a:cxn>
                <a:cxn ang="0">
                  <a:pos x="T8" y="T9"/>
                </a:cxn>
              </a:cxnLst>
              <a:rect l="0" t="0" r="r" b="b"/>
              <a:pathLst>
                <a:path w="255" h="330">
                  <a:moveTo>
                    <a:pt x="0" y="330"/>
                  </a:moveTo>
                  <a:lnTo>
                    <a:pt x="92" y="302"/>
                  </a:lnTo>
                  <a:lnTo>
                    <a:pt x="255" y="0"/>
                  </a:lnTo>
                  <a:lnTo>
                    <a:pt x="83" y="46"/>
                  </a:lnTo>
                  <a:lnTo>
                    <a:pt x="0" y="330"/>
                  </a:lnTo>
                  <a:close/>
                </a:path>
              </a:pathLst>
            </a:custGeom>
            <a:solidFill>
              <a:schemeClr val="accent2">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15"/>
            <p:cNvSpPr>
              <a:spLocks/>
            </p:cNvSpPr>
            <p:nvPr/>
          </p:nvSpPr>
          <p:spPr bwMode="auto">
            <a:xfrm>
              <a:off x="6283099" y="3294726"/>
              <a:ext cx="952441" cy="736889"/>
            </a:xfrm>
            <a:custGeom>
              <a:avLst/>
              <a:gdLst>
                <a:gd name="T0" fmla="*/ 588 w 688"/>
                <a:gd name="T1" fmla="*/ 532 h 532"/>
                <a:gd name="T2" fmla="*/ 588 w 688"/>
                <a:gd name="T3" fmla="*/ 532 h 532"/>
                <a:gd name="T4" fmla="*/ 688 w 688"/>
                <a:gd name="T5" fmla="*/ 189 h 532"/>
                <a:gd name="T6" fmla="*/ 688 w 688"/>
                <a:gd name="T7" fmla="*/ 189 h 532"/>
                <a:gd name="T8" fmla="*/ 0 w 688"/>
                <a:gd name="T9" fmla="*/ 58 h 532"/>
                <a:gd name="T10" fmla="*/ 220 w 688"/>
                <a:gd name="T11" fmla="*/ 450 h 532"/>
                <a:gd name="T12" fmla="*/ 588 w 688"/>
                <a:gd name="T13" fmla="*/ 532 h 532"/>
              </a:gdLst>
              <a:ahLst/>
              <a:cxnLst>
                <a:cxn ang="0">
                  <a:pos x="T0" y="T1"/>
                </a:cxn>
                <a:cxn ang="0">
                  <a:pos x="T2" y="T3"/>
                </a:cxn>
                <a:cxn ang="0">
                  <a:pos x="T4" y="T5"/>
                </a:cxn>
                <a:cxn ang="0">
                  <a:pos x="T6" y="T7"/>
                </a:cxn>
                <a:cxn ang="0">
                  <a:pos x="T8" y="T9"/>
                </a:cxn>
                <a:cxn ang="0">
                  <a:pos x="T10" y="T11"/>
                </a:cxn>
                <a:cxn ang="0">
                  <a:pos x="T12" y="T13"/>
                </a:cxn>
              </a:cxnLst>
              <a:rect l="0" t="0" r="r" b="b"/>
              <a:pathLst>
                <a:path w="688" h="532">
                  <a:moveTo>
                    <a:pt x="588" y="532"/>
                  </a:moveTo>
                  <a:cubicBezTo>
                    <a:pt x="588" y="532"/>
                    <a:pt x="588" y="532"/>
                    <a:pt x="588" y="532"/>
                  </a:cubicBezTo>
                  <a:cubicBezTo>
                    <a:pt x="688" y="189"/>
                    <a:pt x="688" y="189"/>
                    <a:pt x="688" y="189"/>
                  </a:cubicBezTo>
                  <a:cubicBezTo>
                    <a:pt x="688" y="189"/>
                    <a:pt x="688" y="189"/>
                    <a:pt x="688" y="189"/>
                  </a:cubicBezTo>
                  <a:cubicBezTo>
                    <a:pt x="435" y="16"/>
                    <a:pt x="201" y="0"/>
                    <a:pt x="0" y="58"/>
                  </a:cubicBezTo>
                  <a:cubicBezTo>
                    <a:pt x="220" y="450"/>
                    <a:pt x="220" y="450"/>
                    <a:pt x="220" y="450"/>
                  </a:cubicBezTo>
                  <a:cubicBezTo>
                    <a:pt x="336" y="424"/>
                    <a:pt x="459" y="445"/>
                    <a:pt x="588" y="532"/>
                  </a:cubicBezTo>
                  <a:close/>
                </a:path>
              </a:pathLst>
            </a:custGeom>
            <a:gradFill>
              <a:gsLst>
                <a:gs pos="0">
                  <a:schemeClr val="accent2"/>
                </a:gs>
                <a:gs pos="100000">
                  <a:schemeClr val="accent2">
                    <a:lumMod val="60000"/>
                    <a:lumOff val="40000"/>
                  </a:schemeClr>
                </a:gs>
              </a:gsLst>
              <a:lin ang="0" scaled="0"/>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24"/>
            <p:cNvSpPr>
              <a:spLocks/>
            </p:cNvSpPr>
            <p:nvPr/>
          </p:nvSpPr>
          <p:spPr bwMode="auto">
            <a:xfrm>
              <a:off x="6316518" y="3278017"/>
              <a:ext cx="932389" cy="279049"/>
            </a:xfrm>
            <a:custGeom>
              <a:avLst/>
              <a:gdLst>
                <a:gd name="T0" fmla="*/ 191 w 674"/>
                <a:gd name="T1" fmla="*/ 0 h 201"/>
                <a:gd name="T2" fmla="*/ 0 w 674"/>
                <a:gd name="T3" fmla="*/ 63 h 201"/>
                <a:gd name="T4" fmla="*/ 664 w 674"/>
                <a:gd name="T5" fmla="*/ 201 h 201"/>
                <a:gd name="T6" fmla="*/ 664 w 674"/>
                <a:gd name="T7" fmla="*/ 201 h 201"/>
                <a:gd name="T8" fmla="*/ 674 w 674"/>
                <a:gd name="T9" fmla="*/ 168 h 201"/>
                <a:gd name="T10" fmla="*/ 191 w 674"/>
                <a:gd name="T11" fmla="*/ 0 h 201"/>
              </a:gdLst>
              <a:ahLst/>
              <a:cxnLst>
                <a:cxn ang="0">
                  <a:pos x="T0" y="T1"/>
                </a:cxn>
                <a:cxn ang="0">
                  <a:pos x="T2" y="T3"/>
                </a:cxn>
                <a:cxn ang="0">
                  <a:pos x="T4" y="T5"/>
                </a:cxn>
                <a:cxn ang="0">
                  <a:pos x="T6" y="T7"/>
                </a:cxn>
                <a:cxn ang="0">
                  <a:pos x="T8" y="T9"/>
                </a:cxn>
                <a:cxn ang="0">
                  <a:pos x="T10" y="T11"/>
                </a:cxn>
              </a:cxnLst>
              <a:rect l="0" t="0" r="r" b="b"/>
              <a:pathLst>
                <a:path w="674" h="201">
                  <a:moveTo>
                    <a:pt x="191" y="0"/>
                  </a:moveTo>
                  <a:cubicBezTo>
                    <a:pt x="86" y="21"/>
                    <a:pt x="26" y="49"/>
                    <a:pt x="0" y="63"/>
                  </a:cubicBezTo>
                  <a:cubicBezTo>
                    <a:pt x="196" y="13"/>
                    <a:pt x="421" y="35"/>
                    <a:pt x="664" y="201"/>
                  </a:cubicBezTo>
                  <a:cubicBezTo>
                    <a:pt x="664" y="201"/>
                    <a:pt x="664" y="201"/>
                    <a:pt x="664" y="201"/>
                  </a:cubicBezTo>
                  <a:cubicBezTo>
                    <a:pt x="674" y="168"/>
                    <a:pt x="674" y="168"/>
                    <a:pt x="674" y="168"/>
                  </a:cubicBezTo>
                  <a:cubicBezTo>
                    <a:pt x="501" y="52"/>
                    <a:pt x="339" y="3"/>
                    <a:pt x="191" y="0"/>
                  </a:cubicBez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8"/>
            <p:cNvSpPr>
              <a:spLocks/>
            </p:cNvSpPr>
            <p:nvPr/>
          </p:nvSpPr>
          <p:spPr bwMode="auto">
            <a:xfrm>
              <a:off x="7235540" y="3450124"/>
              <a:ext cx="287403" cy="106941"/>
            </a:xfrm>
            <a:custGeom>
              <a:avLst/>
              <a:gdLst>
                <a:gd name="T0" fmla="*/ 10 w 207"/>
                <a:gd name="T1" fmla="*/ 44 h 77"/>
                <a:gd name="T2" fmla="*/ 10 w 207"/>
                <a:gd name="T3" fmla="*/ 44 h 77"/>
                <a:gd name="T4" fmla="*/ 0 w 207"/>
                <a:gd name="T5" fmla="*/ 77 h 77"/>
                <a:gd name="T6" fmla="*/ 207 w 207"/>
                <a:gd name="T7" fmla="*/ 22 h 77"/>
                <a:gd name="T8" fmla="*/ 159 w 207"/>
                <a:gd name="T9" fmla="*/ 0 h 77"/>
                <a:gd name="T10" fmla="*/ 10 w 207"/>
                <a:gd name="T11" fmla="*/ 44 h 77"/>
              </a:gdLst>
              <a:ahLst/>
              <a:cxnLst>
                <a:cxn ang="0">
                  <a:pos x="T0" y="T1"/>
                </a:cxn>
                <a:cxn ang="0">
                  <a:pos x="T2" y="T3"/>
                </a:cxn>
                <a:cxn ang="0">
                  <a:pos x="T4" y="T5"/>
                </a:cxn>
                <a:cxn ang="0">
                  <a:pos x="T6" y="T7"/>
                </a:cxn>
                <a:cxn ang="0">
                  <a:pos x="T8" y="T9"/>
                </a:cxn>
                <a:cxn ang="0">
                  <a:pos x="T10" y="T11"/>
                </a:cxn>
              </a:cxnLst>
              <a:rect l="0" t="0" r="r" b="b"/>
              <a:pathLst>
                <a:path w="207" h="77">
                  <a:moveTo>
                    <a:pt x="10" y="44"/>
                  </a:moveTo>
                  <a:cubicBezTo>
                    <a:pt x="10" y="44"/>
                    <a:pt x="10" y="44"/>
                    <a:pt x="10" y="44"/>
                  </a:cubicBezTo>
                  <a:cubicBezTo>
                    <a:pt x="0" y="77"/>
                    <a:pt x="0" y="77"/>
                    <a:pt x="0" y="77"/>
                  </a:cubicBezTo>
                  <a:cubicBezTo>
                    <a:pt x="207" y="22"/>
                    <a:pt x="207" y="22"/>
                    <a:pt x="207" y="22"/>
                  </a:cubicBezTo>
                  <a:cubicBezTo>
                    <a:pt x="159" y="0"/>
                    <a:pt x="159" y="0"/>
                    <a:pt x="159" y="0"/>
                  </a:cubicBezTo>
                  <a:lnTo>
                    <a:pt x="10" y="44"/>
                  </a:lnTo>
                  <a:close/>
                </a:path>
              </a:pathLst>
            </a:custGeom>
            <a:solidFill>
              <a:schemeClr val="tx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52" name="Rectangle 51"/>
          <p:cNvSpPr/>
          <p:nvPr/>
        </p:nvSpPr>
        <p:spPr>
          <a:xfrm>
            <a:off x="4085727" y="1019142"/>
            <a:ext cx="1040914" cy="283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Lato" pitchFamily="34" charset="0"/>
            </a:endParaRPr>
          </a:p>
        </p:txBody>
      </p:sp>
    </p:spTree>
    <p:extLst>
      <p:ext uri="{BB962C8B-B14F-4D97-AF65-F5344CB8AC3E}">
        <p14:creationId xmlns:p14="http://schemas.microsoft.com/office/powerpoint/2010/main" val="284993860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
                                        <p:tgtEl>
                                          <p:spTgt spid="2"/>
                                        </p:tgtEl>
                                      </p:cBhvr>
                                    </p:animEffect>
                                    <p:anim calcmode="lin" valueType="num">
                                      <p:cBhvr>
                                        <p:cTn id="8" dur="300" fill="hold"/>
                                        <p:tgtEl>
                                          <p:spTgt spid="2"/>
                                        </p:tgtEl>
                                        <p:attrNameLst>
                                          <p:attrName>ppt_x</p:attrName>
                                        </p:attrNameLst>
                                      </p:cBhvr>
                                      <p:tavLst>
                                        <p:tav tm="0">
                                          <p:val>
                                            <p:strVal val="#ppt_x"/>
                                          </p:val>
                                        </p:tav>
                                        <p:tav tm="100000">
                                          <p:val>
                                            <p:strVal val="#ppt_x"/>
                                          </p:val>
                                        </p:tav>
                                      </p:tavLst>
                                    </p:anim>
                                    <p:anim calcmode="lin" valueType="num">
                                      <p:cBhvr>
                                        <p:cTn id="9" dur="3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300"/>
                            </p:stCondLst>
                            <p:childTnLst>
                              <p:par>
                                <p:cTn id="11" presetID="55" presetClass="entr" presetSubtype="0" fill="hold" grpId="0" nodeType="afterEffect">
                                  <p:stCondLst>
                                    <p:cond delay="0"/>
                                  </p:stCondLst>
                                  <p:childTnLst>
                                    <p:set>
                                      <p:cBhvr>
                                        <p:cTn id="12" dur="1" fill="hold">
                                          <p:stCondLst>
                                            <p:cond delay="0"/>
                                          </p:stCondLst>
                                        </p:cTn>
                                        <p:tgtEl>
                                          <p:spTgt spid="52"/>
                                        </p:tgtEl>
                                        <p:attrNameLst>
                                          <p:attrName>style.visibility</p:attrName>
                                        </p:attrNameLst>
                                      </p:cBhvr>
                                      <p:to>
                                        <p:strVal val="visible"/>
                                      </p:to>
                                    </p:set>
                                    <p:anim calcmode="lin" valueType="num">
                                      <p:cBhvr>
                                        <p:cTn id="13" dur="300" fill="hold"/>
                                        <p:tgtEl>
                                          <p:spTgt spid="52"/>
                                        </p:tgtEl>
                                        <p:attrNameLst>
                                          <p:attrName>ppt_w</p:attrName>
                                        </p:attrNameLst>
                                      </p:cBhvr>
                                      <p:tavLst>
                                        <p:tav tm="0">
                                          <p:val>
                                            <p:strVal val="#ppt_w*0.70"/>
                                          </p:val>
                                        </p:tav>
                                        <p:tav tm="100000">
                                          <p:val>
                                            <p:strVal val="#ppt_w"/>
                                          </p:val>
                                        </p:tav>
                                      </p:tavLst>
                                    </p:anim>
                                    <p:anim calcmode="lin" valueType="num">
                                      <p:cBhvr>
                                        <p:cTn id="14" dur="300" fill="hold"/>
                                        <p:tgtEl>
                                          <p:spTgt spid="52"/>
                                        </p:tgtEl>
                                        <p:attrNameLst>
                                          <p:attrName>ppt_h</p:attrName>
                                        </p:attrNameLst>
                                      </p:cBhvr>
                                      <p:tavLst>
                                        <p:tav tm="0">
                                          <p:val>
                                            <p:strVal val="#ppt_h"/>
                                          </p:val>
                                        </p:tav>
                                        <p:tav tm="100000">
                                          <p:val>
                                            <p:strVal val="#ppt_h"/>
                                          </p:val>
                                        </p:tav>
                                      </p:tavLst>
                                    </p:anim>
                                    <p:animEffect transition="in" filter="fade">
                                      <p:cBhvr>
                                        <p:cTn id="15" dur="300"/>
                                        <p:tgtEl>
                                          <p:spTgt spid="5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01"/>
                                        </p:tgtEl>
                                        <p:attrNameLst>
                                          <p:attrName>style.visibility</p:attrName>
                                        </p:attrNameLst>
                                      </p:cBhvr>
                                      <p:to>
                                        <p:strVal val="visible"/>
                                      </p:to>
                                    </p:set>
                                    <p:animEffect transition="in" filter="wipe(up)">
                                      <p:cBhvr>
                                        <p:cTn id="20" dur="500"/>
                                        <p:tgtEl>
                                          <p:spTgt spid="101"/>
                                        </p:tgtEl>
                                      </p:cBhvr>
                                    </p:animEffect>
                                  </p:childTnLst>
                                </p:cTn>
                              </p:par>
                              <p:par>
                                <p:cTn id="21" presetID="22" presetClass="entr" presetSubtype="4" fill="hold" nodeType="withEffect">
                                  <p:stCondLst>
                                    <p:cond delay="0"/>
                                  </p:stCondLst>
                                  <p:childTnLst>
                                    <p:set>
                                      <p:cBhvr>
                                        <p:cTn id="22" dur="1" fill="hold">
                                          <p:stCondLst>
                                            <p:cond delay="0"/>
                                          </p:stCondLst>
                                        </p:cTn>
                                        <p:tgtEl>
                                          <p:spTgt spid="107"/>
                                        </p:tgtEl>
                                        <p:attrNameLst>
                                          <p:attrName>style.visibility</p:attrName>
                                        </p:attrNameLst>
                                      </p:cBhvr>
                                      <p:to>
                                        <p:strVal val="visible"/>
                                      </p:to>
                                    </p:set>
                                    <p:animEffect transition="in" filter="wipe(down)">
                                      <p:cBhvr>
                                        <p:cTn id="23" dur="500"/>
                                        <p:tgtEl>
                                          <p:spTgt spid="10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left)">
                                      <p:cBhvr>
                                        <p:cTn id="28" dur="500"/>
                                        <p:tgtEl>
                                          <p:spTgt spid="3"/>
                                        </p:tgtEl>
                                      </p:cBhvr>
                                    </p:animEffect>
                                  </p:childTnLst>
                                </p:cTn>
                              </p:par>
                            </p:childTnLst>
                          </p:cTn>
                        </p:par>
                        <p:par>
                          <p:cTn id="29" fill="hold">
                            <p:stCondLst>
                              <p:cond delay="500"/>
                            </p:stCondLst>
                            <p:childTnLst>
                              <p:par>
                                <p:cTn id="30" presetID="42" presetClass="entr" presetSubtype="0"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300"/>
                                        <p:tgtEl>
                                          <p:spTgt spid="34"/>
                                        </p:tgtEl>
                                      </p:cBhvr>
                                    </p:animEffect>
                                    <p:anim calcmode="lin" valueType="num">
                                      <p:cBhvr>
                                        <p:cTn id="33" dur="300" fill="hold"/>
                                        <p:tgtEl>
                                          <p:spTgt spid="34"/>
                                        </p:tgtEl>
                                        <p:attrNameLst>
                                          <p:attrName>ppt_x</p:attrName>
                                        </p:attrNameLst>
                                      </p:cBhvr>
                                      <p:tavLst>
                                        <p:tav tm="0">
                                          <p:val>
                                            <p:strVal val="#ppt_x"/>
                                          </p:val>
                                        </p:tav>
                                        <p:tav tm="100000">
                                          <p:val>
                                            <p:strVal val="#ppt_x"/>
                                          </p:val>
                                        </p:tav>
                                      </p:tavLst>
                                    </p:anim>
                                    <p:anim calcmode="lin" valueType="num">
                                      <p:cBhvr>
                                        <p:cTn id="34" dur="3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
                            </p:stCondLst>
                            <p:childTnLst>
                              <p:par>
                                <p:cTn id="41" presetID="42" presetClass="entr" presetSubtype="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300"/>
                                        <p:tgtEl>
                                          <p:spTgt spid="33"/>
                                        </p:tgtEl>
                                      </p:cBhvr>
                                    </p:animEffect>
                                    <p:anim calcmode="lin" valueType="num">
                                      <p:cBhvr>
                                        <p:cTn id="44" dur="300" fill="hold"/>
                                        <p:tgtEl>
                                          <p:spTgt spid="33"/>
                                        </p:tgtEl>
                                        <p:attrNameLst>
                                          <p:attrName>ppt_x</p:attrName>
                                        </p:attrNameLst>
                                      </p:cBhvr>
                                      <p:tavLst>
                                        <p:tav tm="0">
                                          <p:val>
                                            <p:strVal val="#ppt_x"/>
                                          </p:val>
                                        </p:tav>
                                        <p:tav tm="100000">
                                          <p:val>
                                            <p:strVal val="#ppt_x"/>
                                          </p:val>
                                        </p:tav>
                                      </p:tavLst>
                                    </p:anim>
                                    <p:anim calcmode="lin" valueType="num">
                                      <p:cBhvr>
                                        <p:cTn id="45" dur="3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500"/>
                            </p:stCondLst>
                            <p:childTnLst>
                              <p:par>
                                <p:cTn id="52" presetID="42" presetClass="entr" presetSubtype="0" fill="hold" nodeType="after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300"/>
                                        <p:tgtEl>
                                          <p:spTgt spid="32"/>
                                        </p:tgtEl>
                                      </p:cBhvr>
                                    </p:animEffect>
                                    <p:anim calcmode="lin" valueType="num">
                                      <p:cBhvr>
                                        <p:cTn id="55" dur="300" fill="hold"/>
                                        <p:tgtEl>
                                          <p:spTgt spid="32"/>
                                        </p:tgtEl>
                                        <p:attrNameLst>
                                          <p:attrName>ppt_x</p:attrName>
                                        </p:attrNameLst>
                                      </p:cBhvr>
                                      <p:tavLst>
                                        <p:tav tm="0">
                                          <p:val>
                                            <p:strVal val="#ppt_x"/>
                                          </p:val>
                                        </p:tav>
                                        <p:tav tm="100000">
                                          <p:val>
                                            <p:strVal val="#ppt_x"/>
                                          </p:val>
                                        </p:tav>
                                      </p:tavLst>
                                    </p:anim>
                                    <p:anim calcmode="lin" valueType="num">
                                      <p:cBhvr>
                                        <p:cTn id="56" dur="3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par>
                          <p:cTn id="62" fill="hold">
                            <p:stCondLst>
                              <p:cond delay="500"/>
                            </p:stCondLst>
                            <p:childTnLst>
                              <p:par>
                                <p:cTn id="63" presetID="42" presetClass="entr" presetSubtype="0" fill="hold"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300"/>
                                        <p:tgtEl>
                                          <p:spTgt spid="31"/>
                                        </p:tgtEl>
                                      </p:cBhvr>
                                    </p:animEffect>
                                    <p:anim calcmode="lin" valueType="num">
                                      <p:cBhvr>
                                        <p:cTn id="66" dur="300" fill="hold"/>
                                        <p:tgtEl>
                                          <p:spTgt spid="31"/>
                                        </p:tgtEl>
                                        <p:attrNameLst>
                                          <p:attrName>ppt_x</p:attrName>
                                        </p:attrNameLst>
                                      </p:cBhvr>
                                      <p:tavLst>
                                        <p:tav tm="0">
                                          <p:val>
                                            <p:strVal val="#ppt_x"/>
                                          </p:val>
                                        </p:tav>
                                        <p:tav tm="100000">
                                          <p:val>
                                            <p:strVal val="#ppt_x"/>
                                          </p:val>
                                        </p:tav>
                                      </p:tavLst>
                                    </p:anim>
                                    <p:anim calcmode="lin" valueType="num">
                                      <p:cBhvr>
                                        <p:cTn id="67" dur="3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wipe(left)">
                                      <p:cBhvr>
                                        <p:cTn id="72" dur="500"/>
                                        <p:tgtEl>
                                          <p:spTgt spid="18"/>
                                        </p:tgtEl>
                                      </p:cBhvr>
                                    </p:animEffect>
                                  </p:childTnLst>
                                </p:cTn>
                              </p:par>
                            </p:childTnLst>
                          </p:cTn>
                        </p:par>
                        <p:par>
                          <p:cTn id="73" fill="hold">
                            <p:stCondLst>
                              <p:cond delay="500"/>
                            </p:stCondLst>
                            <p:childTnLst>
                              <p:par>
                                <p:cTn id="74" presetID="42" presetClass="entr" presetSubtype="0" fill="hold" nodeType="afterEffect">
                                  <p:stCondLst>
                                    <p:cond delay="0"/>
                                  </p:stCondLst>
                                  <p:childTnLst>
                                    <p:set>
                                      <p:cBhvr>
                                        <p:cTn id="75" dur="1" fill="hold">
                                          <p:stCondLst>
                                            <p:cond delay="0"/>
                                          </p:stCondLst>
                                        </p:cTn>
                                        <p:tgtEl>
                                          <p:spTgt spid="30"/>
                                        </p:tgtEl>
                                        <p:attrNameLst>
                                          <p:attrName>style.visibility</p:attrName>
                                        </p:attrNameLst>
                                      </p:cBhvr>
                                      <p:to>
                                        <p:strVal val="visible"/>
                                      </p:to>
                                    </p:set>
                                    <p:animEffect transition="in" filter="fade">
                                      <p:cBhvr>
                                        <p:cTn id="76" dur="300"/>
                                        <p:tgtEl>
                                          <p:spTgt spid="30"/>
                                        </p:tgtEl>
                                      </p:cBhvr>
                                    </p:animEffect>
                                    <p:anim calcmode="lin" valueType="num">
                                      <p:cBhvr>
                                        <p:cTn id="77" dur="300" fill="hold"/>
                                        <p:tgtEl>
                                          <p:spTgt spid="30"/>
                                        </p:tgtEl>
                                        <p:attrNameLst>
                                          <p:attrName>ppt_x</p:attrName>
                                        </p:attrNameLst>
                                      </p:cBhvr>
                                      <p:tavLst>
                                        <p:tav tm="0">
                                          <p:val>
                                            <p:strVal val="#ppt_x"/>
                                          </p:val>
                                        </p:tav>
                                        <p:tav tm="100000">
                                          <p:val>
                                            <p:strVal val="#ppt_x"/>
                                          </p:val>
                                        </p:tav>
                                      </p:tavLst>
                                    </p:anim>
                                    <p:anim calcmode="lin" valueType="num">
                                      <p:cBhvr>
                                        <p:cTn id="78" dur="3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555787" y="429604"/>
            <a:ext cx="6101030" cy="568113"/>
            <a:chOff x="1555787" y="429604"/>
            <a:chExt cx="6101030" cy="568113"/>
          </a:xfrm>
        </p:grpSpPr>
        <p:sp>
          <p:nvSpPr>
            <p:cNvPr id="24" name="Rectangle 22"/>
            <p:cNvSpPr>
              <a:spLocks noChangeArrowheads="1"/>
            </p:cNvSpPr>
            <p:nvPr/>
          </p:nvSpPr>
          <p:spPr bwMode="auto">
            <a:xfrm>
              <a:off x="1555787" y="429604"/>
              <a:ext cx="61010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algn="ctr" fontAlgn="base">
                <a:spcBef>
                  <a:spcPct val="0"/>
                </a:spcBef>
                <a:spcAft>
                  <a:spcPct val="0"/>
                </a:spcAft>
              </a:pPr>
              <a:r>
                <a:rPr lang="en-US" sz="2400" dirty="0" smtClean="0">
                  <a:latin typeface="Lato Light" pitchFamily="34" charset="0"/>
                  <a:cs typeface="Arial" pitchFamily="34" charset="0"/>
                </a:rPr>
                <a:t>Auto-</a:t>
              </a:r>
              <a:r>
                <a:rPr lang="en-US" sz="2400" dirty="0" err="1" smtClean="0">
                  <a:latin typeface="Lato Light" pitchFamily="34" charset="0"/>
                  <a:cs typeface="Arial" pitchFamily="34" charset="0"/>
                </a:rPr>
                <a:t>hypnose</a:t>
              </a:r>
              <a:r>
                <a:rPr lang="en-US" sz="2400" dirty="0" smtClean="0">
                  <a:latin typeface="Lato Light" pitchFamily="34" charset="0"/>
                  <a:cs typeface="Arial" pitchFamily="34" charset="0"/>
                </a:rPr>
                <a:t> </a:t>
              </a:r>
              <a:r>
                <a:rPr lang="en-US" sz="2400" dirty="0" err="1" smtClean="0">
                  <a:latin typeface="Lato Light" pitchFamily="34" charset="0"/>
                  <a:cs typeface="Arial" pitchFamily="34" charset="0"/>
                </a:rPr>
                <a:t>ou</a:t>
              </a:r>
              <a:r>
                <a:rPr lang="en-US" sz="2400" dirty="0" smtClean="0">
                  <a:latin typeface="Lato Light" pitchFamily="34" charset="0"/>
                  <a:cs typeface="Arial" pitchFamily="34" charset="0"/>
                </a:rPr>
                <a:t> EFT au travail en </a:t>
              </a:r>
              <a:r>
                <a:rPr lang="en-US" sz="2400" dirty="0" err="1" smtClean="0">
                  <a:latin typeface="Lato Light" pitchFamily="34" charset="0"/>
                  <a:cs typeface="Arial" pitchFamily="34" charset="0"/>
                </a:rPr>
                <a:t>contexte</a:t>
              </a:r>
              <a:endParaRPr kumimoji="0" lang="en-US" sz="1050" b="0" i="0" u="none" strike="noStrike" cap="none" normalizeH="0" baseline="0" dirty="0" smtClean="0">
                <a:ln>
                  <a:noFill/>
                </a:ln>
                <a:effectLst/>
                <a:latin typeface="Arial" pitchFamily="34" charset="0"/>
                <a:cs typeface="Arial" pitchFamily="34" charset="0"/>
              </a:endParaRPr>
            </a:p>
          </p:txBody>
        </p:sp>
        <p:sp>
          <p:nvSpPr>
            <p:cNvPr id="13" name="TextBox 12"/>
            <p:cNvSpPr txBox="1"/>
            <p:nvPr/>
          </p:nvSpPr>
          <p:spPr>
            <a:xfrm>
              <a:off x="1772300" y="751496"/>
              <a:ext cx="5667768" cy="246221"/>
            </a:xfrm>
            <a:prstGeom prst="rect">
              <a:avLst/>
            </a:prstGeom>
            <a:noFill/>
          </p:spPr>
          <p:txBody>
            <a:bodyPr wrap="square" rtlCol="0">
              <a:spAutoFit/>
            </a:bodyPr>
            <a:lstStyle/>
            <a:p>
              <a:pPr algn="ctr"/>
              <a:endParaRPr lang="en-US" sz="1000" dirty="0">
                <a:latin typeface="Lato Light" pitchFamily="34" charset="0"/>
              </a:endParaRPr>
            </a:p>
          </p:txBody>
        </p:sp>
      </p:grpSp>
      <p:sp>
        <p:nvSpPr>
          <p:cNvPr id="51" name="Rectangle 50"/>
          <p:cNvSpPr/>
          <p:nvPr/>
        </p:nvSpPr>
        <p:spPr>
          <a:xfrm>
            <a:off x="4085727" y="1019142"/>
            <a:ext cx="1040914" cy="283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Lato" pitchFamily="34" charset="0"/>
            </a:endParaRPr>
          </a:p>
        </p:txBody>
      </p:sp>
      <p:graphicFrame>
        <p:nvGraphicFramePr>
          <p:cNvPr id="2" name="Diagram 1"/>
          <p:cNvGraphicFramePr/>
          <p:nvPr>
            <p:extLst>
              <p:ext uri="{D42A27DB-BD31-4B8C-83A1-F6EECF244321}">
                <p14:modId xmlns:p14="http://schemas.microsoft.com/office/powerpoint/2010/main" val="1008036253"/>
              </p:ext>
            </p:extLst>
          </p:nvPr>
        </p:nvGraphicFramePr>
        <p:xfrm>
          <a:off x="3005984" y="1352550"/>
          <a:ext cx="3200400" cy="25389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5" name="TextBox 44"/>
          <p:cNvSpPr txBox="1"/>
          <p:nvPr/>
        </p:nvSpPr>
        <p:spPr>
          <a:xfrm>
            <a:off x="735623" y="983421"/>
            <a:ext cx="2019618" cy="978729"/>
          </a:xfrm>
          <a:prstGeom prst="rect">
            <a:avLst/>
          </a:prstGeom>
          <a:noFill/>
        </p:spPr>
        <p:txBody>
          <a:bodyPr wrap="square" rtlCol="0">
            <a:spAutoFit/>
          </a:bodyPr>
          <a:lstStyle/>
          <a:p>
            <a:pPr algn="r">
              <a:lnSpc>
                <a:spcPct val="120000"/>
              </a:lnSpc>
            </a:pPr>
            <a:r>
              <a:rPr lang="en-US" sz="1200" dirty="0" smtClean="0">
                <a:solidFill>
                  <a:schemeClr val="tx2"/>
                </a:solidFill>
                <a:latin typeface="Lato Black" pitchFamily="34" charset="0"/>
              </a:rPr>
              <a:t>Relations interpersonnelles</a:t>
            </a:r>
          </a:p>
          <a:p>
            <a:pPr algn="r">
              <a:lnSpc>
                <a:spcPct val="120000"/>
              </a:lnSpc>
            </a:pPr>
            <a:r>
              <a:rPr lang="en-US" sz="1200" dirty="0" smtClean="0">
                <a:solidFill>
                  <a:schemeClr val="tx2"/>
                </a:solidFill>
                <a:latin typeface="Lato Black" pitchFamily="34" charset="0"/>
              </a:rPr>
              <a:t>Communication</a:t>
            </a:r>
          </a:p>
          <a:p>
            <a:pPr algn="r">
              <a:lnSpc>
                <a:spcPct val="120000"/>
              </a:lnSpc>
            </a:pPr>
            <a:r>
              <a:rPr lang="en-US" sz="1200" dirty="0" smtClean="0">
                <a:solidFill>
                  <a:schemeClr val="tx2"/>
                </a:solidFill>
                <a:latin typeface="Lato Black" pitchFamily="34" charset="0"/>
              </a:rPr>
              <a:t>Hygiène de vie</a:t>
            </a:r>
          </a:p>
          <a:p>
            <a:pPr algn="r">
              <a:lnSpc>
                <a:spcPct val="120000"/>
              </a:lnSpc>
            </a:pPr>
            <a:r>
              <a:rPr lang="en-US" sz="1200" dirty="0" smtClean="0">
                <a:solidFill>
                  <a:schemeClr val="tx2"/>
                </a:solidFill>
                <a:latin typeface="Lato Black" pitchFamily="34" charset="0"/>
              </a:rPr>
              <a:t>Famille, personnalité</a:t>
            </a:r>
            <a:endParaRPr lang="en-US" sz="1200" dirty="0">
              <a:solidFill>
                <a:schemeClr val="tx2"/>
              </a:solidFill>
              <a:latin typeface="Lato Black" pitchFamily="34" charset="0"/>
            </a:endParaRPr>
          </a:p>
        </p:txBody>
      </p:sp>
      <p:sp>
        <p:nvSpPr>
          <p:cNvPr id="79" name="Freeform 78"/>
          <p:cNvSpPr>
            <a:spLocks noEditPoints="1"/>
          </p:cNvSpPr>
          <p:nvPr/>
        </p:nvSpPr>
        <p:spPr bwMode="auto">
          <a:xfrm>
            <a:off x="4448060" y="3257550"/>
            <a:ext cx="308841" cy="324716"/>
          </a:xfrm>
          <a:custGeom>
            <a:avLst/>
            <a:gdLst>
              <a:gd name="T0" fmla="*/ 102 w 415"/>
              <a:gd name="T1" fmla="*/ 148 h 437"/>
              <a:gd name="T2" fmla="*/ 158 w 415"/>
              <a:gd name="T3" fmla="*/ 148 h 437"/>
              <a:gd name="T4" fmla="*/ 231 w 415"/>
              <a:gd name="T5" fmla="*/ 77 h 437"/>
              <a:gd name="T6" fmla="*/ 231 w 415"/>
              <a:gd name="T7" fmla="*/ 105 h 437"/>
              <a:gd name="T8" fmla="*/ 231 w 415"/>
              <a:gd name="T9" fmla="*/ 77 h 437"/>
              <a:gd name="T10" fmla="*/ 365 w 415"/>
              <a:gd name="T11" fmla="*/ 206 h 437"/>
              <a:gd name="T12" fmla="*/ 356 w 415"/>
              <a:gd name="T13" fmla="*/ 125 h 437"/>
              <a:gd name="T14" fmla="*/ 41 w 415"/>
              <a:gd name="T15" fmla="*/ 82 h 437"/>
              <a:gd name="T16" fmla="*/ 70 w 415"/>
              <a:gd name="T17" fmla="*/ 437 h 437"/>
              <a:gd name="T18" fmla="*/ 298 w 415"/>
              <a:gd name="T19" fmla="*/ 409 h 437"/>
              <a:gd name="T20" fmla="*/ 382 w 415"/>
              <a:gd name="T21" fmla="*/ 386 h 437"/>
              <a:gd name="T22" fmla="*/ 375 w 415"/>
              <a:gd name="T23" fmla="*/ 337 h 437"/>
              <a:gd name="T24" fmla="*/ 379 w 415"/>
              <a:gd name="T25" fmla="*/ 314 h 437"/>
              <a:gd name="T26" fmla="*/ 386 w 415"/>
              <a:gd name="T27" fmla="*/ 279 h 437"/>
              <a:gd name="T28" fmla="*/ 200 w 415"/>
              <a:gd name="T29" fmla="*/ 158 h 437"/>
              <a:gd name="T30" fmla="*/ 180 w 415"/>
              <a:gd name="T31" fmla="*/ 164 h 437"/>
              <a:gd name="T32" fmla="*/ 187 w 415"/>
              <a:gd name="T33" fmla="*/ 185 h 437"/>
              <a:gd name="T34" fmla="*/ 187 w 415"/>
              <a:gd name="T35" fmla="*/ 189 h 437"/>
              <a:gd name="T36" fmla="*/ 167 w 415"/>
              <a:gd name="T37" fmla="*/ 204 h 437"/>
              <a:gd name="T38" fmla="*/ 146 w 415"/>
              <a:gd name="T39" fmla="*/ 198 h 437"/>
              <a:gd name="T40" fmla="*/ 140 w 415"/>
              <a:gd name="T41" fmla="*/ 218 h 437"/>
              <a:gd name="T42" fmla="*/ 116 w 415"/>
              <a:gd name="T43" fmla="*/ 215 h 437"/>
              <a:gd name="T44" fmla="*/ 106 w 415"/>
              <a:gd name="T45" fmla="*/ 195 h 437"/>
              <a:gd name="T46" fmla="*/ 91 w 415"/>
              <a:gd name="T47" fmla="*/ 205 h 437"/>
              <a:gd name="T48" fmla="*/ 73 w 415"/>
              <a:gd name="T49" fmla="*/ 187 h 437"/>
              <a:gd name="T50" fmla="*/ 83 w 415"/>
              <a:gd name="T51" fmla="*/ 172 h 437"/>
              <a:gd name="T52" fmla="*/ 62 w 415"/>
              <a:gd name="T53" fmla="*/ 161 h 437"/>
              <a:gd name="T54" fmla="*/ 60 w 415"/>
              <a:gd name="T55" fmla="*/ 137 h 437"/>
              <a:gd name="T56" fmla="*/ 79 w 415"/>
              <a:gd name="T57" fmla="*/ 131 h 437"/>
              <a:gd name="T58" fmla="*/ 73 w 415"/>
              <a:gd name="T59" fmla="*/ 110 h 437"/>
              <a:gd name="T60" fmla="*/ 73 w 415"/>
              <a:gd name="T61" fmla="*/ 106 h 437"/>
              <a:gd name="T62" fmla="*/ 93 w 415"/>
              <a:gd name="T63" fmla="*/ 91 h 437"/>
              <a:gd name="T64" fmla="*/ 114 w 415"/>
              <a:gd name="T65" fmla="*/ 97 h 437"/>
              <a:gd name="T66" fmla="*/ 120 w 415"/>
              <a:gd name="T67" fmla="*/ 77 h 437"/>
              <a:gd name="T68" fmla="*/ 143 w 415"/>
              <a:gd name="T69" fmla="*/ 80 h 437"/>
              <a:gd name="T70" fmla="*/ 154 w 415"/>
              <a:gd name="T71" fmla="*/ 100 h 437"/>
              <a:gd name="T72" fmla="*/ 169 w 415"/>
              <a:gd name="T73" fmla="*/ 90 h 437"/>
              <a:gd name="T74" fmla="*/ 187 w 415"/>
              <a:gd name="T75" fmla="*/ 108 h 437"/>
              <a:gd name="T76" fmla="*/ 177 w 415"/>
              <a:gd name="T77" fmla="*/ 123 h 437"/>
              <a:gd name="T78" fmla="*/ 197 w 415"/>
              <a:gd name="T79" fmla="*/ 134 h 437"/>
              <a:gd name="T80" fmla="*/ 200 w 415"/>
              <a:gd name="T81" fmla="*/ 158 h 437"/>
              <a:gd name="T82" fmla="*/ 257 w 415"/>
              <a:gd name="T83" fmla="*/ 102 h 437"/>
              <a:gd name="T84" fmla="*/ 259 w 415"/>
              <a:gd name="T85" fmla="*/ 122 h 437"/>
              <a:gd name="T86" fmla="*/ 245 w 415"/>
              <a:gd name="T87" fmla="*/ 131 h 437"/>
              <a:gd name="T88" fmla="*/ 231 w 415"/>
              <a:gd name="T89" fmla="*/ 119 h 437"/>
              <a:gd name="T90" fmla="*/ 217 w 415"/>
              <a:gd name="T91" fmla="*/ 131 h 437"/>
              <a:gd name="T92" fmla="*/ 203 w 415"/>
              <a:gd name="T93" fmla="*/ 122 h 437"/>
              <a:gd name="T94" fmla="*/ 206 w 415"/>
              <a:gd name="T95" fmla="*/ 102 h 437"/>
              <a:gd name="T96" fmla="*/ 189 w 415"/>
              <a:gd name="T97" fmla="*/ 83 h 437"/>
              <a:gd name="T98" fmla="*/ 209 w 415"/>
              <a:gd name="T99" fmla="*/ 74 h 437"/>
              <a:gd name="T100" fmla="*/ 204 w 415"/>
              <a:gd name="T101" fmla="*/ 58 h 437"/>
              <a:gd name="T102" fmla="*/ 228 w 415"/>
              <a:gd name="T103" fmla="*/ 63 h 437"/>
              <a:gd name="T104" fmla="*/ 235 w 415"/>
              <a:gd name="T105" fmla="*/ 63 h 437"/>
              <a:gd name="T106" fmla="*/ 245 w 415"/>
              <a:gd name="T107" fmla="*/ 50 h 437"/>
              <a:gd name="T108" fmla="*/ 259 w 415"/>
              <a:gd name="T109" fmla="*/ 59 h 437"/>
              <a:gd name="T110" fmla="*/ 257 w 415"/>
              <a:gd name="T111" fmla="*/ 80 h 437"/>
              <a:gd name="T112" fmla="*/ 273 w 415"/>
              <a:gd name="T113" fmla="*/ 98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15" h="437">
                <a:moveTo>
                  <a:pt x="130" y="119"/>
                </a:moveTo>
                <a:cubicBezTo>
                  <a:pt x="114" y="119"/>
                  <a:pt x="102" y="132"/>
                  <a:pt x="102" y="148"/>
                </a:cubicBezTo>
                <a:cubicBezTo>
                  <a:pt x="102" y="163"/>
                  <a:pt x="114" y="176"/>
                  <a:pt x="130" y="176"/>
                </a:cubicBezTo>
                <a:cubicBezTo>
                  <a:pt x="145" y="176"/>
                  <a:pt x="158" y="163"/>
                  <a:pt x="158" y="148"/>
                </a:cubicBezTo>
                <a:cubicBezTo>
                  <a:pt x="158" y="132"/>
                  <a:pt x="145" y="119"/>
                  <a:pt x="130" y="119"/>
                </a:cubicBezTo>
                <a:close/>
                <a:moveTo>
                  <a:pt x="231" y="77"/>
                </a:moveTo>
                <a:cubicBezTo>
                  <a:pt x="224" y="77"/>
                  <a:pt x="217" y="83"/>
                  <a:pt x="217" y="91"/>
                </a:cubicBezTo>
                <a:cubicBezTo>
                  <a:pt x="217" y="98"/>
                  <a:pt x="224" y="105"/>
                  <a:pt x="231" y="105"/>
                </a:cubicBezTo>
                <a:cubicBezTo>
                  <a:pt x="239" y="105"/>
                  <a:pt x="245" y="98"/>
                  <a:pt x="245" y="91"/>
                </a:cubicBezTo>
                <a:cubicBezTo>
                  <a:pt x="245" y="83"/>
                  <a:pt x="239" y="77"/>
                  <a:pt x="231" y="77"/>
                </a:cubicBezTo>
                <a:close/>
                <a:moveTo>
                  <a:pt x="407" y="258"/>
                </a:moveTo>
                <a:cubicBezTo>
                  <a:pt x="400" y="246"/>
                  <a:pt x="371" y="214"/>
                  <a:pt x="365" y="206"/>
                </a:cubicBezTo>
                <a:cubicBezTo>
                  <a:pt x="360" y="199"/>
                  <a:pt x="357" y="194"/>
                  <a:pt x="360" y="186"/>
                </a:cubicBezTo>
                <a:cubicBezTo>
                  <a:pt x="364" y="179"/>
                  <a:pt x="370" y="163"/>
                  <a:pt x="356" y="125"/>
                </a:cubicBezTo>
                <a:cubicBezTo>
                  <a:pt x="342" y="88"/>
                  <a:pt x="320" y="34"/>
                  <a:pt x="249" y="17"/>
                </a:cubicBezTo>
                <a:cubicBezTo>
                  <a:pt x="178" y="0"/>
                  <a:pt x="80" y="9"/>
                  <a:pt x="41" y="82"/>
                </a:cubicBezTo>
                <a:cubicBezTo>
                  <a:pt x="41" y="82"/>
                  <a:pt x="0" y="141"/>
                  <a:pt x="29" y="223"/>
                </a:cubicBezTo>
                <a:cubicBezTo>
                  <a:pt x="63" y="294"/>
                  <a:pt x="113" y="317"/>
                  <a:pt x="70" y="437"/>
                </a:cubicBezTo>
                <a:cubicBezTo>
                  <a:pt x="285" y="437"/>
                  <a:pt x="285" y="437"/>
                  <a:pt x="285" y="437"/>
                </a:cubicBezTo>
                <a:cubicBezTo>
                  <a:pt x="285" y="437"/>
                  <a:pt x="285" y="416"/>
                  <a:pt x="298" y="409"/>
                </a:cubicBezTo>
                <a:cubicBezTo>
                  <a:pt x="310" y="402"/>
                  <a:pt x="324" y="404"/>
                  <a:pt x="337" y="405"/>
                </a:cubicBezTo>
                <a:cubicBezTo>
                  <a:pt x="350" y="407"/>
                  <a:pt x="380" y="406"/>
                  <a:pt x="382" y="386"/>
                </a:cubicBezTo>
                <a:cubicBezTo>
                  <a:pt x="384" y="373"/>
                  <a:pt x="377" y="362"/>
                  <a:pt x="374" y="355"/>
                </a:cubicBezTo>
                <a:cubicBezTo>
                  <a:pt x="371" y="347"/>
                  <a:pt x="369" y="342"/>
                  <a:pt x="375" y="337"/>
                </a:cubicBezTo>
                <a:cubicBezTo>
                  <a:pt x="381" y="333"/>
                  <a:pt x="382" y="324"/>
                  <a:pt x="379" y="321"/>
                </a:cubicBezTo>
                <a:cubicBezTo>
                  <a:pt x="375" y="318"/>
                  <a:pt x="376" y="317"/>
                  <a:pt x="379" y="314"/>
                </a:cubicBezTo>
                <a:cubicBezTo>
                  <a:pt x="382" y="312"/>
                  <a:pt x="381" y="303"/>
                  <a:pt x="376" y="296"/>
                </a:cubicBezTo>
                <a:cubicBezTo>
                  <a:pt x="372" y="289"/>
                  <a:pt x="376" y="279"/>
                  <a:pt x="386" y="279"/>
                </a:cubicBezTo>
                <a:cubicBezTo>
                  <a:pt x="397" y="279"/>
                  <a:pt x="415" y="270"/>
                  <a:pt x="407" y="258"/>
                </a:cubicBezTo>
                <a:close/>
                <a:moveTo>
                  <a:pt x="200" y="158"/>
                </a:moveTo>
                <a:cubicBezTo>
                  <a:pt x="200" y="159"/>
                  <a:pt x="199" y="161"/>
                  <a:pt x="197" y="161"/>
                </a:cubicBezTo>
                <a:cubicBezTo>
                  <a:pt x="180" y="164"/>
                  <a:pt x="180" y="164"/>
                  <a:pt x="180" y="164"/>
                </a:cubicBezTo>
                <a:cubicBezTo>
                  <a:pt x="179" y="167"/>
                  <a:pt x="178" y="169"/>
                  <a:pt x="177" y="172"/>
                </a:cubicBezTo>
                <a:cubicBezTo>
                  <a:pt x="180" y="176"/>
                  <a:pt x="183" y="180"/>
                  <a:pt x="187" y="185"/>
                </a:cubicBezTo>
                <a:cubicBezTo>
                  <a:pt x="187" y="185"/>
                  <a:pt x="187" y="186"/>
                  <a:pt x="187" y="187"/>
                </a:cubicBezTo>
                <a:cubicBezTo>
                  <a:pt x="187" y="188"/>
                  <a:pt x="187" y="188"/>
                  <a:pt x="187" y="189"/>
                </a:cubicBezTo>
                <a:cubicBezTo>
                  <a:pt x="185" y="192"/>
                  <a:pt x="172" y="205"/>
                  <a:pt x="169" y="205"/>
                </a:cubicBezTo>
                <a:cubicBezTo>
                  <a:pt x="168" y="205"/>
                  <a:pt x="167" y="205"/>
                  <a:pt x="167" y="204"/>
                </a:cubicBezTo>
                <a:cubicBezTo>
                  <a:pt x="154" y="195"/>
                  <a:pt x="154" y="195"/>
                  <a:pt x="154" y="195"/>
                </a:cubicBezTo>
                <a:cubicBezTo>
                  <a:pt x="151" y="196"/>
                  <a:pt x="149" y="197"/>
                  <a:pt x="146" y="198"/>
                </a:cubicBezTo>
                <a:cubicBezTo>
                  <a:pt x="145" y="204"/>
                  <a:pt x="145" y="210"/>
                  <a:pt x="143" y="215"/>
                </a:cubicBezTo>
                <a:cubicBezTo>
                  <a:pt x="143" y="216"/>
                  <a:pt x="142" y="218"/>
                  <a:pt x="140" y="218"/>
                </a:cubicBezTo>
                <a:cubicBezTo>
                  <a:pt x="120" y="218"/>
                  <a:pt x="120" y="218"/>
                  <a:pt x="120" y="218"/>
                </a:cubicBezTo>
                <a:cubicBezTo>
                  <a:pt x="118" y="218"/>
                  <a:pt x="117" y="216"/>
                  <a:pt x="116" y="215"/>
                </a:cubicBezTo>
                <a:cubicBezTo>
                  <a:pt x="114" y="198"/>
                  <a:pt x="114" y="198"/>
                  <a:pt x="114" y="198"/>
                </a:cubicBezTo>
                <a:cubicBezTo>
                  <a:pt x="111" y="197"/>
                  <a:pt x="108" y="196"/>
                  <a:pt x="106" y="195"/>
                </a:cubicBezTo>
                <a:cubicBezTo>
                  <a:pt x="93" y="204"/>
                  <a:pt x="93" y="204"/>
                  <a:pt x="93" y="204"/>
                </a:cubicBezTo>
                <a:cubicBezTo>
                  <a:pt x="92" y="205"/>
                  <a:pt x="91" y="205"/>
                  <a:pt x="91" y="205"/>
                </a:cubicBezTo>
                <a:cubicBezTo>
                  <a:pt x="90" y="205"/>
                  <a:pt x="89" y="205"/>
                  <a:pt x="88" y="204"/>
                </a:cubicBezTo>
                <a:cubicBezTo>
                  <a:pt x="85" y="202"/>
                  <a:pt x="73" y="190"/>
                  <a:pt x="73" y="187"/>
                </a:cubicBezTo>
                <a:cubicBezTo>
                  <a:pt x="73" y="186"/>
                  <a:pt x="73" y="185"/>
                  <a:pt x="73" y="185"/>
                </a:cubicBezTo>
                <a:cubicBezTo>
                  <a:pt x="76" y="181"/>
                  <a:pt x="80" y="176"/>
                  <a:pt x="83" y="172"/>
                </a:cubicBezTo>
                <a:cubicBezTo>
                  <a:pt x="81" y="169"/>
                  <a:pt x="80" y="166"/>
                  <a:pt x="79" y="163"/>
                </a:cubicBezTo>
                <a:cubicBezTo>
                  <a:pt x="62" y="161"/>
                  <a:pt x="62" y="161"/>
                  <a:pt x="62" y="161"/>
                </a:cubicBezTo>
                <a:cubicBezTo>
                  <a:pt x="61" y="160"/>
                  <a:pt x="60" y="159"/>
                  <a:pt x="60" y="157"/>
                </a:cubicBezTo>
                <a:cubicBezTo>
                  <a:pt x="60" y="137"/>
                  <a:pt x="60" y="137"/>
                  <a:pt x="60" y="137"/>
                </a:cubicBezTo>
                <a:cubicBezTo>
                  <a:pt x="60" y="136"/>
                  <a:pt x="61" y="134"/>
                  <a:pt x="62" y="134"/>
                </a:cubicBezTo>
                <a:cubicBezTo>
                  <a:pt x="79" y="131"/>
                  <a:pt x="79" y="131"/>
                  <a:pt x="79" y="131"/>
                </a:cubicBezTo>
                <a:cubicBezTo>
                  <a:pt x="80" y="128"/>
                  <a:pt x="81" y="126"/>
                  <a:pt x="83" y="123"/>
                </a:cubicBezTo>
                <a:cubicBezTo>
                  <a:pt x="80" y="119"/>
                  <a:pt x="76" y="115"/>
                  <a:pt x="73" y="110"/>
                </a:cubicBezTo>
                <a:cubicBezTo>
                  <a:pt x="73" y="110"/>
                  <a:pt x="72" y="109"/>
                  <a:pt x="72" y="108"/>
                </a:cubicBezTo>
                <a:cubicBezTo>
                  <a:pt x="72" y="107"/>
                  <a:pt x="72" y="107"/>
                  <a:pt x="73" y="106"/>
                </a:cubicBezTo>
                <a:cubicBezTo>
                  <a:pt x="75" y="103"/>
                  <a:pt x="87" y="90"/>
                  <a:pt x="91" y="90"/>
                </a:cubicBezTo>
                <a:cubicBezTo>
                  <a:pt x="91" y="90"/>
                  <a:pt x="92" y="90"/>
                  <a:pt x="93" y="91"/>
                </a:cubicBezTo>
                <a:cubicBezTo>
                  <a:pt x="105" y="100"/>
                  <a:pt x="105" y="100"/>
                  <a:pt x="105" y="100"/>
                </a:cubicBezTo>
                <a:cubicBezTo>
                  <a:pt x="108" y="99"/>
                  <a:pt x="111" y="98"/>
                  <a:pt x="114" y="97"/>
                </a:cubicBezTo>
                <a:cubicBezTo>
                  <a:pt x="114" y="91"/>
                  <a:pt x="115" y="85"/>
                  <a:pt x="116" y="80"/>
                </a:cubicBezTo>
                <a:cubicBezTo>
                  <a:pt x="117" y="79"/>
                  <a:pt x="118" y="77"/>
                  <a:pt x="120" y="77"/>
                </a:cubicBezTo>
                <a:cubicBezTo>
                  <a:pt x="140" y="77"/>
                  <a:pt x="140" y="77"/>
                  <a:pt x="140" y="77"/>
                </a:cubicBezTo>
                <a:cubicBezTo>
                  <a:pt x="142" y="77"/>
                  <a:pt x="143" y="79"/>
                  <a:pt x="143" y="80"/>
                </a:cubicBezTo>
                <a:cubicBezTo>
                  <a:pt x="146" y="97"/>
                  <a:pt x="146" y="97"/>
                  <a:pt x="146" y="97"/>
                </a:cubicBezTo>
                <a:cubicBezTo>
                  <a:pt x="149" y="98"/>
                  <a:pt x="151" y="99"/>
                  <a:pt x="154" y="100"/>
                </a:cubicBezTo>
                <a:cubicBezTo>
                  <a:pt x="167" y="91"/>
                  <a:pt x="167" y="91"/>
                  <a:pt x="167" y="91"/>
                </a:cubicBezTo>
                <a:cubicBezTo>
                  <a:pt x="168" y="90"/>
                  <a:pt x="168" y="90"/>
                  <a:pt x="169" y="90"/>
                </a:cubicBezTo>
                <a:cubicBezTo>
                  <a:pt x="170" y="90"/>
                  <a:pt x="171" y="90"/>
                  <a:pt x="171" y="91"/>
                </a:cubicBezTo>
                <a:cubicBezTo>
                  <a:pt x="174" y="93"/>
                  <a:pt x="187" y="105"/>
                  <a:pt x="187" y="108"/>
                </a:cubicBezTo>
                <a:cubicBezTo>
                  <a:pt x="187" y="109"/>
                  <a:pt x="187" y="110"/>
                  <a:pt x="186" y="110"/>
                </a:cubicBezTo>
                <a:cubicBezTo>
                  <a:pt x="183" y="115"/>
                  <a:pt x="180" y="119"/>
                  <a:pt x="177" y="123"/>
                </a:cubicBezTo>
                <a:cubicBezTo>
                  <a:pt x="178" y="126"/>
                  <a:pt x="180" y="129"/>
                  <a:pt x="181" y="132"/>
                </a:cubicBezTo>
                <a:cubicBezTo>
                  <a:pt x="197" y="134"/>
                  <a:pt x="197" y="134"/>
                  <a:pt x="197" y="134"/>
                </a:cubicBezTo>
                <a:cubicBezTo>
                  <a:pt x="199" y="135"/>
                  <a:pt x="200" y="136"/>
                  <a:pt x="200" y="138"/>
                </a:cubicBezTo>
                <a:lnTo>
                  <a:pt x="200" y="158"/>
                </a:lnTo>
                <a:close/>
                <a:moveTo>
                  <a:pt x="273" y="98"/>
                </a:moveTo>
                <a:cubicBezTo>
                  <a:pt x="273" y="100"/>
                  <a:pt x="259" y="101"/>
                  <a:pt x="257" y="102"/>
                </a:cubicBezTo>
                <a:cubicBezTo>
                  <a:pt x="256" y="104"/>
                  <a:pt x="255" y="106"/>
                  <a:pt x="254" y="107"/>
                </a:cubicBezTo>
                <a:cubicBezTo>
                  <a:pt x="255" y="110"/>
                  <a:pt x="259" y="120"/>
                  <a:pt x="259" y="122"/>
                </a:cubicBezTo>
                <a:cubicBezTo>
                  <a:pt x="259" y="123"/>
                  <a:pt x="259" y="123"/>
                  <a:pt x="259" y="123"/>
                </a:cubicBezTo>
                <a:cubicBezTo>
                  <a:pt x="258" y="124"/>
                  <a:pt x="246" y="131"/>
                  <a:pt x="245" y="131"/>
                </a:cubicBezTo>
                <a:cubicBezTo>
                  <a:pt x="244" y="131"/>
                  <a:pt x="236" y="120"/>
                  <a:pt x="235" y="118"/>
                </a:cubicBezTo>
                <a:cubicBezTo>
                  <a:pt x="234" y="119"/>
                  <a:pt x="232" y="119"/>
                  <a:pt x="231" y="119"/>
                </a:cubicBezTo>
                <a:cubicBezTo>
                  <a:pt x="230" y="119"/>
                  <a:pt x="229" y="119"/>
                  <a:pt x="228" y="118"/>
                </a:cubicBezTo>
                <a:cubicBezTo>
                  <a:pt x="227" y="120"/>
                  <a:pt x="219" y="131"/>
                  <a:pt x="217" y="131"/>
                </a:cubicBezTo>
                <a:cubicBezTo>
                  <a:pt x="217" y="131"/>
                  <a:pt x="205" y="124"/>
                  <a:pt x="204" y="123"/>
                </a:cubicBezTo>
                <a:cubicBezTo>
                  <a:pt x="203" y="123"/>
                  <a:pt x="203" y="123"/>
                  <a:pt x="203" y="122"/>
                </a:cubicBezTo>
                <a:cubicBezTo>
                  <a:pt x="203" y="121"/>
                  <a:pt x="208" y="110"/>
                  <a:pt x="209" y="107"/>
                </a:cubicBezTo>
                <a:cubicBezTo>
                  <a:pt x="208" y="106"/>
                  <a:pt x="206" y="104"/>
                  <a:pt x="206" y="102"/>
                </a:cubicBezTo>
                <a:cubicBezTo>
                  <a:pt x="203" y="101"/>
                  <a:pt x="189" y="100"/>
                  <a:pt x="189" y="98"/>
                </a:cubicBezTo>
                <a:cubicBezTo>
                  <a:pt x="189" y="83"/>
                  <a:pt x="189" y="83"/>
                  <a:pt x="189" y="83"/>
                </a:cubicBezTo>
                <a:cubicBezTo>
                  <a:pt x="189" y="81"/>
                  <a:pt x="203" y="80"/>
                  <a:pt x="206" y="80"/>
                </a:cubicBezTo>
                <a:cubicBezTo>
                  <a:pt x="206" y="78"/>
                  <a:pt x="208" y="76"/>
                  <a:pt x="209" y="74"/>
                </a:cubicBezTo>
                <a:cubicBezTo>
                  <a:pt x="208" y="72"/>
                  <a:pt x="203" y="61"/>
                  <a:pt x="203" y="59"/>
                </a:cubicBezTo>
                <a:cubicBezTo>
                  <a:pt x="203" y="59"/>
                  <a:pt x="203" y="58"/>
                  <a:pt x="204" y="58"/>
                </a:cubicBezTo>
                <a:cubicBezTo>
                  <a:pt x="205" y="57"/>
                  <a:pt x="217" y="50"/>
                  <a:pt x="217" y="50"/>
                </a:cubicBezTo>
                <a:cubicBezTo>
                  <a:pt x="219" y="50"/>
                  <a:pt x="227" y="61"/>
                  <a:pt x="228" y="63"/>
                </a:cubicBezTo>
                <a:cubicBezTo>
                  <a:pt x="229" y="63"/>
                  <a:pt x="230" y="63"/>
                  <a:pt x="231" y="63"/>
                </a:cubicBezTo>
                <a:cubicBezTo>
                  <a:pt x="232" y="63"/>
                  <a:pt x="234" y="63"/>
                  <a:pt x="235" y="63"/>
                </a:cubicBezTo>
                <a:cubicBezTo>
                  <a:pt x="238" y="59"/>
                  <a:pt x="241" y="54"/>
                  <a:pt x="245" y="51"/>
                </a:cubicBezTo>
                <a:cubicBezTo>
                  <a:pt x="245" y="50"/>
                  <a:pt x="245" y="50"/>
                  <a:pt x="245" y="50"/>
                </a:cubicBezTo>
                <a:cubicBezTo>
                  <a:pt x="246" y="50"/>
                  <a:pt x="258" y="57"/>
                  <a:pt x="259" y="58"/>
                </a:cubicBezTo>
                <a:cubicBezTo>
                  <a:pt x="259" y="58"/>
                  <a:pt x="259" y="59"/>
                  <a:pt x="259" y="59"/>
                </a:cubicBezTo>
                <a:cubicBezTo>
                  <a:pt x="259" y="61"/>
                  <a:pt x="255" y="72"/>
                  <a:pt x="254" y="74"/>
                </a:cubicBezTo>
                <a:cubicBezTo>
                  <a:pt x="255" y="76"/>
                  <a:pt x="256" y="78"/>
                  <a:pt x="257" y="80"/>
                </a:cubicBezTo>
                <a:cubicBezTo>
                  <a:pt x="259" y="80"/>
                  <a:pt x="273" y="81"/>
                  <a:pt x="273" y="83"/>
                </a:cubicBezTo>
                <a:lnTo>
                  <a:pt x="273" y="9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accent2"/>
              </a:solidFill>
            </a:endParaRPr>
          </a:p>
        </p:txBody>
      </p:sp>
      <p:sp>
        <p:nvSpPr>
          <p:cNvPr id="88" name="Freeform 7"/>
          <p:cNvSpPr>
            <a:spLocks noEditPoints="1"/>
          </p:cNvSpPr>
          <p:nvPr/>
        </p:nvSpPr>
        <p:spPr bwMode="auto">
          <a:xfrm>
            <a:off x="4439761" y="2465618"/>
            <a:ext cx="325438" cy="327025"/>
          </a:xfrm>
          <a:custGeom>
            <a:avLst/>
            <a:gdLst>
              <a:gd name="T0" fmla="*/ 325 w 400"/>
              <a:gd name="T1" fmla="*/ 347 h 400"/>
              <a:gd name="T2" fmla="*/ 347 w 400"/>
              <a:gd name="T3" fmla="*/ 325 h 400"/>
              <a:gd name="T4" fmla="*/ 308 w 400"/>
              <a:gd name="T5" fmla="*/ 308 h 400"/>
              <a:gd name="T6" fmla="*/ 75 w 400"/>
              <a:gd name="T7" fmla="*/ 53 h 400"/>
              <a:gd name="T8" fmla="*/ 53 w 400"/>
              <a:gd name="T9" fmla="*/ 75 h 400"/>
              <a:gd name="T10" fmla="*/ 92 w 400"/>
              <a:gd name="T11" fmla="*/ 92 h 400"/>
              <a:gd name="T12" fmla="*/ 75 w 400"/>
              <a:gd name="T13" fmla="*/ 53 h 400"/>
              <a:gd name="T14" fmla="*/ 53 w 400"/>
              <a:gd name="T15" fmla="*/ 325 h 400"/>
              <a:gd name="T16" fmla="*/ 75 w 400"/>
              <a:gd name="T17" fmla="*/ 347 h 400"/>
              <a:gd name="T18" fmla="*/ 92 w 400"/>
              <a:gd name="T19" fmla="*/ 308 h 400"/>
              <a:gd name="T20" fmla="*/ 347 w 400"/>
              <a:gd name="T21" fmla="*/ 75 h 400"/>
              <a:gd name="T22" fmla="*/ 325 w 400"/>
              <a:gd name="T23" fmla="*/ 53 h 400"/>
              <a:gd name="T24" fmla="*/ 308 w 400"/>
              <a:gd name="T25" fmla="*/ 92 h 400"/>
              <a:gd name="T26" fmla="*/ 347 w 400"/>
              <a:gd name="T27" fmla="*/ 75 h 400"/>
              <a:gd name="T28" fmla="*/ 184 w 400"/>
              <a:gd name="T29" fmla="*/ 360 h 400"/>
              <a:gd name="T30" fmla="*/ 200 w 400"/>
              <a:gd name="T31" fmla="*/ 400 h 400"/>
              <a:gd name="T32" fmla="*/ 216 w 400"/>
              <a:gd name="T33" fmla="*/ 360 h 400"/>
              <a:gd name="T34" fmla="*/ 200 w 400"/>
              <a:gd name="T35" fmla="*/ 60 h 400"/>
              <a:gd name="T36" fmla="*/ 216 w 400"/>
              <a:gd name="T37" fmla="*/ 20 h 400"/>
              <a:gd name="T38" fmla="*/ 184 w 400"/>
              <a:gd name="T39" fmla="*/ 20 h 400"/>
              <a:gd name="T40" fmla="*/ 200 w 400"/>
              <a:gd name="T41" fmla="*/ 60 h 400"/>
              <a:gd name="T42" fmla="*/ 40 w 400"/>
              <a:gd name="T43" fmla="*/ 184 h 400"/>
              <a:gd name="T44" fmla="*/ 0 w 400"/>
              <a:gd name="T45" fmla="*/ 200 h 400"/>
              <a:gd name="T46" fmla="*/ 40 w 400"/>
              <a:gd name="T47" fmla="*/ 216 h 400"/>
              <a:gd name="T48" fmla="*/ 202 w 400"/>
              <a:gd name="T49" fmla="*/ 280 h 400"/>
              <a:gd name="T50" fmla="*/ 202 w 400"/>
              <a:gd name="T51" fmla="*/ 120 h 400"/>
              <a:gd name="T52" fmla="*/ 200 w 400"/>
              <a:gd name="T53" fmla="*/ 90 h 400"/>
              <a:gd name="T54" fmla="*/ 200 w 400"/>
              <a:gd name="T55" fmla="*/ 310 h 400"/>
              <a:gd name="T56" fmla="*/ 200 w 400"/>
              <a:gd name="T57" fmla="*/ 90 h 400"/>
              <a:gd name="T58" fmla="*/ 360 w 400"/>
              <a:gd name="T59" fmla="*/ 184 h 400"/>
              <a:gd name="T60" fmla="*/ 360 w 400"/>
              <a:gd name="T61" fmla="*/ 216 h 400"/>
              <a:gd name="T62" fmla="*/ 400 w 400"/>
              <a:gd name="T63" fmla="*/ 20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0" h="400">
                <a:moveTo>
                  <a:pt x="311" y="333"/>
                </a:moveTo>
                <a:cubicBezTo>
                  <a:pt x="313" y="335"/>
                  <a:pt x="323" y="345"/>
                  <a:pt x="325" y="347"/>
                </a:cubicBezTo>
                <a:cubicBezTo>
                  <a:pt x="333" y="355"/>
                  <a:pt x="344" y="356"/>
                  <a:pt x="350" y="350"/>
                </a:cubicBezTo>
                <a:cubicBezTo>
                  <a:pt x="356" y="344"/>
                  <a:pt x="355" y="332"/>
                  <a:pt x="347" y="325"/>
                </a:cubicBezTo>
                <a:cubicBezTo>
                  <a:pt x="345" y="322"/>
                  <a:pt x="335" y="313"/>
                  <a:pt x="333" y="311"/>
                </a:cubicBezTo>
                <a:cubicBezTo>
                  <a:pt x="326" y="303"/>
                  <a:pt x="314" y="301"/>
                  <a:pt x="308" y="308"/>
                </a:cubicBezTo>
                <a:cubicBezTo>
                  <a:pt x="302" y="314"/>
                  <a:pt x="303" y="325"/>
                  <a:pt x="311" y="333"/>
                </a:cubicBezTo>
                <a:close/>
                <a:moveTo>
                  <a:pt x="75" y="53"/>
                </a:moveTo>
                <a:cubicBezTo>
                  <a:pt x="68" y="45"/>
                  <a:pt x="56" y="43"/>
                  <a:pt x="50" y="50"/>
                </a:cubicBezTo>
                <a:cubicBezTo>
                  <a:pt x="44" y="56"/>
                  <a:pt x="45" y="67"/>
                  <a:pt x="53" y="75"/>
                </a:cubicBezTo>
                <a:cubicBezTo>
                  <a:pt x="55" y="77"/>
                  <a:pt x="65" y="87"/>
                  <a:pt x="67" y="89"/>
                </a:cubicBezTo>
                <a:cubicBezTo>
                  <a:pt x="75" y="97"/>
                  <a:pt x="86" y="98"/>
                  <a:pt x="92" y="92"/>
                </a:cubicBezTo>
                <a:cubicBezTo>
                  <a:pt x="98" y="86"/>
                  <a:pt x="97" y="74"/>
                  <a:pt x="89" y="67"/>
                </a:cubicBezTo>
                <a:cubicBezTo>
                  <a:pt x="87" y="64"/>
                  <a:pt x="77" y="55"/>
                  <a:pt x="75" y="53"/>
                </a:cubicBezTo>
                <a:close/>
                <a:moveTo>
                  <a:pt x="67" y="311"/>
                </a:moveTo>
                <a:cubicBezTo>
                  <a:pt x="65" y="313"/>
                  <a:pt x="55" y="322"/>
                  <a:pt x="53" y="325"/>
                </a:cubicBezTo>
                <a:cubicBezTo>
                  <a:pt x="45" y="332"/>
                  <a:pt x="44" y="344"/>
                  <a:pt x="50" y="350"/>
                </a:cubicBezTo>
                <a:cubicBezTo>
                  <a:pt x="56" y="356"/>
                  <a:pt x="68" y="355"/>
                  <a:pt x="75" y="347"/>
                </a:cubicBezTo>
                <a:cubicBezTo>
                  <a:pt x="77" y="345"/>
                  <a:pt x="87" y="335"/>
                  <a:pt x="89" y="333"/>
                </a:cubicBezTo>
                <a:cubicBezTo>
                  <a:pt x="97" y="325"/>
                  <a:pt x="98" y="314"/>
                  <a:pt x="92" y="308"/>
                </a:cubicBezTo>
                <a:cubicBezTo>
                  <a:pt x="86" y="301"/>
                  <a:pt x="74" y="303"/>
                  <a:pt x="67" y="311"/>
                </a:cubicBezTo>
                <a:close/>
                <a:moveTo>
                  <a:pt x="347" y="75"/>
                </a:moveTo>
                <a:cubicBezTo>
                  <a:pt x="355" y="67"/>
                  <a:pt x="356" y="56"/>
                  <a:pt x="350" y="50"/>
                </a:cubicBezTo>
                <a:cubicBezTo>
                  <a:pt x="344" y="43"/>
                  <a:pt x="332" y="45"/>
                  <a:pt x="325" y="53"/>
                </a:cubicBezTo>
                <a:cubicBezTo>
                  <a:pt x="323" y="55"/>
                  <a:pt x="313" y="64"/>
                  <a:pt x="311" y="67"/>
                </a:cubicBezTo>
                <a:cubicBezTo>
                  <a:pt x="303" y="74"/>
                  <a:pt x="302" y="86"/>
                  <a:pt x="308" y="92"/>
                </a:cubicBezTo>
                <a:cubicBezTo>
                  <a:pt x="314" y="98"/>
                  <a:pt x="326" y="97"/>
                  <a:pt x="333" y="89"/>
                </a:cubicBezTo>
                <a:cubicBezTo>
                  <a:pt x="335" y="87"/>
                  <a:pt x="345" y="77"/>
                  <a:pt x="347" y="75"/>
                </a:cubicBezTo>
                <a:close/>
                <a:moveTo>
                  <a:pt x="200" y="340"/>
                </a:moveTo>
                <a:cubicBezTo>
                  <a:pt x="191" y="340"/>
                  <a:pt x="184" y="349"/>
                  <a:pt x="184" y="360"/>
                </a:cubicBezTo>
                <a:cubicBezTo>
                  <a:pt x="184" y="363"/>
                  <a:pt x="184" y="376"/>
                  <a:pt x="184" y="380"/>
                </a:cubicBezTo>
                <a:cubicBezTo>
                  <a:pt x="184" y="391"/>
                  <a:pt x="191" y="400"/>
                  <a:pt x="200" y="400"/>
                </a:cubicBezTo>
                <a:cubicBezTo>
                  <a:pt x="209" y="400"/>
                  <a:pt x="216" y="391"/>
                  <a:pt x="216" y="380"/>
                </a:cubicBezTo>
                <a:cubicBezTo>
                  <a:pt x="216" y="376"/>
                  <a:pt x="216" y="363"/>
                  <a:pt x="216" y="360"/>
                </a:cubicBezTo>
                <a:cubicBezTo>
                  <a:pt x="216" y="349"/>
                  <a:pt x="209" y="340"/>
                  <a:pt x="200" y="340"/>
                </a:cubicBezTo>
                <a:close/>
                <a:moveTo>
                  <a:pt x="200" y="60"/>
                </a:moveTo>
                <a:cubicBezTo>
                  <a:pt x="209" y="60"/>
                  <a:pt x="216" y="51"/>
                  <a:pt x="216" y="40"/>
                </a:cubicBezTo>
                <a:cubicBezTo>
                  <a:pt x="216" y="36"/>
                  <a:pt x="216" y="23"/>
                  <a:pt x="216" y="20"/>
                </a:cubicBezTo>
                <a:cubicBezTo>
                  <a:pt x="216" y="9"/>
                  <a:pt x="209" y="0"/>
                  <a:pt x="200" y="0"/>
                </a:cubicBezTo>
                <a:cubicBezTo>
                  <a:pt x="191" y="0"/>
                  <a:pt x="184" y="9"/>
                  <a:pt x="184" y="20"/>
                </a:cubicBezTo>
                <a:cubicBezTo>
                  <a:pt x="184" y="23"/>
                  <a:pt x="184" y="36"/>
                  <a:pt x="184" y="40"/>
                </a:cubicBezTo>
                <a:cubicBezTo>
                  <a:pt x="184" y="51"/>
                  <a:pt x="191" y="60"/>
                  <a:pt x="200" y="60"/>
                </a:cubicBezTo>
                <a:close/>
                <a:moveTo>
                  <a:pt x="60" y="200"/>
                </a:moveTo>
                <a:cubicBezTo>
                  <a:pt x="60" y="191"/>
                  <a:pt x="51" y="184"/>
                  <a:pt x="40" y="184"/>
                </a:cubicBezTo>
                <a:cubicBezTo>
                  <a:pt x="36" y="184"/>
                  <a:pt x="24" y="184"/>
                  <a:pt x="20" y="184"/>
                </a:cubicBezTo>
                <a:cubicBezTo>
                  <a:pt x="9" y="184"/>
                  <a:pt x="0" y="191"/>
                  <a:pt x="0" y="200"/>
                </a:cubicBezTo>
                <a:cubicBezTo>
                  <a:pt x="0" y="209"/>
                  <a:pt x="9" y="216"/>
                  <a:pt x="20" y="216"/>
                </a:cubicBezTo>
                <a:cubicBezTo>
                  <a:pt x="24" y="216"/>
                  <a:pt x="36" y="216"/>
                  <a:pt x="40" y="216"/>
                </a:cubicBezTo>
                <a:cubicBezTo>
                  <a:pt x="51" y="216"/>
                  <a:pt x="60" y="209"/>
                  <a:pt x="60" y="200"/>
                </a:cubicBezTo>
                <a:close/>
                <a:moveTo>
                  <a:pt x="202" y="280"/>
                </a:moveTo>
                <a:cubicBezTo>
                  <a:pt x="156" y="280"/>
                  <a:pt x="120" y="244"/>
                  <a:pt x="120" y="200"/>
                </a:cubicBezTo>
                <a:cubicBezTo>
                  <a:pt x="120" y="156"/>
                  <a:pt x="156" y="120"/>
                  <a:pt x="202" y="120"/>
                </a:cubicBezTo>
                <a:cubicBezTo>
                  <a:pt x="202" y="280"/>
                  <a:pt x="202" y="280"/>
                  <a:pt x="202" y="280"/>
                </a:cubicBezTo>
                <a:close/>
                <a:moveTo>
                  <a:pt x="200" y="90"/>
                </a:moveTo>
                <a:cubicBezTo>
                  <a:pt x="139" y="90"/>
                  <a:pt x="90" y="139"/>
                  <a:pt x="90" y="200"/>
                </a:cubicBezTo>
                <a:cubicBezTo>
                  <a:pt x="90" y="261"/>
                  <a:pt x="139" y="310"/>
                  <a:pt x="200" y="310"/>
                </a:cubicBezTo>
                <a:cubicBezTo>
                  <a:pt x="261" y="310"/>
                  <a:pt x="310" y="261"/>
                  <a:pt x="310" y="200"/>
                </a:cubicBezTo>
                <a:cubicBezTo>
                  <a:pt x="310" y="139"/>
                  <a:pt x="261" y="90"/>
                  <a:pt x="200" y="90"/>
                </a:cubicBezTo>
                <a:close/>
                <a:moveTo>
                  <a:pt x="380" y="184"/>
                </a:moveTo>
                <a:cubicBezTo>
                  <a:pt x="376" y="184"/>
                  <a:pt x="364" y="184"/>
                  <a:pt x="360" y="184"/>
                </a:cubicBezTo>
                <a:cubicBezTo>
                  <a:pt x="349" y="184"/>
                  <a:pt x="340" y="191"/>
                  <a:pt x="340" y="200"/>
                </a:cubicBezTo>
                <a:cubicBezTo>
                  <a:pt x="340" y="209"/>
                  <a:pt x="349" y="216"/>
                  <a:pt x="360" y="216"/>
                </a:cubicBezTo>
                <a:cubicBezTo>
                  <a:pt x="364" y="216"/>
                  <a:pt x="376" y="216"/>
                  <a:pt x="380" y="216"/>
                </a:cubicBezTo>
                <a:cubicBezTo>
                  <a:pt x="391" y="216"/>
                  <a:pt x="400" y="209"/>
                  <a:pt x="400" y="200"/>
                </a:cubicBezTo>
                <a:cubicBezTo>
                  <a:pt x="400" y="191"/>
                  <a:pt x="391" y="184"/>
                  <a:pt x="380" y="18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accent2"/>
              </a:solidFill>
            </a:endParaRPr>
          </a:p>
        </p:txBody>
      </p:sp>
      <p:sp>
        <p:nvSpPr>
          <p:cNvPr id="89" name="Freeform 8"/>
          <p:cNvSpPr>
            <a:spLocks noEditPoints="1"/>
          </p:cNvSpPr>
          <p:nvPr/>
        </p:nvSpPr>
        <p:spPr bwMode="auto">
          <a:xfrm>
            <a:off x="4438174" y="1962150"/>
            <a:ext cx="328613" cy="328613"/>
          </a:xfrm>
          <a:custGeom>
            <a:avLst/>
            <a:gdLst>
              <a:gd name="T0" fmla="*/ 315 w 403"/>
              <a:gd name="T1" fmla="*/ 371 h 403"/>
              <a:gd name="T2" fmla="*/ 179 w 403"/>
              <a:gd name="T3" fmla="*/ 334 h 403"/>
              <a:gd name="T4" fmla="*/ 189 w 403"/>
              <a:gd name="T5" fmla="*/ 294 h 403"/>
              <a:gd name="T6" fmla="*/ 267 w 403"/>
              <a:gd name="T7" fmla="*/ 273 h 403"/>
              <a:gd name="T8" fmla="*/ 279 w 403"/>
              <a:gd name="T9" fmla="*/ 254 h 403"/>
              <a:gd name="T10" fmla="*/ 249 w 403"/>
              <a:gd name="T11" fmla="*/ 141 h 403"/>
              <a:gd name="T12" fmla="*/ 368 w 403"/>
              <a:gd name="T13" fmla="*/ 174 h 403"/>
              <a:gd name="T14" fmla="*/ 315 w 403"/>
              <a:gd name="T15" fmla="*/ 371 h 403"/>
              <a:gd name="T16" fmla="*/ 34 w 403"/>
              <a:gd name="T17" fmla="*/ 74 h 403"/>
              <a:gd name="T18" fmla="*/ 191 w 403"/>
              <a:gd name="T19" fmla="*/ 32 h 403"/>
              <a:gd name="T20" fmla="*/ 249 w 403"/>
              <a:gd name="T21" fmla="*/ 249 h 403"/>
              <a:gd name="T22" fmla="*/ 92 w 403"/>
              <a:gd name="T23" fmla="*/ 291 h 403"/>
              <a:gd name="T24" fmla="*/ 34 w 403"/>
              <a:gd name="T25" fmla="*/ 74 h 403"/>
              <a:gd name="T26" fmla="*/ 389 w 403"/>
              <a:gd name="T27" fmla="*/ 150 h 403"/>
              <a:gd name="T28" fmla="*/ 240 w 403"/>
              <a:gd name="T29" fmla="*/ 110 h 403"/>
              <a:gd name="T30" fmla="*/ 214 w 403"/>
              <a:gd name="T31" fmla="*/ 13 h 403"/>
              <a:gd name="T32" fmla="*/ 195 w 403"/>
              <a:gd name="T33" fmla="*/ 2 h 403"/>
              <a:gd name="T34" fmla="*/ 13 w 403"/>
              <a:gd name="T35" fmla="*/ 51 h 403"/>
              <a:gd name="T36" fmla="*/ 2 w 403"/>
              <a:gd name="T37" fmla="*/ 70 h 403"/>
              <a:gd name="T38" fmla="*/ 66 w 403"/>
              <a:gd name="T39" fmla="*/ 311 h 403"/>
              <a:gd name="T40" fmla="*/ 86 w 403"/>
              <a:gd name="T41" fmla="*/ 321 h 403"/>
              <a:gd name="T42" fmla="*/ 158 w 403"/>
              <a:gd name="T43" fmla="*/ 302 h 403"/>
              <a:gd name="T44" fmla="*/ 148 w 403"/>
              <a:gd name="T45" fmla="*/ 339 h 403"/>
              <a:gd name="T46" fmla="*/ 160 w 403"/>
              <a:gd name="T47" fmla="*/ 358 h 403"/>
              <a:gd name="T48" fmla="*/ 322 w 403"/>
              <a:gd name="T49" fmla="*/ 401 h 403"/>
              <a:gd name="T50" fmla="*/ 342 w 403"/>
              <a:gd name="T51" fmla="*/ 391 h 403"/>
              <a:gd name="T52" fmla="*/ 401 w 403"/>
              <a:gd name="T53" fmla="*/ 169 h 403"/>
              <a:gd name="T54" fmla="*/ 389 w 403"/>
              <a:gd name="T55" fmla="*/ 15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3" h="403">
                <a:moveTo>
                  <a:pt x="315" y="371"/>
                </a:moveTo>
                <a:cubicBezTo>
                  <a:pt x="179" y="334"/>
                  <a:pt x="179" y="334"/>
                  <a:pt x="179" y="334"/>
                </a:cubicBezTo>
                <a:cubicBezTo>
                  <a:pt x="189" y="294"/>
                  <a:pt x="189" y="294"/>
                  <a:pt x="189" y="294"/>
                </a:cubicBezTo>
                <a:cubicBezTo>
                  <a:pt x="267" y="273"/>
                  <a:pt x="267" y="273"/>
                  <a:pt x="267" y="273"/>
                </a:cubicBezTo>
                <a:cubicBezTo>
                  <a:pt x="276" y="270"/>
                  <a:pt x="281" y="262"/>
                  <a:pt x="279" y="254"/>
                </a:cubicBezTo>
                <a:cubicBezTo>
                  <a:pt x="249" y="141"/>
                  <a:pt x="249" y="141"/>
                  <a:pt x="249" y="141"/>
                </a:cubicBezTo>
                <a:cubicBezTo>
                  <a:pt x="368" y="174"/>
                  <a:pt x="368" y="174"/>
                  <a:pt x="368" y="174"/>
                </a:cubicBezTo>
                <a:cubicBezTo>
                  <a:pt x="315" y="371"/>
                  <a:pt x="315" y="371"/>
                  <a:pt x="315" y="371"/>
                </a:cubicBezTo>
                <a:close/>
                <a:moveTo>
                  <a:pt x="34" y="74"/>
                </a:moveTo>
                <a:cubicBezTo>
                  <a:pt x="191" y="32"/>
                  <a:pt x="191" y="32"/>
                  <a:pt x="191" y="32"/>
                </a:cubicBezTo>
                <a:cubicBezTo>
                  <a:pt x="249" y="249"/>
                  <a:pt x="249" y="249"/>
                  <a:pt x="249" y="249"/>
                </a:cubicBezTo>
                <a:cubicBezTo>
                  <a:pt x="92" y="291"/>
                  <a:pt x="92" y="291"/>
                  <a:pt x="92" y="291"/>
                </a:cubicBezTo>
                <a:cubicBezTo>
                  <a:pt x="34" y="74"/>
                  <a:pt x="34" y="74"/>
                  <a:pt x="34" y="74"/>
                </a:cubicBezTo>
                <a:close/>
                <a:moveTo>
                  <a:pt x="389" y="150"/>
                </a:moveTo>
                <a:cubicBezTo>
                  <a:pt x="240" y="110"/>
                  <a:pt x="240" y="110"/>
                  <a:pt x="240" y="110"/>
                </a:cubicBezTo>
                <a:cubicBezTo>
                  <a:pt x="214" y="13"/>
                  <a:pt x="214" y="13"/>
                  <a:pt x="214" y="13"/>
                </a:cubicBezTo>
                <a:cubicBezTo>
                  <a:pt x="212" y="5"/>
                  <a:pt x="204" y="0"/>
                  <a:pt x="195" y="2"/>
                </a:cubicBezTo>
                <a:cubicBezTo>
                  <a:pt x="13" y="51"/>
                  <a:pt x="13" y="51"/>
                  <a:pt x="13" y="51"/>
                </a:cubicBezTo>
                <a:cubicBezTo>
                  <a:pt x="5" y="53"/>
                  <a:pt x="0" y="62"/>
                  <a:pt x="2" y="70"/>
                </a:cubicBezTo>
                <a:cubicBezTo>
                  <a:pt x="66" y="311"/>
                  <a:pt x="66" y="311"/>
                  <a:pt x="66" y="311"/>
                </a:cubicBezTo>
                <a:cubicBezTo>
                  <a:pt x="69" y="319"/>
                  <a:pt x="77" y="324"/>
                  <a:pt x="86" y="321"/>
                </a:cubicBezTo>
                <a:cubicBezTo>
                  <a:pt x="158" y="302"/>
                  <a:pt x="158" y="302"/>
                  <a:pt x="158" y="302"/>
                </a:cubicBezTo>
                <a:cubicBezTo>
                  <a:pt x="148" y="339"/>
                  <a:pt x="148" y="339"/>
                  <a:pt x="148" y="339"/>
                </a:cubicBezTo>
                <a:cubicBezTo>
                  <a:pt x="146" y="347"/>
                  <a:pt x="151" y="355"/>
                  <a:pt x="160" y="358"/>
                </a:cubicBezTo>
                <a:cubicBezTo>
                  <a:pt x="322" y="401"/>
                  <a:pt x="322" y="401"/>
                  <a:pt x="322" y="401"/>
                </a:cubicBezTo>
                <a:cubicBezTo>
                  <a:pt x="331" y="403"/>
                  <a:pt x="339" y="399"/>
                  <a:pt x="342" y="391"/>
                </a:cubicBezTo>
                <a:cubicBezTo>
                  <a:pt x="401" y="169"/>
                  <a:pt x="401" y="169"/>
                  <a:pt x="401" y="169"/>
                </a:cubicBezTo>
                <a:cubicBezTo>
                  <a:pt x="403" y="161"/>
                  <a:pt x="398" y="152"/>
                  <a:pt x="389" y="15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accent2"/>
              </a:solidFill>
            </a:endParaRPr>
          </a:p>
        </p:txBody>
      </p:sp>
      <p:sp>
        <p:nvSpPr>
          <p:cNvPr id="90" name="Freeform 9"/>
          <p:cNvSpPr>
            <a:spLocks/>
          </p:cNvSpPr>
          <p:nvPr/>
        </p:nvSpPr>
        <p:spPr bwMode="auto">
          <a:xfrm>
            <a:off x="4490561" y="1504950"/>
            <a:ext cx="223838" cy="231775"/>
          </a:xfrm>
          <a:custGeom>
            <a:avLst/>
            <a:gdLst>
              <a:gd name="T0" fmla="*/ 103 w 274"/>
              <a:gd name="T1" fmla="*/ 283 h 283"/>
              <a:gd name="T2" fmla="*/ 80 w 274"/>
              <a:gd name="T3" fmla="*/ 272 h 283"/>
              <a:gd name="T4" fmla="*/ 9 w 274"/>
              <a:gd name="T5" fmla="*/ 178 h 283"/>
              <a:gd name="T6" fmla="*/ 14 w 274"/>
              <a:gd name="T7" fmla="*/ 139 h 283"/>
              <a:gd name="T8" fmla="*/ 53 w 274"/>
              <a:gd name="T9" fmla="*/ 144 h 283"/>
              <a:gd name="T10" fmla="*/ 100 w 274"/>
              <a:gd name="T11" fmla="*/ 206 h 283"/>
              <a:gd name="T12" fmla="*/ 219 w 274"/>
              <a:gd name="T13" fmla="*/ 17 h 283"/>
              <a:gd name="T14" fmla="*/ 257 w 274"/>
              <a:gd name="T15" fmla="*/ 8 h 283"/>
              <a:gd name="T16" fmla="*/ 266 w 274"/>
              <a:gd name="T17" fmla="*/ 46 h 283"/>
              <a:gd name="T18" fmla="*/ 126 w 274"/>
              <a:gd name="T19" fmla="*/ 270 h 283"/>
              <a:gd name="T20" fmla="*/ 104 w 274"/>
              <a:gd name="T21" fmla="*/ 283 h 283"/>
              <a:gd name="T22" fmla="*/ 103 w 274"/>
              <a:gd name="T23" fmla="*/ 283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3">
                <a:moveTo>
                  <a:pt x="103" y="283"/>
                </a:moveTo>
                <a:cubicBezTo>
                  <a:pt x="94" y="283"/>
                  <a:pt x="86" y="279"/>
                  <a:pt x="80" y="272"/>
                </a:cubicBezTo>
                <a:cubicBezTo>
                  <a:pt x="9" y="178"/>
                  <a:pt x="9" y="178"/>
                  <a:pt x="9" y="178"/>
                </a:cubicBezTo>
                <a:cubicBezTo>
                  <a:pt x="0" y="166"/>
                  <a:pt x="2" y="148"/>
                  <a:pt x="14" y="139"/>
                </a:cubicBezTo>
                <a:cubicBezTo>
                  <a:pt x="27" y="130"/>
                  <a:pt x="44" y="132"/>
                  <a:pt x="53" y="144"/>
                </a:cubicBezTo>
                <a:cubicBezTo>
                  <a:pt x="100" y="206"/>
                  <a:pt x="100" y="206"/>
                  <a:pt x="100" y="206"/>
                </a:cubicBezTo>
                <a:cubicBezTo>
                  <a:pt x="219" y="17"/>
                  <a:pt x="219" y="17"/>
                  <a:pt x="219" y="17"/>
                </a:cubicBezTo>
                <a:cubicBezTo>
                  <a:pt x="227" y="4"/>
                  <a:pt x="244" y="0"/>
                  <a:pt x="257" y="8"/>
                </a:cubicBezTo>
                <a:cubicBezTo>
                  <a:pt x="270" y="16"/>
                  <a:pt x="274" y="33"/>
                  <a:pt x="266" y="46"/>
                </a:cubicBezTo>
                <a:cubicBezTo>
                  <a:pt x="126" y="270"/>
                  <a:pt x="126" y="270"/>
                  <a:pt x="126" y="270"/>
                </a:cubicBezTo>
                <a:cubicBezTo>
                  <a:pt x="122" y="278"/>
                  <a:pt x="113" y="283"/>
                  <a:pt x="104" y="283"/>
                </a:cubicBezTo>
                <a:cubicBezTo>
                  <a:pt x="104" y="283"/>
                  <a:pt x="103" y="283"/>
                  <a:pt x="103" y="2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accent2"/>
              </a:solidFill>
            </a:endParaRPr>
          </a:p>
        </p:txBody>
      </p:sp>
      <p:sp>
        <p:nvSpPr>
          <p:cNvPr id="57" name="TextBox 56"/>
          <p:cNvSpPr txBox="1"/>
          <p:nvPr/>
        </p:nvSpPr>
        <p:spPr>
          <a:xfrm>
            <a:off x="762000" y="2724150"/>
            <a:ext cx="2019618" cy="757130"/>
          </a:xfrm>
          <a:prstGeom prst="rect">
            <a:avLst/>
          </a:prstGeom>
          <a:noFill/>
        </p:spPr>
        <p:txBody>
          <a:bodyPr wrap="square" rtlCol="0">
            <a:spAutoFit/>
          </a:bodyPr>
          <a:lstStyle/>
          <a:p>
            <a:pPr algn="r">
              <a:lnSpc>
                <a:spcPct val="120000"/>
              </a:lnSpc>
            </a:pPr>
            <a:r>
              <a:rPr lang="en-US" sz="1200" dirty="0" smtClean="0">
                <a:solidFill>
                  <a:schemeClr val="bg2"/>
                </a:solidFill>
                <a:latin typeface="Lato Black" pitchFamily="34" charset="0"/>
              </a:rPr>
              <a:t>Surcharge de travail</a:t>
            </a:r>
          </a:p>
          <a:p>
            <a:pPr algn="r">
              <a:lnSpc>
                <a:spcPct val="120000"/>
              </a:lnSpc>
            </a:pPr>
            <a:r>
              <a:rPr lang="en-US" sz="1200" dirty="0" smtClean="0">
                <a:solidFill>
                  <a:schemeClr val="bg2"/>
                </a:solidFill>
                <a:latin typeface="Lato Black" pitchFamily="34" charset="0"/>
              </a:rPr>
              <a:t>Perception d’équité,</a:t>
            </a:r>
          </a:p>
          <a:p>
            <a:pPr algn="r">
              <a:lnSpc>
                <a:spcPct val="120000"/>
              </a:lnSpc>
            </a:pPr>
            <a:r>
              <a:rPr lang="en-US" sz="1200" dirty="0" smtClean="0">
                <a:solidFill>
                  <a:schemeClr val="bg2"/>
                </a:solidFill>
                <a:latin typeface="Lato Black" pitchFamily="34" charset="0"/>
              </a:rPr>
              <a:t>Satisfaction, motivation</a:t>
            </a:r>
            <a:endParaRPr lang="en-US" sz="1200" dirty="0">
              <a:solidFill>
                <a:schemeClr val="bg2"/>
              </a:solidFill>
              <a:latin typeface="Lato Black" pitchFamily="34" charset="0"/>
            </a:endParaRPr>
          </a:p>
        </p:txBody>
      </p:sp>
      <p:sp>
        <p:nvSpPr>
          <p:cNvPr id="60" name="TextBox 59"/>
          <p:cNvSpPr txBox="1"/>
          <p:nvPr/>
        </p:nvSpPr>
        <p:spPr>
          <a:xfrm>
            <a:off x="6562862" y="1516515"/>
            <a:ext cx="2019618" cy="293607"/>
          </a:xfrm>
          <a:prstGeom prst="rect">
            <a:avLst/>
          </a:prstGeom>
          <a:noFill/>
        </p:spPr>
        <p:txBody>
          <a:bodyPr wrap="square" rtlCol="0">
            <a:spAutoFit/>
          </a:bodyPr>
          <a:lstStyle/>
          <a:p>
            <a:pPr>
              <a:lnSpc>
                <a:spcPct val="120000"/>
              </a:lnSpc>
            </a:pPr>
            <a:r>
              <a:rPr lang="en-US" sz="1200" dirty="0" err="1" smtClean="0">
                <a:solidFill>
                  <a:schemeClr val="accent1"/>
                </a:solidFill>
                <a:latin typeface="Lato Black" pitchFamily="34" charset="0"/>
              </a:rPr>
              <a:t>Stratégies</a:t>
            </a:r>
            <a:r>
              <a:rPr lang="en-US" sz="1200" dirty="0" smtClean="0">
                <a:solidFill>
                  <a:schemeClr val="accent1"/>
                </a:solidFill>
                <a:latin typeface="Lato Black" pitchFamily="34" charset="0"/>
              </a:rPr>
              <a:t> </a:t>
            </a:r>
            <a:r>
              <a:rPr lang="en-US" sz="1200" dirty="0" err="1" smtClean="0">
                <a:solidFill>
                  <a:schemeClr val="accent1"/>
                </a:solidFill>
                <a:latin typeface="Lato Black" pitchFamily="34" charset="0"/>
              </a:rPr>
              <a:t>d’adaptation</a:t>
            </a:r>
            <a:endParaRPr lang="en-US" sz="1200" dirty="0" smtClean="0">
              <a:solidFill>
                <a:schemeClr val="accent1"/>
              </a:solidFill>
              <a:latin typeface="Lato Black" pitchFamily="34" charset="0"/>
            </a:endParaRPr>
          </a:p>
        </p:txBody>
      </p:sp>
      <p:sp>
        <p:nvSpPr>
          <p:cNvPr id="62" name="TextBox 61"/>
          <p:cNvSpPr txBox="1"/>
          <p:nvPr/>
        </p:nvSpPr>
        <p:spPr>
          <a:xfrm>
            <a:off x="6562862" y="2724150"/>
            <a:ext cx="2019618" cy="535531"/>
          </a:xfrm>
          <a:prstGeom prst="rect">
            <a:avLst/>
          </a:prstGeom>
          <a:noFill/>
        </p:spPr>
        <p:txBody>
          <a:bodyPr wrap="square" rtlCol="0">
            <a:spAutoFit/>
          </a:bodyPr>
          <a:lstStyle/>
          <a:p>
            <a:pPr>
              <a:lnSpc>
                <a:spcPct val="120000"/>
              </a:lnSpc>
            </a:pPr>
            <a:r>
              <a:rPr lang="en-US" sz="1200" dirty="0" smtClean="0">
                <a:solidFill>
                  <a:schemeClr val="accent2"/>
                </a:solidFill>
                <a:latin typeface="Lato Black" pitchFamily="34" charset="0"/>
              </a:rPr>
              <a:t>Techniques </a:t>
            </a:r>
            <a:r>
              <a:rPr lang="en-US" sz="1200" dirty="0" err="1" smtClean="0">
                <a:solidFill>
                  <a:schemeClr val="accent2"/>
                </a:solidFill>
                <a:latin typeface="Lato Black" pitchFamily="34" charset="0"/>
              </a:rPr>
              <a:t>d’hypnose</a:t>
            </a:r>
            <a:r>
              <a:rPr lang="en-US" sz="1200" dirty="0" smtClean="0">
                <a:solidFill>
                  <a:schemeClr val="accent2"/>
                </a:solidFill>
                <a:latin typeface="Lato Black" pitchFamily="34" charset="0"/>
              </a:rPr>
              <a:t> et </a:t>
            </a:r>
            <a:r>
              <a:rPr lang="en-US" sz="1200" dirty="0" err="1" smtClean="0">
                <a:solidFill>
                  <a:schemeClr val="accent2"/>
                </a:solidFill>
                <a:latin typeface="Lato Black" pitchFamily="34" charset="0"/>
              </a:rPr>
              <a:t>d’auto-hypnose</a:t>
            </a:r>
            <a:endParaRPr lang="en-US" sz="1200" dirty="0">
              <a:solidFill>
                <a:schemeClr val="accent2"/>
              </a:solidFill>
              <a:latin typeface="Lato Black" pitchFamily="34" charset="0"/>
            </a:endParaRPr>
          </a:p>
        </p:txBody>
      </p:sp>
      <p:grpSp>
        <p:nvGrpSpPr>
          <p:cNvPr id="4" name="Group 3"/>
          <p:cNvGrpSpPr/>
          <p:nvPr/>
        </p:nvGrpSpPr>
        <p:grpSpPr>
          <a:xfrm>
            <a:off x="2795907" y="1630881"/>
            <a:ext cx="1245587" cy="79094"/>
            <a:chOff x="2795907" y="1630881"/>
            <a:chExt cx="1245587" cy="79094"/>
          </a:xfrm>
        </p:grpSpPr>
        <p:sp>
          <p:nvSpPr>
            <p:cNvPr id="42" name="Oval 41"/>
            <p:cNvSpPr/>
            <p:nvPr/>
          </p:nvSpPr>
          <p:spPr>
            <a:xfrm>
              <a:off x="3962400" y="1630881"/>
              <a:ext cx="79094" cy="7909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2795907" y="1630881"/>
              <a:ext cx="79094" cy="7909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a:stCxn id="42" idx="2"/>
              <a:endCxn id="50" idx="6"/>
            </p:cNvCxnSpPr>
            <p:nvPr/>
          </p:nvCxnSpPr>
          <p:spPr>
            <a:xfrm flipH="1">
              <a:off x="2875001" y="1670428"/>
              <a:ext cx="1087399" cy="0"/>
            </a:xfrm>
            <a:prstGeom prst="line">
              <a:avLst/>
            </a:prstGeom>
            <a:ln w="3175">
              <a:solidFill>
                <a:schemeClr val="accent5"/>
              </a:solidFill>
              <a:prstDash val="dash"/>
            </a:ln>
          </p:spPr>
          <p:style>
            <a:lnRef idx="1">
              <a:schemeClr val="accent1"/>
            </a:lnRef>
            <a:fillRef idx="0">
              <a:schemeClr val="accent1"/>
            </a:fillRef>
            <a:effectRef idx="0">
              <a:schemeClr val="accent1"/>
            </a:effectRef>
            <a:fontRef idx="minor">
              <a:schemeClr val="tx1"/>
            </a:fontRef>
          </p:style>
        </p:cxnSp>
      </p:grpSp>
      <p:grpSp>
        <p:nvGrpSpPr>
          <p:cNvPr id="5" name="Group 4"/>
          <p:cNvGrpSpPr/>
          <p:nvPr/>
        </p:nvGrpSpPr>
        <p:grpSpPr>
          <a:xfrm>
            <a:off x="2795907" y="2386524"/>
            <a:ext cx="1245587" cy="531086"/>
            <a:chOff x="2795907" y="2386524"/>
            <a:chExt cx="1245587" cy="531086"/>
          </a:xfrm>
        </p:grpSpPr>
        <p:sp>
          <p:nvSpPr>
            <p:cNvPr id="58" name="Oval 57"/>
            <p:cNvSpPr/>
            <p:nvPr/>
          </p:nvSpPr>
          <p:spPr>
            <a:xfrm>
              <a:off x="3962400" y="2386524"/>
              <a:ext cx="79094" cy="7909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2795907" y="2838516"/>
              <a:ext cx="79094" cy="7909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Elbow Connector 7"/>
            <p:cNvCxnSpPr>
              <a:stCxn id="58" idx="2"/>
              <a:endCxn id="59" idx="0"/>
            </p:cNvCxnSpPr>
            <p:nvPr/>
          </p:nvCxnSpPr>
          <p:spPr>
            <a:xfrm rot="10800000" flipV="1">
              <a:off x="2835454" y="2426070"/>
              <a:ext cx="1126946" cy="412445"/>
            </a:xfrm>
            <a:prstGeom prst="bentConnector2">
              <a:avLst/>
            </a:prstGeom>
            <a:ln w="3175">
              <a:solidFill>
                <a:schemeClr val="accent5"/>
              </a:solidFill>
              <a:prstDash val="dash"/>
            </a:ln>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a:off x="5065150" y="1630881"/>
            <a:ext cx="1507100" cy="1286729"/>
            <a:chOff x="5065150" y="1630881"/>
            <a:chExt cx="1507100" cy="1286729"/>
          </a:xfrm>
        </p:grpSpPr>
        <p:sp>
          <p:nvSpPr>
            <p:cNvPr id="61" name="Oval 60"/>
            <p:cNvSpPr/>
            <p:nvPr/>
          </p:nvSpPr>
          <p:spPr>
            <a:xfrm>
              <a:off x="6493156" y="1630881"/>
              <a:ext cx="79094" cy="7909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64" name="Oval 63"/>
            <p:cNvSpPr/>
            <p:nvPr/>
          </p:nvSpPr>
          <p:spPr>
            <a:xfrm>
              <a:off x="5065150" y="2838516"/>
              <a:ext cx="79094" cy="7909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cxnSp>
          <p:nvCxnSpPr>
            <p:cNvPr id="10" name="Elbow Connector 9"/>
            <p:cNvCxnSpPr>
              <a:stCxn id="64" idx="0"/>
              <a:endCxn id="61" idx="2"/>
            </p:cNvCxnSpPr>
            <p:nvPr/>
          </p:nvCxnSpPr>
          <p:spPr>
            <a:xfrm rot="5400000" flipH="1" flipV="1">
              <a:off x="5214882" y="1560243"/>
              <a:ext cx="1168088" cy="1388459"/>
            </a:xfrm>
            <a:prstGeom prst="bentConnector2">
              <a:avLst/>
            </a:prstGeom>
            <a:ln w="3175">
              <a:solidFill>
                <a:schemeClr val="accent5"/>
              </a:solidFill>
              <a:prstDash val="dash"/>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a:off x="4876800" y="2838516"/>
            <a:ext cx="1695450" cy="647852"/>
            <a:chOff x="4876800" y="2838516"/>
            <a:chExt cx="1695450" cy="647852"/>
          </a:xfrm>
        </p:grpSpPr>
        <p:sp>
          <p:nvSpPr>
            <p:cNvPr id="63" name="Oval 62"/>
            <p:cNvSpPr/>
            <p:nvPr/>
          </p:nvSpPr>
          <p:spPr>
            <a:xfrm>
              <a:off x="6493156" y="2838516"/>
              <a:ext cx="79094" cy="7909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65" name="Oval 64"/>
            <p:cNvSpPr/>
            <p:nvPr/>
          </p:nvSpPr>
          <p:spPr>
            <a:xfrm>
              <a:off x="4876800" y="3407274"/>
              <a:ext cx="79094" cy="7909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cxnSp>
          <p:nvCxnSpPr>
            <p:cNvPr id="17" name="Elbow Connector 16"/>
            <p:cNvCxnSpPr>
              <a:endCxn id="63" idx="4"/>
            </p:cNvCxnSpPr>
            <p:nvPr/>
          </p:nvCxnSpPr>
          <p:spPr>
            <a:xfrm flipV="1">
              <a:off x="4955894" y="2917610"/>
              <a:ext cx="1576809" cy="529211"/>
            </a:xfrm>
            <a:prstGeom prst="bentConnector2">
              <a:avLst/>
            </a:prstGeom>
            <a:ln w="3175">
              <a:solidFill>
                <a:schemeClr val="accent5"/>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2590585"/>
      </p:ext>
    </p:extLst>
  </p:cSld>
  <p:clrMapOvr>
    <a:masterClrMapping/>
  </p:clrMapOvr>
  <mc:AlternateContent xmlns:mc="http://schemas.openxmlformats.org/markup-compatibility/2006" xmlns:p14="http://schemas.microsoft.com/office/powerpoint/2010/main">
    <mc:Choice Requires="p14">
      <p:transition spd="slow" p14:dur="900">
        <p14:flythrough dir="out" hasBounce="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
                                        <p:tgtEl>
                                          <p:spTgt spid="3"/>
                                        </p:tgtEl>
                                      </p:cBhvr>
                                    </p:animEffect>
                                    <p:anim calcmode="lin" valueType="num">
                                      <p:cBhvr>
                                        <p:cTn id="8" dur="300" fill="hold"/>
                                        <p:tgtEl>
                                          <p:spTgt spid="3"/>
                                        </p:tgtEl>
                                        <p:attrNameLst>
                                          <p:attrName>ppt_x</p:attrName>
                                        </p:attrNameLst>
                                      </p:cBhvr>
                                      <p:tavLst>
                                        <p:tav tm="0">
                                          <p:val>
                                            <p:strVal val="#ppt_x"/>
                                          </p:val>
                                        </p:tav>
                                        <p:tav tm="100000">
                                          <p:val>
                                            <p:strVal val="#ppt_x"/>
                                          </p:val>
                                        </p:tav>
                                      </p:tavLst>
                                    </p:anim>
                                    <p:anim calcmode="lin" valueType="num">
                                      <p:cBhvr>
                                        <p:cTn id="9" dur="3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300"/>
                            </p:stCondLst>
                            <p:childTnLst>
                              <p:par>
                                <p:cTn id="11" presetID="55" presetClass="entr" presetSubtype="0" fill="hold" grpId="0" nodeType="afterEffect">
                                  <p:stCondLst>
                                    <p:cond delay="0"/>
                                  </p:stCondLst>
                                  <p:childTnLst>
                                    <p:set>
                                      <p:cBhvr>
                                        <p:cTn id="12" dur="1" fill="hold">
                                          <p:stCondLst>
                                            <p:cond delay="0"/>
                                          </p:stCondLst>
                                        </p:cTn>
                                        <p:tgtEl>
                                          <p:spTgt spid="51"/>
                                        </p:tgtEl>
                                        <p:attrNameLst>
                                          <p:attrName>style.visibility</p:attrName>
                                        </p:attrNameLst>
                                      </p:cBhvr>
                                      <p:to>
                                        <p:strVal val="visible"/>
                                      </p:to>
                                    </p:set>
                                    <p:anim calcmode="lin" valueType="num">
                                      <p:cBhvr>
                                        <p:cTn id="13" dur="300" fill="hold"/>
                                        <p:tgtEl>
                                          <p:spTgt spid="51"/>
                                        </p:tgtEl>
                                        <p:attrNameLst>
                                          <p:attrName>ppt_w</p:attrName>
                                        </p:attrNameLst>
                                      </p:cBhvr>
                                      <p:tavLst>
                                        <p:tav tm="0">
                                          <p:val>
                                            <p:strVal val="#ppt_w*0.70"/>
                                          </p:val>
                                        </p:tav>
                                        <p:tav tm="100000">
                                          <p:val>
                                            <p:strVal val="#ppt_w"/>
                                          </p:val>
                                        </p:tav>
                                      </p:tavLst>
                                    </p:anim>
                                    <p:anim calcmode="lin" valueType="num">
                                      <p:cBhvr>
                                        <p:cTn id="14" dur="300" fill="hold"/>
                                        <p:tgtEl>
                                          <p:spTgt spid="51"/>
                                        </p:tgtEl>
                                        <p:attrNameLst>
                                          <p:attrName>ppt_h</p:attrName>
                                        </p:attrNameLst>
                                      </p:cBhvr>
                                      <p:tavLst>
                                        <p:tav tm="0">
                                          <p:val>
                                            <p:strVal val="#ppt_h"/>
                                          </p:val>
                                        </p:tav>
                                        <p:tav tm="100000">
                                          <p:val>
                                            <p:strVal val="#ppt_h"/>
                                          </p:val>
                                        </p:tav>
                                      </p:tavLst>
                                    </p:anim>
                                    <p:animEffect transition="in" filter="fade">
                                      <p:cBhvr>
                                        <p:cTn id="15" dur="300"/>
                                        <p:tgtEl>
                                          <p:spTgt spid="5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
                                            <p:graphicEl>
                                              <a:dgm id="{7DF0F4C3-5E8C-4ACE-A45C-B019AFB093CA}"/>
                                            </p:graphicEl>
                                          </p:spTgt>
                                        </p:tgtEl>
                                        <p:attrNameLst>
                                          <p:attrName>style.visibility</p:attrName>
                                        </p:attrNameLst>
                                      </p:cBhvr>
                                      <p:to>
                                        <p:strVal val="visible"/>
                                      </p:to>
                                    </p:set>
                                    <p:animEffect transition="in" filter="wipe(down)">
                                      <p:cBhvr>
                                        <p:cTn id="20" dur="500"/>
                                        <p:tgtEl>
                                          <p:spTgt spid="2">
                                            <p:graphicEl>
                                              <a:dgm id="{7DF0F4C3-5E8C-4ACE-A45C-B019AFB093CA}"/>
                                            </p:graphicEl>
                                          </p:spTgt>
                                        </p:tgtEl>
                                      </p:cBhvr>
                                    </p:animEffect>
                                  </p:childTnLst>
                                </p:cTn>
                              </p:par>
                            </p:childTnLst>
                          </p:cTn>
                        </p:par>
                        <p:par>
                          <p:cTn id="21" fill="hold">
                            <p:stCondLst>
                              <p:cond delay="500"/>
                            </p:stCondLst>
                            <p:childTnLst>
                              <p:par>
                                <p:cTn id="22" presetID="53" presetClass="entr" presetSubtype="16" fill="hold" grpId="0" nodeType="afterEffect">
                                  <p:stCondLst>
                                    <p:cond delay="0"/>
                                  </p:stCondLst>
                                  <p:childTnLst>
                                    <p:set>
                                      <p:cBhvr>
                                        <p:cTn id="23" dur="1" fill="hold">
                                          <p:stCondLst>
                                            <p:cond delay="0"/>
                                          </p:stCondLst>
                                        </p:cTn>
                                        <p:tgtEl>
                                          <p:spTgt spid="90"/>
                                        </p:tgtEl>
                                        <p:attrNameLst>
                                          <p:attrName>style.visibility</p:attrName>
                                        </p:attrNameLst>
                                      </p:cBhvr>
                                      <p:to>
                                        <p:strVal val="visible"/>
                                      </p:to>
                                    </p:set>
                                    <p:anim calcmode="lin" valueType="num">
                                      <p:cBhvr>
                                        <p:cTn id="24" dur="500" fill="hold"/>
                                        <p:tgtEl>
                                          <p:spTgt spid="90"/>
                                        </p:tgtEl>
                                        <p:attrNameLst>
                                          <p:attrName>ppt_w</p:attrName>
                                        </p:attrNameLst>
                                      </p:cBhvr>
                                      <p:tavLst>
                                        <p:tav tm="0">
                                          <p:val>
                                            <p:fltVal val="0"/>
                                          </p:val>
                                        </p:tav>
                                        <p:tav tm="100000">
                                          <p:val>
                                            <p:strVal val="#ppt_w"/>
                                          </p:val>
                                        </p:tav>
                                      </p:tavLst>
                                    </p:anim>
                                    <p:anim calcmode="lin" valueType="num">
                                      <p:cBhvr>
                                        <p:cTn id="25" dur="500" fill="hold"/>
                                        <p:tgtEl>
                                          <p:spTgt spid="90"/>
                                        </p:tgtEl>
                                        <p:attrNameLst>
                                          <p:attrName>ppt_h</p:attrName>
                                        </p:attrNameLst>
                                      </p:cBhvr>
                                      <p:tavLst>
                                        <p:tav tm="0">
                                          <p:val>
                                            <p:fltVal val="0"/>
                                          </p:val>
                                        </p:tav>
                                        <p:tav tm="100000">
                                          <p:val>
                                            <p:strVal val="#ppt_h"/>
                                          </p:val>
                                        </p:tav>
                                      </p:tavLst>
                                    </p:anim>
                                    <p:animEffect transition="in" filter="fade">
                                      <p:cBhvr>
                                        <p:cTn id="26" dur="500"/>
                                        <p:tgtEl>
                                          <p:spTgt spid="90"/>
                                        </p:tgtEl>
                                      </p:cBhvr>
                                    </p:animEffect>
                                  </p:childTnLst>
                                </p:cTn>
                              </p:par>
                            </p:childTnLst>
                          </p:cTn>
                        </p:par>
                        <p:par>
                          <p:cTn id="27" fill="hold">
                            <p:stCondLst>
                              <p:cond delay="1000"/>
                            </p:stCondLst>
                            <p:childTnLst>
                              <p:par>
                                <p:cTn id="28" presetID="22" presetClass="entr" presetSubtype="2"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right)">
                                      <p:cBhvr>
                                        <p:cTn id="30" dur="500"/>
                                        <p:tgtEl>
                                          <p:spTgt spid="4"/>
                                        </p:tgtEl>
                                      </p:cBhvr>
                                    </p:animEffect>
                                  </p:childTnLst>
                                </p:cTn>
                              </p:par>
                            </p:childTnLst>
                          </p:cTn>
                        </p:par>
                        <p:par>
                          <p:cTn id="31" fill="hold">
                            <p:stCondLst>
                              <p:cond delay="1500"/>
                            </p:stCondLst>
                            <p:childTnLst>
                              <p:par>
                                <p:cTn id="32" presetID="2" presetClass="entr" presetSubtype="8" fill="hold" grpId="0" nodeType="afterEffect">
                                  <p:stCondLst>
                                    <p:cond delay="0"/>
                                  </p:stCondLst>
                                  <p:childTnLst>
                                    <p:set>
                                      <p:cBhvr>
                                        <p:cTn id="33" dur="1" fill="hold">
                                          <p:stCondLst>
                                            <p:cond delay="0"/>
                                          </p:stCondLst>
                                        </p:cTn>
                                        <p:tgtEl>
                                          <p:spTgt spid="45"/>
                                        </p:tgtEl>
                                        <p:attrNameLst>
                                          <p:attrName>style.visibility</p:attrName>
                                        </p:attrNameLst>
                                      </p:cBhvr>
                                      <p:to>
                                        <p:strVal val="visible"/>
                                      </p:to>
                                    </p:set>
                                    <p:anim calcmode="lin" valueType="num">
                                      <p:cBhvr additive="base">
                                        <p:cTn id="34" dur="500" fill="hold"/>
                                        <p:tgtEl>
                                          <p:spTgt spid="45"/>
                                        </p:tgtEl>
                                        <p:attrNameLst>
                                          <p:attrName>ppt_x</p:attrName>
                                        </p:attrNameLst>
                                      </p:cBhvr>
                                      <p:tavLst>
                                        <p:tav tm="0">
                                          <p:val>
                                            <p:strVal val="0-#ppt_w/2"/>
                                          </p:val>
                                        </p:tav>
                                        <p:tav tm="100000">
                                          <p:val>
                                            <p:strVal val="#ppt_x"/>
                                          </p:val>
                                        </p:tav>
                                      </p:tavLst>
                                    </p:anim>
                                    <p:anim calcmode="lin" valueType="num">
                                      <p:cBhvr additive="base">
                                        <p:cTn id="35" dur="5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
                                            <p:graphicEl>
                                              <a:dgm id="{4CD31999-02B8-4B12-A4D4-3A173C7D78E1}"/>
                                            </p:graphicEl>
                                          </p:spTgt>
                                        </p:tgtEl>
                                        <p:attrNameLst>
                                          <p:attrName>style.visibility</p:attrName>
                                        </p:attrNameLst>
                                      </p:cBhvr>
                                      <p:to>
                                        <p:strVal val="visible"/>
                                      </p:to>
                                    </p:set>
                                    <p:animEffect transition="in" filter="wipe(down)">
                                      <p:cBhvr>
                                        <p:cTn id="40" dur="500"/>
                                        <p:tgtEl>
                                          <p:spTgt spid="2">
                                            <p:graphicEl>
                                              <a:dgm id="{4CD31999-02B8-4B12-A4D4-3A173C7D78E1}"/>
                                            </p:graphicEl>
                                          </p:spTgt>
                                        </p:tgtEl>
                                      </p:cBhvr>
                                    </p:animEffect>
                                  </p:childTnLst>
                                </p:cTn>
                              </p:par>
                            </p:childTnLst>
                          </p:cTn>
                        </p:par>
                        <p:par>
                          <p:cTn id="41" fill="hold">
                            <p:stCondLst>
                              <p:cond delay="500"/>
                            </p:stCondLst>
                            <p:childTnLst>
                              <p:par>
                                <p:cTn id="42" presetID="53" presetClass="entr" presetSubtype="16" fill="hold" grpId="0" nodeType="afterEffect">
                                  <p:stCondLst>
                                    <p:cond delay="0"/>
                                  </p:stCondLst>
                                  <p:childTnLst>
                                    <p:set>
                                      <p:cBhvr>
                                        <p:cTn id="43" dur="1" fill="hold">
                                          <p:stCondLst>
                                            <p:cond delay="0"/>
                                          </p:stCondLst>
                                        </p:cTn>
                                        <p:tgtEl>
                                          <p:spTgt spid="89"/>
                                        </p:tgtEl>
                                        <p:attrNameLst>
                                          <p:attrName>style.visibility</p:attrName>
                                        </p:attrNameLst>
                                      </p:cBhvr>
                                      <p:to>
                                        <p:strVal val="visible"/>
                                      </p:to>
                                    </p:set>
                                    <p:anim calcmode="lin" valueType="num">
                                      <p:cBhvr>
                                        <p:cTn id="44" dur="500" fill="hold"/>
                                        <p:tgtEl>
                                          <p:spTgt spid="89"/>
                                        </p:tgtEl>
                                        <p:attrNameLst>
                                          <p:attrName>ppt_w</p:attrName>
                                        </p:attrNameLst>
                                      </p:cBhvr>
                                      <p:tavLst>
                                        <p:tav tm="0">
                                          <p:val>
                                            <p:fltVal val="0"/>
                                          </p:val>
                                        </p:tav>
                                        <p:tav tm="100000">
                                          <p:val>
                                            <p:strVal val="#ppt_w"/>
                                          </p:val>
                                        </p:tav>
                                      </p:tavLst>
                                    </p:anim>
                                    <p:anim calcmode="lin" valueType="num">
                                      <p:cBhvr>
                                        <p:cTn id="45" dur="500" fill="hold"/>
                                        <p:tgtEl>
                                          <p:spTgt spid="89"/>
                                        </p:tgtEl>
                                        <p:attrNameLst>
                                          <p:attrName>ppt_h</p:attrName>
                                        </p:attrNameLst>
                                      </p:cBhvr>
                                      <p:tavLst>
                                        <p:tav tm="0">
                                          <p:val>
                                            <p:fltVal val="0"/>
                                          </p:val>
                                        </p:tav>
                                        <p:tav tm="100000">
                                          <p:val>
                                            <p:strVal val="#ppt_h"/>
                                          </p:val>
                                        </p:tav>
                                      </p:tavLst>
                                    </p:anim>
                                    <p:animEffect transition="in" filter="fade">
                                      <p:cBhvr>
                                        <p:cTn id="46" dur="500"/>
                                        <p:tgtEl>
                                          <p:spTgt spid="89"/>
                                        </p:tgtEl>
                                      </p:cBhvr>
                                    </p:animEffect>
                                  </p:childTnLst>
                                </p:cTn>
                              </p:par>
                            </p:childTnLst>
                          </p:cTn>
                        </p:par>
                        <p:par>
                          <p:cTn id="47" fill="hold">
                            <p:stCondLst>
                              <p:cond delay="1000"/>
                            </p:stCondLst>
                            <p:childTnLst>
                              <p:par>
                                <p:cTn id="48" presetID="22" presetClass="entr" presetSubtype="2" fill="hold" nodeType="after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wipe(right)">
                                      <p:cBhvr>
                                        <p:cTn id="50" dur="500"/>
                                        <p:tgtEl>
                                          <p:spTgt spid="5"/>
                                        </p:tgtEl>
                                      </p:cBhvr>
                                    </p:animEffect>
                                  </p:childTnLst>
                                </p:cTn>
                              </p:par>
                            </p:childTnLst>
                          </p:cTn>
                        </p:par>
                        <p:par>
                          <p:cTn id="51" fill="hold">
                            <p:stCondLst>
                              <p:cond delay="1500"/>
                            </p:stCondLst>
                            <p:childTnLst>
                              <p:par>
                                <p:cTn id="52" presetID="2" presetClass="entr" presetSubtype="8"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additive="base">
                                        <p:cTn id="54" dur="500" fill="hold"/>
                                        <p:tgtEl>
                                          <p:spTgt spid="57"/>
                                        </p:tgtEl>
                                        <p:attrNameLst>
                                          <p:attrName>ppt_x</p:attrName>
                                        </p:attrNameLst>
                                      </p:cBhvr>
                                      <p:tavLst>
                                        <p:tav tm="0">
                                          <p:val>
                                            <p:strVal val="0-#ppt_w/2"/>
                                          </p:val>
                                        </p:tav>
                                        <p:tav tm="100000">
                                          <p:val>
                                            <p:strVal val="#ppt_x"/>
                                          </p:val>
                                        </p:tav>
                                      </p:tavLst>
                                    </p:anim>
                                    <p:anim calcmode="lin" valueType="num">
                                      <p:cBhvr additive="base">
                                        <p:cTn id="55" dur="500" fill="hold"/>
                                        <p:tgtEl>
                                          <p:spTgt spid="57"/>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2">
                                            <p:graphicEl>
                                              <a:dgm id="{E2E7FF84-F66F-45C9-AB66-4E468704F193}"/>
                                            </p:graphicEl>
                                          </p:spTgt>
                                        </p:tgtEl>
                                        <p:attrNameLst>
                                          <p:attrName>style.visibility</p:attrName>
                                        </p:attrNameLst>
                                      </p:cBhvr>
                                      <p:to>
                                        <p:strVal val="visible"/>
                                      </p:to>
                                    </p:set>
                                    <p:animEffect transition="in" filter="wipe(down)">
                                      <p:cBhvr>
                                        <p:cTn id="60" dur="500"/>
                                        <p:tgtEl>
                                          <p:spTgt spid="2">
                                            <p:graphicEl>
                                              <a:dgm id="{E2E7FF84-F66F-45C9-AB66-4E468704F193}"/>
                                            </p:graphicEl>
                                          </p:spTgt>
                                        </p:tgtEl>
                                      </p:cBhvr>
                                    </p:animEffect>
                                  </p:childTnLst>
                                </p:cTn>
                              </p:par>
                            </p:childTnLst>
                          </p:cTn>
                        </p:par>
                        <p:par>
                          <p:cTn id="61" fill="hold">
                            <p:stCondLst>
                              <p:cond delay="500"/>
                            </p:stCondLst>
                            <p:childTnLst>
                              <p:par>
                                <p:cTn id="62" presetID="53" presetClass="entr" presetSubtype="16" fill="hold" grpId="0" nodeType="afterEffect">
                                  <p:stCondLst>
                                    <p:cond delay="0"/>
                                  </p:stCondLst>
                                  <p:childTnLst>
                                    <p:set>
                                      <p:cBhvr>
                                        <p:cTn id="63" dur="1" fill="hold">
                                          <p:stCondLst>
                                            <p:cond delay="0"/>
                                          </p:stCondLst>
                                        </p:cTn>
                                        <p:tgtEl>
                                          <p:spTgt spid="88"/>
                                        </p:tgtEl>
                                        <p:attrNameLst>
                                          <p:attrName>style.visibility</p:attrName>
                                        </p:attrNameLst>
                                      </p:cBhvr>
                                      <p:to>
                                        <p:strVal val="visible"/>
                                      </p:to>
                                    </p:set>
                                    <p:anim calcmode="lin" valueType="num">
                                      <p:cBhvr>
                                        <p:cTn id="64" dur="500" fill="hold"/>
                                        <p:tgtEl>
                                          <p:spTgt spid="88"/>
                                        </p:tgtEl>
                                        <p:attrNameLst>
                                          <p:attrName>ppt_w</p:attrName>
                                        </p:attrNameLst>
                                      </p:cBhvr>
                                      <p:tavLst>
                                        <p:tav tm="0">
                                          <p:val>
                                            <p:fltVal val="0"/>
                                          </p:val>
                                        </p:tav>
                                        <p:tav tm="100000">
                                          <p:val>
                                            <p:strVal val="#ppt_w"/>
                                          </p:val>
                                        </p:tav>
                                      </p:tavLst>
                                    </p:anim>
                                    <p:anim calcmode="lin" valueType="num">
                                      <p:cBhvr>
                                        <p:cTn id="65" dur="500" fill="hold"/>
                                        <p:tgtEl>
                                          <p:spTgt spid="88"/>
                                        </p:tgtEl>
                                        <p:attrNameLst>
                                          <p:attrName>ppt_h</p:attrName>
                                        </p:attrNameLst>
                                      </p:cBhvr>
                                      <p:tavLst>
                                        <p:tav tm="0">
                                          <p:val>
                                            <p:fltVal val="0"/>
                                          </p:val>
                                        </p:tav>
                                        <p:tav tm="100000">
                                          <p:val>
                                            <p:strVal val="#ppt_h"/>
                                          </p:val>
                                        </p:tav>
                                      </p:tavLst>
                                    </p:anim>
                                    <p:animEffect transition="in" filter="fade">
                                      <p:cBhvr>
                                        <p:cTn id="66" dur="500"/>
                                        <p:tgtEl>
                                          <p:spTgt spid="88"/>
                                        </p:tgtEl>
                                      </p:cBhvr>
                                    </p:animEffect>
                                  </p:childTnLst>
                                </p:cTn>
                              </p:par>
                            </p:childTnLst>
                          </p:cTn>
                        </p:par>
                        <p:par>
                          <p:cTn id="67" fill="hold">
                            <p:stCondLst>
                              <p:cond delay="1000"/>
                            </p:stCondLst>
                            <p:childTnLst>
                              <p:par>
                                <p:cTn id="68" presetID="22" presetClass="entr" presetSubtype="8" fill="hold"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left)">
                                      <p:cBhvr>
                                        <p:cTn id="70" dur="500"/>
                                        <p:tgtEl>
                                          <p:spTgt spid="7"/>
                                        </p:tgtEl>
                                      </p:cBhvr>
                                    </p:animEffect>
                                  </p:childTnLst>
                                </p:cTn>
                              </p:par>
                            </p:childTnLst>
                          </p:cTn>
                        </p:par>
                        <p:par>
                          <p:cTn id="71" fill="hold">
                            <p:stCondLst>
                              <p:cond delay="1500"/>
                            </p:stCondLst>
                            <p:childTnLst>
                              <p:par>
                                <p:cTn id="72" presetID="2" presetClass="entr" presetSubtype="2" fill="hold" grpId="0" nodeType="afterEffect">
                                  <p:stCondLst>
                                    <p:cond delay="0"/>
                                  </p:stCondLst>
                                  <p:childTnLst>
                                    <p:set>
                                      <p:cBhvr>
                                        <p:cTn id="73" dur="1" fill="hold">
                                          <p:stCondLst>
                                            <p:cond delay="0"/>
                                          </p:stCondLst>
                                        </p:cTn>
                                        <p:tgtEl>
                                          <p:spTgt spid="60"/>
                                        </p:tgtEl>
                                        <p:attrNameLst>
                                          <p:attrName>style.visibility</p:attrName>
                                        </p:attrNameLst>
                                      </p:cBhvr>
                                      <p:to>
                                        <p:strVal val="visible"/>
                                      </p:to>
                                    </p:set>
                                    <p:anim calcmode="lin" valueType="num">
                                      <p:cBhvr additive="base">
                                        <p:cTn id="74" dur="500" fill="hold"/>
                                        <p:tgtEl>
                                          <p:spTgt spid="60"/>
                                        </p:tgtEl>
                                        <p:attrNameLst>
                                          <p:attrName>ppt_x</p:attrName>
                                        </p:attrNameLst>
                                      </p:cBhvr>
                                      <p:tavLst>
                                        <p:tav tm="0">
                                          <p:val>
                                            <p:strVal val="1+#ppt_w/2"/>
                                          </p:val>
                                        </p:tav>
                                        <p:tav tm="100000">
                                          <p:val>
                                            <p:strVal val="#ppt_x"/>
                                          </p:val>
                                        </p:tav>
                                      </p:tavLst>
                                    </p:anim>
                                    <p:anim calcmode="lin" valueType="num">
                                      <p:cBhvr additive="base">
                                        <p:cTn id="75" dur="500" fill="hold"/>
                                        <p:tgtEl>
                                          <p:spTgt spid="60"/>
                                        </p:tgtEl>
                                        <p:attrNameLst>
                                          <p:attrName>ppt_y</p:attrName>
                                        </p:attrNameLst>
                                      </p:cBhvr>
                                      <p:tavLst>
                                        <p:tav tm="0">
                                          <p:val>
                                            <p:strVal val="#ppt_y"/>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2">
                                            <p:graphicEl>
                                              <a:dgm id="{DE24D704-94AE-4B09-AEC1-193F4D19AC40}"/>
                                            </p:graphicEl>
                                          </p:spTgt>
                                        </p:tgtEl>
                                        <p:attrNameLst>
                                          <p:attrName>style.visibility</p:attrName>
                                        </p:attrNameLst>
                                      </p:cBhvr>
                                      <p:to>
                                        <p:strVal val="visible"/>
                                      </p:to>
                                    </p:set>
                                    <p:animEffect transition="in" filter="wipe(down)">
                                      <p:cBhvr>
                                        <p:cTn id="80" dur="500"/>
                                        <p:tgtEl>
                                          <p:spTgt spid="2">
                                            <p:graphicEl>
                                              <a:dgm id="{DE24D704-94AE-4B09-AEC1-193F4D19AC40}"/>
                                            </p:graphicEl>
                                          </p:spTgt>
                                        </p:tgtEl>
                                      </p:cBhvr>
                                    </p:animEffect>
                                  </p:childTnLst>
                                </p:cTn>
                              </p:par>
                            </p:childTnLst>
                          </p:cTn>
                        </p:par>
                        <p:par>
                          <p:cTn id="81" fill="hold">
                            <p:stCondLst>
                              <p:cond delay="5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childTnLst>
                          </p:cTn>
                        </p:par>
                        <p:par>
                          <p:cTn id="87" fill="hold">
                            <p:stCondLst>
                              <p:cond delay="100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500"/>
                                        <p:tgtEl>
                                          <p:spTgt spid="9"/>
                                        </p:tgtEl>
                                      </p:cBhvr>
                                    </p:animEffect>
                                  </p:childTnLst>
                                </p:cTn>
                              </p:par>
                            </p:childTnLst>
                          </p:cTn>
                        </p:par>
                        <p:par>
                          <p:cTn id="91" fill="hold">
                            <p:stCondLst>
                              <p:cond delay="1500"/>
                            </p:stCondLst>
                            <p:childTnLst>
                              <p:par>
                                <p:cTn id="92" presetID="2" presetClass="entr" presetSubtype="2" fill="hold" grpId="0" nodeType="afterEffect">
                                  <p:stCondLst>
                                    <p:cond delay="0"/>
                                  </p:stCondLst>
                                  <p:childTnLst>
                                    <p:set>
                                      <p:cBhvr>
                                        <p:cTn id="93" dur="1" fill="hold">
                                          <p:stCondLst>
                                            <p:cond delay="0"/>
                                          </p:stCondLst>
                                        </p:cTn>
                                        <p:tgtEl>
                                          <p:spTgt spid="62"/>
                                        </p:tgtEl>
                                        <p:attrNameLst>
                                          <p:attrName>style.visibility</p:attrName>
                                        </p:attrNameLst>
                                      </p:cBhvr>
                                      <p:to>
                                        <p:strVal val="visible"/>
                                      </p:to>
                                    </p:set>
                                    <p:anim calcmode="lin" valueType="num">
                                      <p:cBhvr additive="base">
                                        <p:cTn id="94" dur="500" fill="hold"/>
                                        <p:tgtEl>
                                          <p:spTgt spid="62"/>
                                        </p:tgtEl>
                                        <p:attrNameLst>
                                          <p:attrName>ppt_x</p:attrName>
                                        </p:attrNameLst>
                                      </p:cBhvr>
                                      <p:tavLst>
                                        <p:tav tm="0">
                                          <p:val>
                                            <p:strVal val="1+#ppt_w/2"/>
                                          </p:val>
                                        </p:tav>
                                        <p:tav tm="100000">
                                          <p:val>
                                            <p:strVal val="#ppt_x"/>
                                          </p:val>
                                        </p:tav>
                                      </p:tavLst>
                                    </p:anim>
                                    <p:anim calcmode="lin" valueType="num">
                                      <p:cBhvr additive="base">
                                        <p:cTn id="95" dur="500" fill="hold"/>
                                        <p:tgtEl>
                                          <p:spTgt spid="6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Graphic spid="2" grpId="0" uiExpand="1">
        <p:bldSub>
          <a:bldDgm bld="one"/>
        </p:bldSub>
      </p:bldGraphic>
      <p:bldP spid="45" grpId="0"/>
      <p:bldP spid="79" grpId="0" animBg="1"/>
      <p:bldP spid="88" grpId="0" animBg="1"/>
      <p:bldP spid="89" grpId="0" animBg="1"/>
      <p:bldP spid="90" grpId="0" animBg="1"/>
      <p:bldP spid="57" grpId="0"/>
      <p:bldP spid="60" grpId="0"/>
      <p:bldP spid="6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718602" y="566830"/>
            <a:ext cx="5977598" cy="430887"/>
            <a:chOff x="1629151" y="566830"/>
            <a:chExt cx="5977598" cy="430887"/>
          </a:xfrm>
        </p:grpSpPr>
        <p:sp>
          <p:nvSpPr>
            <p:cNvPr id="24" name="Rectangle 22"/>
            <p:cNvSpPr>
              <a:spLocks noChangeArrowheads="1"/>
            </p:cNvSpPr>
            <p:nvPr/>
          </p:nvSpPr>
          <p:spPr bwMode="auto">
            <a:xfrm>
              <a:off x="1629151" y="566830"/>
              <a:ext cx="59775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algn="ctr" fontAlgn="base">
                <a:spcBef>
                  <a:spcPct val="0"/>
                </a:spcBef>
                <a:spcAft>
                  <a:spcPct val="0"/>
                </a:spcAft>
              </a:pPr>
              <a:r>
                <a:rPr lang="en-US" sz="2400" dirty="0" smtClean="0">
                  <a:latin typeface="+mj-lt"/>
                  <a:cs typeface="Arial" pitchFamily="34" charset="0"/>
                </a:rPr>
                <a:t>Méditation de pleine conscience </a:t>
              </a:r>
              <a:r>
                <a:rPr lang="en-US" sz="2400" dirty="0">
                  <a:latin typeface="+mj-lt"/>
                  <a:cs typeface="Arial" pitchFamily="34" charset="0"/>
                </a:rPr>
                <a:t>et hypnose</a:t>
              </a:r>
              <a:endParaRPr kumimoji="0" lang="en-US" sz="1050" b="0" i="0" u="none" strike="noStrike" cap="none" normalizeH="0" baseline="0" dirty="0" smtClean="0">
                <a:ln>
                  <a:noFill/>
                </a:ln>
                <a:effectLst/>
                <a:latin typeface="+mj-lt"/>
                <a:cs typeface="Arial" pitchFamily="34" charset="0"/>
              </a:endParaRPr>
            </a:p>
          </p:txBody>
        </p:sp>
        <p:sp>
          <p:nvSpPr>
            <p:cNvPr id="13" name="TextBox 12"/>
            <p:cNvSpPr txBox="1"/>
            <p:nvPr/>
          </p:nvSpPr>
          <p:spPr>
            <a:xfrm>
              <a:off x="1772300" y="751496"/>
              <a:ext cx="5667768" cy="246221"/>
            </a:xfrm>
            <a:prstGeom prst="rect">
              <a:avLst/>
            </a:prstGeom>
            <a:noFill/>
          </p:spPr>
          <p:txBody>
            <a:bodyPr wrap="square" rtlCol="0">
              <a:spAutoFit/>
            </a:bodyPr>
            <a:lstStyle/>
            <a:p>
              <a:pPr algn="ctr"/>
              <a:endParaRPr lang="en-US" sz="1000" dirty="0">
                <a:latin typeface="Lato Light" pitchFamily="34" charset="0"/>
              </a:endParaRPr>
            </a:p>
          </p:txBody>
        </p:sp>
      </p:grpSp>
      <p:sp>
        <p:nvSpPr>
          <p:cNvPr id="10" name="Freeform 14"/>
          <p:cNvSpPr>
            <a:spLocks/>
          </p:cNvSpPr>
          <p:nvPr/>
        </p:nvSpPr>
        <p:spPr bwMode="auto">
          <a:xfrm>
            <a:off x="1930400" y="2238427"/>
            <a:ext cx="5284788" cy="204788"/>
          </a:xfrm>
          <a:custGeom>
            <a:avLst/>
            <a:gdLst>
              <a:gd name="T0" fmla="*/ 3329 w 3329"/>
              <a:gd name="T1" fmla="*/ 65 h 129"/>
              <a:gd name="T2" fmla="*/ 3264 w 3329"/>
              <a:gd name="T3" fmla="*/ 0 h 129"/>
              <a:gd name="T4" fmla="*/ 3264 w 3329"/>
              <a:gd name="T5" fmla="*/ 38 h 129"/>
              <a:gd name="T6" fmla="*/ 65 w 3329"/>
              <a:gd name="T7" fmla="*/ 38 h 129"/>
              <a:gd name="T8" fmla="*/ 65 w 3329"/>
              <a:gd name="T9" fmla="*/ 0 h 129"/>
              <a:gd name="T10" fmla="*/ 0 w 3329"/>
              <a:gd name="T11" fmla="*/ 65 h 129"/>
              <a:gd name="T12" fmla="*/ 65 w 3329"/>
              <a:gd name="T13" fmla="*/ 129 h 129"/>
              <a:gd name="T14" fmla="*/ 65 w 3329"/>
              <a:gd name="T15" fmla="*/ 92 h 129"/>
              <a:gd name="T16" fmla="*/ 3264 w 3329"/>
              <a:gd name="T17" fmla="*/ 92 h 129"/>
              <a:gd name="T18" fmla="*/ 3264 w 3329"/>
              <a:gd name="T19" fmla="*/ 129 h 129"/>
              <a:gd name="T20" fmla="*/ 3329 w 3329"/>
              <a:gd name="T21" fmla="*/ 6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29" h="129">
                <a:moveTo>
                  <a:pt x="3329" y="65"/>
                </a:moveTo>
                <a:lnTo>
                  <a:pt x="3264" y="0"/>
                </a:lnTo>
                <a:lnTo>
                  <a:pt x="3264" y="38"/>
                </a:lnTo>
                <a:lnTo>
                  <a:pt x="65" y="38"/>
                </a:lnTo>
                <a:lnTo>
                  <a:pt x="65" y="0"/>
                </a:lnTo>
                <a:lnTo>
                  <a:pt x="0" y="65"/>
                </a:lnTo>
                <a:lnTo>
                  <a:pt x="65" y="129"/>
                </a:lnTo>
                <a:lnTo>
                  <a:pt x="65" y="92"/>
                </a:lnTo>
                <a:lnTo>
                  <a:pt x="3264" y="92"/>
                </a:lnTo>
                <a:lnTo>
                  <a:pt x="3264" y="129"/>
                </a:lnTo>
                <a:lnTo>
                  <a:pt x="3329" y="65"/>
                </a:lnTo>
                <a:close/>
              </a:path>
            </a:pathLst>
          </a:custGeom>
          <a:gradFill>
            <a:gsLst>
              <a:gs pos="24000">
                <a:schemeClr val="bg2"/>
              </a:gs>
              <a:gs pos="50000">
                <a:schemeClr val="bg2">
                  <a:lumMod val="60000"/>
                  <a:lumOff val="40000"/>
                </a:schemeClr>
              </a:gs>
              <a:gs pos="77000">
                <a:schemeClr val="bg2"/>
              </a:gs>
            </a:gsLst>
            <a:lin ang="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1" name="Freeform 15"/>
          <p:cNvSpPr>
            <a:spLocks/>
          </p:cNvSpPr>
          <p:nvPr/>
        </p:nvSpPr>
        <p:spPr bwMode="auto">
          <a:xfrm>
            <a:off x="2455863" y="1851077"/>
            <a:ext cx="2811463" cy="1296988"/>
          </a:xfrm>
          <a:custGeom>
            <a:avLst/>
            <a:gdLst>
              <a:gd name="T0" fmla="*/ 1461 w 1461"/>
              <a:gd name="T1" fmla="*/ 54 h 674"/>
              <a:gd name="T2" fmla="*/ 1407 w 1461"/>
              <a:gd name="T3" fmla="*/ 0 h 674"/>
              <a:gd name="T4" fmla="*/ 1353 w 1461"/>
              <a:gd name="T5" fmla="*/ 54 h 674"/>
              <a:gd name="T6" fmla="*/ 1386 w 1461"/>
              <a:gd name="T7" fmla="*/ 54 h 674"/>
              <a:gd name="T8" fmla="*/ 1386 w 1461"/>
              <a:gd name="T9" fmla="*/ 98 h 674"/>
              <a:gd name="T10" fmla="*/ 1386 w 1461"/>
              <a:gd name="T11" fmla="*/ 221 h 674"/>
              <a:gd name="T12" fmla="*/ 1346 w 1461"/>
              <a:gd name="T13" fmla="*/ 323 h 674"/>
              <a:gd name="T14" fmla="*/ 1240 w 1461"/>
              <a:gd name="T15" fmla="*/ 364 h 674"/>
              <a:gd name="T16" fmla="*/ 178 w 1461"/>
              <a:gd name="T17" fmla="*/ 364 h 674"/>
              <a:gd name="T18" fmla="*/ 70 w 1461"/>
              <a:gd name="T19" fmla="*/ 403 h 674"/>
              <a:gd name="T20" fmla="*/ 34 w 1461"/>
              <a:gd name="T21" fmla="*/ 488 h 674"/>
              <a:gd name="T22" fmla="*/ 34 w 1461"/>
              <a:gd name="T23" fmla="*/ 620 h 674"/>
              <a:gd name="T24" fmla="*/ 0 w 1461"/>
              <a:gd name="T25" fmla="*/ 620 h 674"/>
              <a:gd name="T26" fmla="*/ 54 w 1461"/>
              <a:gd name="T27" fmla="*/ 674 h 674"/>
              <a:gd name="T28" fmla="*/ 108 w 1461"/>
              <a:gd name="T29" fmla="*/ 620 h 674"/>
              <a:gd name="T30" fmla="*/ 78 w 1461"/>
              <a:gd name="T31" fmla="*/ 620 h 674"/>
              <a:gd name="T32" fmla="*/ 78 w 1461"/>
              <a:gd name="T33" fmla="*/ 488 h 674"/>
              <a:gd name="T34" fmla="*/ 100 w 1461"/>
              <a:gd name="T35" fmla="*/ 435 h 674"/>
              <a:gd name="T36" fmla="*/ 178 w 1461"/>
              <a:gd name="T37" fmla="*/ 408 h 674"/>
              <a:gd name="T38" fmla="*/ 1240 w 1461"/>
              <a:gd name="T39" fmla="*/ 408 h 674"/>
              <a:gd name="T40" fmla="*/ 1377 w 1461"/>
              <a:gd name="T41" fmla="*/ 354 h 674"/>
              <a:gd name="T42" fmla="*/ 1430 w 1461"/>
              <a:gd name="T43" fmla="*/ 221 h 674"/>
              <a:gd name="T44" fmla="*/ 1430 w 1461"/>
              <a:gd name="T45" fmla="*/ 54 h 674"/>
              <a:gd name="T46" fmla="*/ 1461 w 1461"/>
              <a:gd name="T47" fmla="*/ 54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61" h="674">
                <a:moveTo>
                  <a:pt x="1461" y="54"/>
                </a:moveTo>
                <a:cubicBezTo>
                  <a:pt x="1407" y="0"/>
                  <a:pt x="1407" y="0"/>
                  <a:pt x="1407" y="0"/>
                </a:cubicBezTo>
                <a:cubicBezTo>
                  <a:pt x="1353" y="54"/>
                  <a:pt x="1353" y="54"/>
                  <a:pt x="1353" y="54"/>
                </a:cubicBezTo>
                <a:cubicBezTo>
                  <a:pt x="1386" y="54"/>
                  <a:pt x="1386" y="54"/>
                  <a:pt x="1386" y="54"/>
                </a:cubicBezTo>
                <a:cubicBezTo>
                  <a:pt x="1386" y="62"/>
                  <a:pt x="1386" y="78"/>
                  <a:pt x="1386" y="98"/>
                </a:cubicBezTo>
                <a:cubicBezTo>
                  <a:pt x="1386" y="221"/>
                  <a:pt x="1386" y="221"/>
                  <a:pt x="1386" y="221"/>
                </a:cubicBezTo>
                <a:cubicBezTo>
                  <a:pt x="1386" y="262"/>
                  <a:pt x="1371" y="298"/>
                  <a:pt x="1346" y="323"/>
                </a:cubicBezTo>
                <a:cubicBezTo>
                  <a:pt x="1321" y="348"/>
                  <a:pt x="1285" y="364"/>
                  <a:pt x="1240" y="364"/>
                </a:cubicBezTo>
                <a:cubicBezTo>
                  <a:pt x="178" y="364"/>
                  <a:pt x="178" y="364"/>
                  <a:pt x="178" y="364"/>
                </a:cubicBezTo>
                <a:cubicBezTo>
                  <a:pt x="131" y="364"/>
                  <a:pt x="94" y="379"/>
                  <a:pt x="70" y="403"/>
                </a:cubicBezTo>
                <a:cubicBezTo>
                  <a:pt x="45" y="427"/>
                  <a:pt x="34" y="458"/>
                  <a:pt x="34" y="488"/>
                </a:cubicBezTo>
                <a:cubicBezTo>
                  <a:pt x="34" y="620"/>
                  <a:pt x="34" y="620"/>
                  <a:pt x="34" y="620"/>
                </a:cubicBezTo>
                <a:cubicBezTo>
                  <a:pt x="0" y="620"/>
                  <a:pt x="0" y="620"/>
                  <a:pt x="0" y="620"/>
                </a:cubicBezTo>
                <a:cubicBezTo>
                  <a:pt x="54" y="674"/>
                  <a:pt x="54" y="674"/>
                  <a:pt x="54" y="674"/>
                </a:cubicBezTo>
                <a:cubicBezTo>
                  <a:pt x="108" y="620"/>
                  <a:pt x="108" y="620"/>
                  <a:pt x="108" y="620"/>
                </a:cubicBezTo>
                <a:cubicBezTo>
                  <a:pt x="78" y="620"/>
                  <a:pt x="78" y="620"/>
                  <a:pt x="78" y="620"/>
                </a:cubicBezTo>
                <a:cubicBezTo>
                  <a:pt x="78" y="488"/>
                  <a:pt x="78" y="488"/>
                  <a:pt x="78" y="488"/>
                </a:cubicBezTo>
                <a:cubicBezTo>
                  <a:pt x="78" y="469"/>
                  <a:pt x="85" y="450"/>
                  <a:pt x="100" y="435"/>
                </a:cubicBezTo>
                <a:cubicBezTo>
                  <a:pt x="116" y="420"/>
                  <a:pt x="140" y="408"/>
                  <a:pt x="178" y="408"/>
                </a:cubicBezTo>
                <a:cubicBezTo>
                  <a:pt x="264" y="408"/>
                  <a:pt x="1138" y="408"/>
                  <a:pt x="1240" y="408"/>
                </a:cubicBezTo>
                <a:cubicBezTo>
                  <a:pt x="1296" y="408"/>
                  <a:pt x="1344" y="388"/>
                  <a:pt x="1377" y="354"/>
                </a:cubicBezTo>
                <a:cubicBezTo>
                  <a:pt x="1411" y="320"/>
                  <a:pt x="1430" y="273"/>
                  <a:pt x="1430" y="221"/>
                </a:cubicBezTo>
                <a:cubicBezTo>
                  <a:pt x="1430" y="54"/>
                  <a:pt x="1430" y="54"/>
                  <a:pt x="1430" y="54"/>
                </a:cubicBezTo>
                <a:lnTo>
                  <a:pt x="1461" y="54"/>
                </a:lnTo>
                <a:close/>
              </a:path>
            </a:pathLst>
          </a:custGeom>
          <a:gradFill>
            <a:gsLst>
              <a:gs pos="24000">
                <a:schemeClr val="accent1"/>
              </a:gs>
              <a:gs pos="50000">
                <a:schemeClr val="accent1">
                  <a:lumMod val="60000"/>
                  <a:lumOff val="40000"/>
                </a:schemeClr>
              </a:gs>
              <a:gs pos="77000">
                <a:schemeClr val="accent1"/>
              </a:gs>
            </a:gsLst>
            <a:lin ang="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16"/>
          <p:cNvSpPr>
            <a:spLocks/>
          </p:cNvSpPr>
          <p:nvPr/>
        </p:nvSpPr>
        <p:spPr bwMode="auto">
          <a:xfrm>
            <a:off x="3533775" y="1851077"/>
            <a:ext cx="2911475" cy="1243013"/>
          </a:xfrm>
          <a:custGeom>
            <a:avLst/>
            <a:gdLst>
              <a:gd name="T0" fmla="*/ 1479 w 1513"/>
              <a:gd name="T1" fmla="*/ 592 h 646"/>
              <a:gd name="T2" fmla="*/ 1479 w 1513"/>
              <a:gd name="T3" fmla="*/ 428 h 646"/>
              <a:gd name="T4" fmla="*/ 1443 w 1513"/>
              <a:gd name="T5" fmla="*/ 343 h 646"/>
              <a:gd name="T6" fmla="*/ 1335 w 1513"/>
              <a:gd name="T7" fmla="*/ 304 h 646"/>
              <a:gd name="T8" fmla="*/ 221 w 1513"/>
              <a:gd name="T9" fmla="*/ 304 h 646"/>
              <a:gd name="T10" fmla="*/ 115 w 1513"/>
              <a:gd name="T11" fmla="*/ 263 h 646"/>
              <a:gd name="T12" fmla="*/ 75 w 1513"/>
              <a:gd name="T13" fmla="*/ 161 h 646"/>
              <a:gd name="T14" fmla="*/ 75 w 1513"/>
              <a:gd name="T15" fmla="*/ 54 h 646"/>
              <a:gd name="T16" fmla="*/ 108 w 1513"/>
              <a:gd name="T17" fmla="*/ 54 h 646"/>
              <a:gd name="T18" fmla="*/ 54 w 1513"/>
              <a:gd name="T19" fmla="*/ 0 h 646"/>
              <a:gd name="T20" fmla="*/ 0 w 1513"/>
              <a:gd name="T21" fmla="*/ 54 h 646"/>
              <a:gd name="T22" fmla="*/ 31 w 1513"/>
              <a:gd name="T23" fmla="*/ 54 h 646"/>
              <a:gd name="T24" fmla="*/ 31 w 1513"/>
              <a:gd name="T25" fmla="*/ 161 h 646"/>
              <a:gd name="T26" fmla="*/ 84 w 1513"/>
              <a:gd name="T27" fmla="*/ 294 h 646"/>
              <a:gd name="T28" fmla="*/ 221 w 1513"/>
              <a:gd name="T29" fmla="*/ 348 h 646"/>
              <a:gd name="T30" fmla="*/ 1335 w 1513"/>
              <a:gd name="T31" fmla="*/ 348 h 646"/>
              <a:gd name="T32" fmla="*/ 1413 w 1513"/>
              <a:gd name="T33" fmla="*/ 375 h 646"/>
              <a:gd name="T34" fmla="*/ 1435 w 1513"/>
              <a:gd name="T35" fmla="*/ 428 h 646"/>
              <a:gd name="T36" fmla="*/ 1435 w 1513"/>
              <a:gd name="T37" fmla="*/ 592 h 646"/>
              <a:gd name="T38" fmla="*/ 1405 w 1513"/>
              <a:gd name="T39" fmla="*/ 592 h 646"/>
              <a:gd name="T40" fmla="*/ 1459 w 1513"/>
              <a:gd name="T41" fmla="*/ 646 h 646"/>
              <a:gd name="T42" fmla="*/ 1513 w 1513"/>
              <a:gd name="T43" fmla="*/ 592 h 646"/>
              <a:gd name="T44" fmla="*/ 1479 w 1513"/>
              <a:gd name="T45" fmla="*/ 592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13" h="646">
                <a:moveTo>
                  <a:pt x="1479" y="592"/>
                </a:moveTo>
                <a:cubicBezTo>
                  <a:pt x="1479" y="566"/>
                  <a:pt x="1479" y="469"/>
                  <a:pt x="1479" y="428"/>
                </a:cubicBezTo>
                <a:cubicBezTo>
                  <a:pt x="1479" y="398"/>
                  <a:pt x="1468" y="367"/>
                  <a:pt x="1443" y="343"/>
                </a:cubicBezTo>
                <a:cubicBezTo>
                  <a:pt x="1419" y="319"/>
                  <a:pt x="1382" y="304"/>
                  <a:pt x="1335" y="304"/>
                </a:cubicBezTo>
                <a:cubicBezTo>
                  <a:pt x="221" y="304"/>
                  <a:pt x="221" y="304"/>
                  <a:pt x="221" y="304"/>
                </a:cubicBezTo>
                <a:cubicBezTo>
                  <a:pt x="176" y="304"/>
                  <a:pt x="140" y="288"/>
                  <a:pt x="115" y="263"/>
                </a:cubicBezTo>
                <a:cubicBezTo>
                  <a:pt x="90" y="238"/>
                  <a:pt x="75" y="202"/>
                  <a:pt x="75" y="161"/>
                </a:cubicBezTo>
                <a:cubicBezTo>
                  <a:pt x="75" y="54"/>
                  <a:pt x="75" y="54"/>
                  <a:pt x="75" y="54"/>
                </a:cubicBezTo>
                <a:cubicBezTo>
                  <a:pt x="108" y="54"/>
                  <a:pt x="108" y="54"/>
                  <a:pt x="108" y="54"/>
                </a:cubicBezTo>
                <a:cubicBezTo>
                  <a:pt x="54" y="0"/>
                  <a:pt x="54" y="0"/>
                  <a:pt x="54" y="0"/>
                </a:cubicBezTo>
                <a:cubicBezTo>
                  <a:pt x="0" y="54"/>
                  <a:pt x="0" y="54"/>
                  <a:pt x="0" y="54"/>
                </a:cubicBezTo>
                <a:cubicBezTo>
                  <a:pt x="31" y="54"/>
                  <a:pt x="31" y="54"/>
                  <a:pt x="31" y="54"/>
                </a:cubicBezTo>
                <a:cubicBezTo>
                  <a:pt x="31" y="67"/>
                  <a:pt x="31" y="97"/>
                  <a:pt x="31" y="161"/>
                </a:cubicBezTo>
                <a:cubicBezTo>
                  <a:pt x="31" y="213"/>
                  <a:pt x="50" y="260"/>
                  <a:pt x="84" y="294"/>
                </a:cubicBezTo>
                <a:cubicBezTo>
                  <a:pt x="117" y="328"/>
                  <a:pt x="165" y="348"/>
                  <a:pt x="221" y="348"/>
                </a:cubicBezTo>
                <a:cubicBezTo>
                  <a:pt x="323" y="348"/>
                  <a:pt x="1249" y="348"/>
                  <a:pt x="1335" y="348"/>
                </a:cubicBezTo>
                <a:cubicBezTo>
                  <a:pt x="1373" y="348"/>
                  <a:pt x="1397" y="360"/>
                  <a:pt x="1413" y="375"/>
                </a:cubicBezTo>
                <a:cubicBezTo>
                  <a:pt x="1428" y="390"/>
                  <a:pt x="1435" y="409"/>
                  <a:pt x="1435" y="428"/>
                </a:cubicBezTo>
                <a:cubicBezTo>
                  <a:pt x="1435" y="592"/>
                  <a:pt x="1435" y="592"/>
                  <a:pt x="1435" y="592"/>
                </a:cubicBezTo>
                <a:cubicBezTo>
                  <a:pt x="1405" y="592"/>
                  <a:pt x="1405" y="592"/>
                  <a:pt x="1405" y="592"/>
                </a:cubicBezTo>
                <a:cubicBezTo>
                  <a:pt x="1459" y="646"/>
                  <a:pt x="1459" y="646"/>
                  <a:pt x="1459" y="646"/>
                </a:cubicBezTo>
                <a:cubicBezTo>
                  <a:pt x="1513" y="592"/>
                  <a:pt x="1513" y="592"/>
                  <a:pt x="1513" y="592"/>
                </a:cubicBezTo>
                <a:lnTo>
                  <a:pt x="1479" y="592"/>
                </a:lnTo>
                <a:close/>
              </a:path>
            </a:pathLst>
          </a:custGeom>
          <a:gradFill>
            <a:gsLst>
              <a:gs pos="24000">
                <a:schemeClr val="tx2"/>
              </a:gs>
              <a:gs pos="50000">
                <a:schemeClr val="tx2">
                  <a:lumMod val="60000"/>
                  <a:lumOff val="40000"/>
                </a:schemeClr>
              </a:gs>
              <a:gs pos="77000">
                <a:schemeClr val="tx2"/>
              </a:gs>
            </a:gsLst>
            <a:lin ang="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6" name="TextBox 65"/>
          <p:cNvSpPr txBox="1"/>
          <p:nvPr/>
        </p:nvSpPr>
        <p:spPr>
          <a:xfrm>
            <a:off x="668813" y="2109205"/>
            <a:ext cx="1225164" cy="553998"/>
          </a:xfrm>
          <a:prstGeom prst="rect">
            <a:avLst/>
          </a:prstGeom>
          <a:noFill/>
        </p:spPr>
        <p:txBody>
          <a:bodyPr wrap="square" rtlCol="0">
            <a:spAutoFit/>
          </a:bodyPr>
          <a:lstStyle/>
          <a:p>
            <a:pPr algn="r"/>
            <a:r>
              <a:rPr lang="fr-CA" sz="1000" dirty="0" smtClean="0">
                <a:latin typeface="Lato Bold" pitchFamily="34" charset="0"/>
              </a:rPr>
              <a:t>Système </a:t>
            </a:r>
            <a:r>
              <a:rPr lang="fr-CA" sz="1000" dirty="0">
                <a:latin typeface="Lato Bold" pitchFamily="34" charset="0"/>
              </a:rPr>
              <a:t>nerveux autonome </a:t>
            </a:r>
            <a:r>
              <a:rPr lang="fr-CA" sz="1000" dirty="0" smtClean="0">
                <a:latin typeface="Lato Bold" pitchFamily="34" charset="0"/>
              </a:rPr>
              <a:t>sympathique</a:t>
            </a:r>
            <a:endParaRPr lang="en-US" sz="800" dirty="0">
              <a:latin typeface="Lato Light" pitchFamily="34" charset="0"/>
            </a:endParaRPr>
          </a:p>
        </p:txBody>
      </p:sp>
      <p:sp>
        <p:nvSpPr>
          <p:cNvPr id="67" name="TextBox 66"/>
          <p:cNvSpPr txBox="1"/>
          <p:nvPr/>
        </p:nvSpPr>
        <p:spPr>
          <a:xfrm>
            <a:off x="7267412" y="2109205"/>
            <a:ext cx="1225164" cy="553998"/>
          </a:xfrm>
          <a:prstGeom prst="rect">
            <a:avLst/>
          </a:prstGeom>
          <a:noFill/>
        </p:spPr>
        <p:txBody>
          <a:bodyPr wrap="square" rtlCol="0">
            <a:spAutoFit/>
          </a:bodyPr>
          <a:lstStyle/>
          <a:p>
            <a:r>
              <a:rPr lang="fr-CA" sz="1000" dirty="0" smtClean="0">
                <a:latin typeface="Lato Bold" pitchFamily="34" charset="0"/>
              </a:rPr>
              <a:t>Système </a:t>
            </a:r>
            <a:r>
              <a:rPr lang="fr-CA" sz="1000" dirty="0">
                <a:latin typeface="Lato Bold" pitchFamily="34" charset="0"/>
              </a:rPr>
              <a:t>nerveux autonome </a:t>
            </a:r>
            <a:r>
              <a:rPr lang="fr-CA" sz="1000" dirty="0" smtClean="0">
                <a:latin typeface="Lato Bold" pitchFamily="34" charset="0"/>
              </a:rPr>
              <a:t>parasympathique</a:t>
            </a:r>
            <a:endParaRPr lang="en-US" sz="800" dirty="0">
              <a:latin typeface="Lato Light" pitchFamily="34" charset="0"/>
            </a:endParaRPr>
          </a:p>
        </p:txBody>
      </p:sp>
      <p:sp>
        <p:nvSpPr>
          <p:cNvPr id="71" name="TextBox 70"/>
          <p:cNvSpPr txBox="1"/>
          <p:nvPr/>
        </p:nvSpPr>
        <p:spPr>
          <a:xfrm>
            <a:off x="1371599" y="3184977"/>
            <a:ext cx="2362201" cy="553998"/>
          </a:xfrm>
          <a:prstGeom prst="rect">
            <a:avLst/>
          </a:prstGeom>
          <a:noFill/>
        </p:spPr>
        <p:txBody>
          <a:bodyPr wrap="square" rtlCol="0">
            <a:spAutoFit/>
          </a:bodyPr>
          <a:lstStyle/>
          <a:p>
            <a:pPr algn="ctr"/>
            <a:r>
              <a:rPr lang="en-US" sz="1000" dirty="0" smtClean="0">
                <a:latin typeface="Lato Bold" pitchFamily="34" charset="0"/>
              </a:rPr>
              <a:t>Hypnose</a:t>
            </a:r>
          </a:p>
          <a:p>
            <a:pPr algn="ctr"/>
            <a:r>
              <a:rPr lang="en-US" sz="1000" dirty="0" smtClean="0">
                <a:latin typeface="Lato Bold" pitchFamily="34" charset="0"/>
              </a:rPr>
              <a:t>Méditation </a:t>
            </a:r>
            <a:r>
              <a:rPr lang="en-US" sz="1000" dirty="0" err="1" smtClean="0">
                <a:latin typeface="Lato Bold" pitchFamily="34" charset="0"/>
              </a:rPr>
              <a:t>Samatha</a:t>
            </a:r>
            <a:r>
              <a:rPr lang="en-US" sz="1000" dirty="0" smtClean="0">
                <a:latin typeface="Lato Bold" pitchFamily="34" charset="0"/>
              </a:rPr>
              <a:t>, </a:t>
            </a:r>
            <a:r>
              <a:rPr lang="en-US" sz="1000" dirty="0" err="1" smtClean="0">
                <a:latin typeface="Lato Bold" pitchFamily="34" charset="0"/>
              </a:rPr>
              <a:t>Jhana</a:t>
            </a:r>
            <a:r>
              <a:rPr lang="en-US" sz="1000" dirty="0" smtClean="0">
                <a:latin typeface="Lato Bold" pitchFamily="34" charset="0"/>
              </a:rPr>
              <a:t>, Samadhi</a:t>
            </a:r>
          </a:p>
          <a:p>
            <a:pPr algn="ctr"/>
            <a:r>
              <a:rPr lang="en-US" sz="1000" dirty="0" smtClean="0">
                <a:latin typeface="Lato Bold" pitchFamily="34" charset="0"/>
              </a:rPr>
              <a:t>SMR, Beta, Theta (</a:t>
            </a:r>
            <a:r>
              <a:rPr lang="en-US" sz="1000" dirty="0" err="1" smtClean="0">
                <a:latin typeface="Lato Bold" pitchFamily="34" charset="0"/>
              </a:rPr>
              <a:t>Sterman</a:t>
            </a:r>
            <a:r>
              <a:rPr lang="en-US" sz="1000" dirty="0" smtClean="0">
                <a:latin typeface="Lato Bold" pitchFamily="34" charset="0"/>
              </a:rPr>
              <a:t>)</a:t>
            </a:r>
          </a:p>
        </p:txBody>
      </p:sp>
      <p:sp>
        <p:nvSpPr>
          <p:cNvPr id="27" name="Rectangle 26"/>
          <p:cNvSpPr/>
          <p:nvPr/>
        </p:nvSpPr>
        <p:spPr>
          <a:xfrm>
            <a:off x="3886200" y="1171762"/>
            <a:ext cx="1040914" cy="283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Lato" pitchFamily="34" charset="0"/>
            </a:endParaRPr>
          </a:p>
        </p:txBody>
      </p:sp>
      <p:grpSp>
        <p:nvGrpSpPr>
          <p:cNvPr id="15" name="Groupe 14"/>
          <p:cNvGrpSpPr/>
          <p:nvPr/>
        </p:nvGrpSpPr>
        <p:grpSpPr>
          <a:xfrm>
            <a:off x="4767154" y="1524115"/>
            <a:ext cx="1836576" cy="417216"/>
            <a:chOff x="2590790" y="1480693"/>
            <a:chExt cx="5491966" cy="417216"/>
          </a:xfrm>
        </p:grpSpPr>
        <p:sp>
          <p:nvSpPr>
            <p:cNvPr id="69" name="TextBox 68"/>
            <p:cNvSpPr txBox="1"/>
            <p:nvPr/>
          </p:nvSpPr>
          <p:spPr>
            <a:xfrm>
              <a:off x="3069123" y="1497799"/>
              <a:ext cx="5013633" cy="400110"/>
            </a:xfrm>
            <a:prstGeom prst="rect">
              <a:avLst/>
            </a:prstGeom>
            <a:noFill/>
          </p:spPr>
          <p:txBody>
            <a:bodyPr wrap="square" rtlCol="0">
              <a:spAutoFit/>
            </a:bodyPr>
            <a:lstStyle/>
            <a:p>
              <a:pPr algn="ctr"/>
              <a:r>
                <a:rPr lang="fr-CA" sz="1000" dirty="0">
                  <a:latin typeface="Lato Bold" pitchFamily="34" charset="0"/>
                </a:rPr>
                <a:t>GRO (orientation générale vers la réalité)</a:t>
              </a:r>
            </a:p>
          </p:txBody>
        </p:sp>
        <p:sp>
          <p:nvSpPr>
            <p:cNvPr id="8" name="Flèche vers le bas 7"/>
            <p:cNvSpPr/>
            <p:nvPr/>
          </p:nvSpPr>
          <p:spPr>
            <a:xfrm flipH="1">
              <a:off x="2590790" y="1480693"/>
              <a:ext cx="664915" cy="3269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sp>
        <p:nvSpPr>
          <p:cNvPr id="70" name="TextBox 69"/>
          <p:cNvSpPr txBox="1"/>
          <p:nvPr/>
        </p:nvSpPr>
        <p:spPr>
          <a:xfrm>
            <a:off x="5105400" y="3184977"/>
            <a:ext cx="2555671" cy="707886"/>
          </a:xfrm>
          <a:prstGeom prst="rect">
            <a:avLst/>
          </a:prstGeom>
          <a:noFill/>
        </p:spPr>
        <p:txBody>
          <a:bodyPr wrap="square" rtlCol="0">
            <a:spAutoFit/>
          </a:bodyPr>
          <a:lstStyle/>
          <a:p>
            <a:pPr algn="ctr"/>
            <a:r>
              <a:rPr lang="en-US" sz="1000" dirty="0" smtClean="0">
                <a:latin typeface="Lato Bold" pitchFamily="34" charset="0"/>
              </a:rPr>
              <a:t>Méditation de Pleine Conscience</a:t>
            </a:r>
          </a:p>
          <a:p>
            <a:pPr algn="ctr"/>
            <a:r>
              <a:rPr lang="en-US" sz="1000" dirty="0" err="1" smtClean="0">
                <a:latin typeface="Lato Bold" pitchFamily="34" charset="0"/>
              </a:rPr>
              <a:t>Vipassana</a:t>
            </a:r>
            <a:r>
              <a:rPr lang="en-US" sz="1000" dirty="0" smtClean="0">
                <a:latin typeface="Lato Bold" pitchFamily="34" charset="0"/>
              </a:rPr>
              <a:t>, </a:t>
            </a:r>
            <a:r>
              <a:rPr lang="en-US" sz="1000" dirty="0">
                <a:latin typeface="Lato Bold" pitchFamily="34" charset="0"/>
              </a:rPr>
              <a:t>Z</a:t>
            </a:r>
            <a:r>
              <a:rPr lang="en-US" sz="1000" dirty="0" smtClean="0">
                <a:latin typeface="Lato Bold" pitchFamily="34" charset="0"/>
              </a:rPr>
              <a:t>en, Satori</a:t>
            </a:r>
          </a:p>
          <a:p>
            <a:pPr algn="ctr"/>
            <a:r>
              <a:rPr lang="en-US" sz="1000" dirty="0" smtClean="0">
                <a:latin typeface="Lato Bold" pitchFamily="34" charset="0"/>
              </a:rPr>
              <a:t>high-frequency gamma: </a:t>
            </a:r>
            <a:r>
              <a:rPr lang="en-CA" sz="1000" dirty="0" err="1"/>
              <a:t>Berkovich-Ohana</a:t>
            </a:r>
            <a:r>
              <a:rPr lang="en-CA" sz="1000" dirty="0"/>
              <a:t>, </a:t>
            </a:r>
            <a:r>
              <a:rPr lang="en-CA" sz="1000" dirty="0" err="1"/>
              <a:t>Glicksohn</a:t>
            </a:r>
            <a:r>
              <a:rPr lang="en-CA" sz="1000" dirty="0"/>
              <a:t>, and Goldstein (2012)</a:t>
            </a:r>
            <a:r>
              <a:rPr lang="en-US" sz="1000" dirty="0" smtClean="0">
                <a:latin typeface="Lato Bold" pitchFamily="34" charset="0"/>
              </a:rPr>
              <a:t> </a:t>
            </a:r>
          </a:p>
        </p:txBody>
      </p:sp>
      <p:grpSp>
        <p:nvGrpSpPr>
          <p:cNvPr id="17" name="Groupe 16"/>
          <p:cNvGrpSpPr/>
          <p:nvPr/>
        </p:nvGrpSpPr>
        <p:grpSpPr>
          <a:xfrm>
            <a:off x="3048000" y="1428750"/>
            <a:ext cx="1113785" cy="346967"/>
            <a:chOff x="4583637" y="1393403"/>
            <a:chExt cx="1113785" cy="346967"/>
          </a:xfrm>
        </p:grpSpPr>
        <p:sp>
          <p:nvSpPr>
            <p:cNvPr id="68" name="TextBox 67"/>
            <p:cNvSpPr txBox="1"/>
            <p:nvPr/>
          </p:nvSpPr>
          <p:spPr>
            <a:xfrm>
              <a:off x="4583637" y="1462452"/>
              <a:ext cx="1113785" cy="246221"/>
            </a:xfrm>
            <a:prstGeom prst="rect">
              <a:avLst/>
            </a:prstGeom>
            <a:noFill/>
          </p:spPr>
          <p:txBody>
            <a:bodyPr wrap="square" rtlCol="0">
              <a:spAutoFit/>
            </a:bodyPr>
            <a:lstStyle/>
            <a:p>
              <a:pPr algn="ctr"/>
              <a:r>
                <a:rPr lang="en-US" sz="1000" dirty="0" smtClean="0">
                  <a:latin typeface="Lato Bold" pitchFamily="34" charset="0"/>
                </a:rPr>
                <a:t>GRO</a:t>
              </a:r>
              <a:endParaRPr lang="en-US" sz="800" dirty="0">
                <a:latin typeface="Lato Light" pitchFamily="34" charset="0"/>
              </a:endParaRPr>
            </a:p>
          </p:txBody>
        </p:sp>
        <p:sp>
          <p:nvSpPr>
            <p:cNvPr id="9" name="Flèche vers le bas 8"/>
            <p:cNvSpPr/>
            <p:nvPr/>
          </p:nvSpPr>
          <p:spPr>
            <a:xfrm flipV="1">
              <a:off x="4774714" y="1393403"/>
              <a:ext cx="152400" cy="3469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spTree>
    <p:extLst>
      <p:ext uri="{BB962C8B-B14F-4D97-AF65-F5344CB8AC3E}">
        <p14:creationId xmlns:p14="http://schemas.microsoft.com/office/powerpoint/2010/main" val="30817946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
                                        <p:tgtEl>
                                          <p:spTgt spid="2"/>
                                        </p:tgtEl>
                                      </p:cBhvr>
                                    </p:animEffect>
                                    <p:anim calcmode="lin" valueType="num">
                                      <p:cBhvr>
                                        <p:cTn id="8" dur="300" fill="hold"/>
                                        <p:tgtEl>
                                          <p:spTgt spid="2"/>
                                        </p:tgtEl>
                                        <p:attrNameLst>
                                          <p:attrName>ppt_x</p:attrName>
                                        </p:attrNameLst>
                                      </p:cBhvr>
                                      <p:tavLst>
                                        <p:tav tm="0">
                                          <p:val>
                                            <p:strVal val="#ppt_x"/>
                                          </p:val>
                                        </p:tav>
                                        <p:tav tm="100000">
                                          <p:val>
                                            <p:strVal val="#ppt_x"/>
                                          </p:val>
                                        </p:tav>
                                      </p:tavLst>
                                    </p:anim>
                                    <p:anim calcmode="lin" valueType="num">
                                      <p:cBhvr>
                                        <p:cTn id="9" dur="3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300"/>
                            </p:stCondLst>
                            <p:childTnLst>
                              <p:par>
                                <p:cTn id="11" presetID="55" presetClass="entr" presetSubtype="0"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300" fill="hold"/>
                                        <p:tgtEl>
                                          <p:spTgt spid="27"/>
                                        </p:tgtEl>
                                        <p:attrNameLst>
                                          <p:attrName>ppt_w</p:attrName>
                                        </p:attrNameLst>
                                      </p:cBhvr>
                                      <p:tavLst>
                                        <p:tav tm="0">
                                          <p:val>
                                            <p:strVal val="#ppt_w*0.70"/>
                                          </p:val>
                                        </p:tav>
                                        <p:tav tm="100000">
                                          <p:val>
                                            <p:strVal val="#ppt_w"/>
                                          </p:val>
                                        </p:tav>
                                      </p:tavLst>
                                    </p:anim>
                                    <p:anim calcmode="lin" valueType="num">
                                      <p:cBhvr>
                                        <p:cTn id="14" dur="300" fill="hold"/>
                                        <p:tgtEl>
                                          <p:spTgt spid="27"/>
                                        </p:tgtEl>
                                        <p:attrNameLst>
                                          <p:attrName>ppt_h</p:attrName>
                                        </p:attrNameLst>
                                      </p:cBhvr>
                                      <p:tavLst>
                                        <p:tav tm="0">
                                          <p:val>
                                            <p:strVal val="#ppt_h"/>
                                          </p:val>
                                        </p:tav>
                                        <p:tav tm="100000">
                                          <p:val>
                                            <p:strVal val="#ppt_h"/>
                                          </p:val>
                                        </p:tav>
                                      </p:tavLst>
                                    </p:anim>
                                    <p:animEffect transition="in" filter="fade">
                                      <p:cBhvr>
                                        <p:cTn id="15" dur="3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6"/>
                                        </p:tgtEl>
                                        <p:attrNameLst>
                                          <p:attrName>style.visibility</p:attrName>
                                        </p:attrNameLst>
                                      </p:cBhvr>
                                      <p:to>
                                        <p:strVal val="visible"/>
                                      </p:to>
                                    </p:set>
                                    <p:animEffect transition="in" filter="fade">
                                      <p:cBhvr>
                                        <p:cTn id="20" dur="500"/>
                                        <p:tgtEl>
                                          <p:spTgt spid="66"/>
                                        </p:tgtEl>
                                      </p:cBhvr>
                                    </p:animEffect>
                                  </p:childTnLst>
                                </p:cTn>
                              </p:par>
                            </p:childTnLst>
                          </p:cTn>
                        </p:par>
                        <p:par>
                          <p:cTn id="21" fill="hold">
                            <p:stCondLst>
                              <p:cond delay="500"/>
                            </p:stCondLst>
                            <p:childTnLst>
                              <p:par>
                                <p:cTn id="22" presetID="16" presetClass="entr" presetSubtype="37"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outVertical)">
                                      <p:cBhvr>
                                        <p:cTn id="24" dur="500"/>
                                        <p:tgtEl>
                                          <p:spTgt spid="10"/>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67"/>
                                        </p:tgtEl>
                                        <p:attrNameLst>
                                          <p:attrName>style.visibility</p:attrName>
                                        </p:attrNameLst>
                                      </p:cBhvr>
                                      <p:to>
                                        <p:strVal val="visible"/>
                                      </p:to>
                                    </p:set>
                                    <p:animEffect transition="in" filter="fade">
                                      <p:cBhvr>
                                        <p:cTn id="28" dur="500"/>
                                        <p:tgtEl>
                                          <p:spTgt spid="67"/>
                                        </p:tgtEl>
                                      </p:cBhvr>
                                    </p:animEffect>
                                  </p:childTnLst>
                                </p:cTn>
                              </p:par>
                            </p:childTnLst>
                          </p:cTn>
                        </p:par>
                        <p:par>
                          <p:cTn id="29" fill="hold">
                            <p:stCondLst>
                              <p:cond delay="1500"/>
                            </p:stCondLst>
                            <p:childTnLst>
                              <p:par>
                                <p:cTn id="30" presetID="22" presetClass="entr" presetSubtype="4"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fade">
                                      <p:cBhvr>
                                        <p:cTn id="45" dur="1000"/>
                                        <p:tgtEl>
                                          <p:spTgt spid="70"/>
                                        </p:tgtEl>
                                      </p:cBhvr>
                                    </p:animEffect>
                                    <p:anim calcmode="lin" valueType="num">
                                      <p:cBhvr>
                                        <p:cTn id="46" dur="1000" fill="hold"/>
                                        <p:tgtEl>
                                          <p:spTgt spid="70"/>
                                        </p:tgtEl>
                                        <p:attrNameLst>
                                          <p:attrName>ppt_x</p:attrName>
                                        </p:attrNameLst>
                                      </p:cBhvr>
                                      <p:tavLst>
                                        <p:tav tm="0">
                                          <p:val>
                                            <p:strVal val="#ppt_x"/>
                                          </p:val>
                                        </p:tav>
                                        <p:tav tm="100000">
                                          <p:val>
                                            <p:strVal val="#ppt_x"/>
                                          </p:val>
                                        </p:tav>
                                      </p:tavLst>
                                    </p:anim>
                                    <p:anim calcmode="lin" valueType="num">
                                      <p:cBhvr>
                                        <p:cTn id="47" dur="1000" fill="hold"/>
                                        <p:tgtEl>
                                          <p:spTgt spid="70"/>
                                        </p:tgtEl>
                                        <p:attrNameLst>
                                          <p:attrName>ppt_y</p:attrName>
                                        </p:attrNameLst>
                                      </p:cBhvr>
                                      <p:tavLst>
                                        <p:tav tm="0">
                                          <p:val>
                                            <p:strVal val="#ppt_y+.1"/>
                                          </p:val>
                                        </p:tav>
                                        <p:tav tm="100000">
                                          <p:val>
                                            <p:strVal val="#ppt_y"/>
                                          </p:val>
                                        </p:tav>
                                      </p:tavLst>
                                    </p:anim>
                                  </p:childTnLst>
                                </p:cTn>
                              </p:par>
                            </p:childTnLst>
                          </p:cTn>
                        </p:par>
                        <p:par>
                          <p:cTn id="48" fill="hold">
                            <p:stCondLst>
                              <p:cond delay="1000"/>
                            </p:stCondLst>
                            <p:childTnLst>
                              <p:par>
                                <p:cTn id="49" presetID="22" presetClass="entr" presetSubtype="1"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66" grpId="0"/>
      <p:bldP spid="67" grpId="0"/>
      <p:bldP spid="71" grpId="0"/>
      <p:bldP spid="27" grpId="0" animBg="1"/>
      <p:bldP spid="7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3200400" y="3257550"/>
            <a:ext cx="5486400" cy="425450"/>
          </a:xfrm>
        </p:spPr>
        <p:txBody>
          <a:bodyPr>
            <a:noAutofit/>
          </a:bodyPr>
          <a:lstStyle/>
          <a:p>
            <a:r>
              <a:rPr lang="fr-CH" sz="3200" b="1" dirty="0" smtClean="0"/>
              <a:t/>
            </a:r>
            <a:br>
              <a:rPr lang="fr-CH" sz="3200" b="1" dirty="0" smtClean="0"/>
            </a:br>
            <a:endParaRPr lang="fr-CH" sz="3200" b="1" dirty="0"/>
          </a:p>
        </p:txBody>
      </p:sp>
      <p:sp>
        <p:nvSpPr>
          <p:cNvPr id="6" name="ZoneTexte 5"/>
          <p:cNvSpPr txBox="1"/>
          <p:nvPr/>
        </p:nvSpPr>
        <p:spPr>
          <a:xfrm>
            <a:off x="685800" y="590550"/>
            <a:ext cx="7086600" cy="4185761"/>
          </a:xfrm>
          <a:prstGeom prst="rect">
            <a:avLst/>
          </a:prstGeom>
          <a:noFill/>
        </p:spPr>
        <p:txBody>
          <a:bodyPr wrap="square" rtlCol="0">
            <a:spAutoFit/>
          </a:bodyPr>
          <a:lstStyle/>
          <a:p>
            <a:pPr algn="ctr"/>
            <a:r>
              <a:rPr lang="fr-CA" sz="7200" b="1" dirty="0" smtClean="0">
                <a:solidFill>
                  <a:srgbClr val="C00000"/>
                </a:solidFill>
                <a:latin typeface="+mj-lt"/>
              </a:rPr>
              <a:t>E</a:t>
            </a:r>
            <a:r>
              <a:rPr lang="fr-CH" sz="7200" b="1" dirty="0" smtClean="0">
                <a:solidFill>
                  <a:srgbClr val="C00000"/>
                </a:solidFill>
                <a:latin typeface="+mj-lt"/>
              </a:rPr>
              <a:t> </a:t>
            </a:r>
            <a:r>
              <a:rPr lang="fr-CH" sz="7200" b="1" dirty="0">
                <a:solidFill>
                  <a:srgbClr val="C00000"/>
                </a:solidFill>
                <a:latin typeface="+mj-lt"/>
              </a:rPr>
              <a:t>F T </a:t>
            </a:r>
            <a:endParaRPr lang="fr-CH" sz="7200" b="1" dirty="0" smtClean="0">
              <a:solidFill>
                <a:srgbClr val="C00000"/>
              </a:solidFill>
              <a:latin typeface="+mj-lt"/>
            </a:endParaRPr>
          </a:p>
          <a:p>
            <a:pPr algn="ctr"/>
            <a:r>
              <a:rPr lang="fr-CH" sz="4400" b="1" dirty="0" smtClean="0">
                <a:solidFill>
                  <a:schemeClr val="tx1">
                    <a:lumMod val="75000"/>
                    <a:lumOff val="25000"/>
                  </a:schemeClr>
                </a:solidFill>
                <a:latin typeface="+mj-lt"/>
              </a:rPr>
              <a:t>Emotional Freedom Technique</a:t>
            </a:r>
          </a:p>
          <a:p>
            <a:pPr algn="ctr"/>
            <a:r>
              <a:rPr lang="fr-CH" sz="4400" b="1" dirty="0">
                <a:solidFill>
                  <a:schemeClr val="tx1">
                    <a:lumMod val="75000"/>
                    <a:lumOff val="25000"/>
                  </a:schemeClr>
                </a:solidFill>
                <a:latin typeface="+mj-lt"/>
              </a:rPr>
              <a:t>T</a:t>
            </a:r>
            <a:r>
              <a:rPr lang="fr-CH" sz="4400" b="1" dirty="0" smtClean="0">
                <a:solidFill>
                  <a:schemeClr val="tx1">
                    <a:lumMod val="75000"/>
                    <a:lumOff val="25000"/>
                  </a:schemeClr>
                </a:solidFill>
                <a:latin typeface="+mj-lt"/>
              </a:rPr>
              <a:t>echnique </a:t>
            </a:r>
            <a:r>
              <a:rPr lang="fr-CH" sz="4400" b="1" dirty="0">
                <a:solidFill>
                  <a:schemeClr val="tx1">
                    <a:lumMod val="75000"/>
                    <a:lumOff val="25000"/>
                  </a:schemeClr>
                </a:solidFill>
                <a:latin typeface="+mj-lt"/>
              </a:rPr>
              <a:t>de </a:t>
            </a:r>
            <a:r>
              <a:rPr lang="fr-CH" sz="4400" b="1" dirty="0" smtClean="0">
                <a:solidFill>
                  <a:schemeClr val="tx1">
                    <a:lumMod val="75000"/>
                    <a:lumOff val="25000"/>
                  </a:schemeClr>
                </a:solidFill>
                <a:latin typeface="+mj-lt"/>
              </a:rPr>
              <a:t>Libération Émotionnelle</a:t>
            </a:r>
            <a:r>
              <a:rPr lang="fr-CH" b="1" dirty="0">
                <a:solidFill>
                  <a:schemeClr val="tx1">
                    <a:lumMod val="75000"/>
                    <a:lumOff val="25000"/>
                  </a:schemeClr>
                </a:solidFill>
              </a:rPr>
              <a:t/>
            </a:r>
            <a:br>
              <a:rPr lang="fr-CH" b="1" dirty="0">
                <a:solidFill>
                  <a:schemeClr val="tx1">
                    <a:lumMod val="75000"/>
                    <a:lumOff val="25000"/>
                  </a:schemeClr>
                </a:solidFill>
              </a:rPr>
            </a:br>
            <a:endParaRPr lang="fr-FR" b="1" dirty="0"/>
          </a:p>
        </p:txBody>
      </p:sp>
    </p:spTree>
    <p:extLst>
      <p:ext uri="{BB962C8B-B14F-4D97-AF65-F5344CB8AC3E}">
        <p14:creationId xmlns:p14="http://schemas.microsoft.com/office/powerpoint/2010/main" val="6206811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 y="0"/>
            <a:ext cx="10477500" cy="5238750"/>
          </a:xfrm>
          <a:prstGeom prst="rect">
            <a:avLst/>
          </a:prstGeom>
        </p:spPr>
      </p:pic>
    </p:spTree>
    <p:extLst>
      <p:ext uri="{BB962C8B-B14F-4D97-AF65-F5344CB8AC3E}">
        <p14:creationId xmlns:p14="http://schemas.microsoft.com/office/powerpoint/2010/main" val="12135669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06902" y="1047750"/>
            <a:ext cx="7924800" cy="3170099"/>
          </a:xfrm>
          <a:prstGeom prst="rect">
            <a:avLst/>
          </a:prstGeom>
          <a:noFill/>
        </p:spPr>
        <p:txBody>
          <a:bodyPr wrap="square" rtlCol="0">
            <a:spAutoFit/>
          </a:bodyPr>
          <a:lstStyle/>
          <a:p>
            <a:pPr algn="just"/>
            <a:r>
              <a:rPr lang="fr-FR" sz="2000" dirty="0"/>
              <a:t>Le prestigieux Journal de la maladie mentale et nerveuse (Journal of </a:t>
            </a:r>
            <a:r>
              <a:rPr lang="fr-FR" sz="2000" dirty="0" err="1"/>
              <a:t>Nervous</a:t>
            </a:r>
            <a:r>
              <a:rPr lang="fr-FR" sz="2000" dirty="0"/>
              <a:t> and Mental </a:t>
            </a:r>
            <a:r>
              <a:rPr lang="fr-FR" sz="2000" dirty="0" err="1"/>
              <a:t>Disease</a:t>
            </a:r>
            <a:r>
              <a:rPr lang="fr-FR" sz="2000" dirty="0"/>
              <a:t>) a publié un rapport confirmant l’efficacité de l’EFT pour le traitement du stress post-traumatique dans le projet du “US </a:t>
            </a:r>
            <a:r>
              <a:rPr lang="fr-FR" sz="2000" dirty="0" err="1"/>
              <a:t>Veterans</a:t>
            </a:r>
            <a:r>
              <a:rPr lang="fr-FR" sz="2000" dirty="0"/>
              <a:t>”. Le programme, après six heures de coaching avec l’EFT, montre que 90% d’un groupe et 86% d’un second groupe ne répondaient plus aux critères diagnostiqués du syndrome de stress post-traumatique. Le résumé de la revue conclut: “Les résultats sont cohérents avec ceux d’autres rapports publiés prouvant l’efficacité de l’EFT dans le traitement du SSPT et les symptômes </a:t>
            </a:r>
            <a:r>
              <a:rPr lang="fr-FR" sz="2000" dirty="0" err="1"/>
              <a:t>co</a:t>
            </a:r>
            <a:r>
              <a:rPr lang="fr-FR" sz="2000" dirty="0"/>
              <a:t>-morbides et ses effets à long terme</a:t>
            </a:r>
            <a:r>
              <a:rPr lang="fr-FR" sz="2000" dirty="0" smtClean="0"/>
              <a:t>”.</a:t>
            </a:r>
            <a:endParaRPr lang="fr-FR" sz="2000" dirty="0"/>
          </a:p>
        </p:txBody>
      </p:sp>
    </p:spTree>
    <p:extLst>
      <p:ext uri="{BB962C8B-B14F-4D97-AF65-F5344CB8AC3E}">
        <p14:creationId xmlns:p14="http://schemas.microsoft.com/office/powerpoint/2010/main" val="28097821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806548" y="895350"/>
            <a:ext cx="7239000" cy="3754874"/>
          </a:xfrm>
          <a:prstGeom prst="rect">
            <a:avLst/>
          </a:prstGeom>
          <a:noFill/>
        </p:spPr>
        <p:txBody>
          <a:bodyPr wrap="square" rtlCol="0">
            <a:spAutoFit/>
          </a:bodyPr>
          <a:lstStyle/>
          <a:p>
            <a:pPr algn="just"/>
            <a:r>
              <a:rPr lang="fr-FR" sz="2000" dirty="0"/>
              <a:t>Vous pouvez lire le résumé du rapport complet en cliquant </a:t>
            </a:r>
            <a:r>
              <a:rPr lang="fr-FR" sz="2000" u="sng" dirty="0">
                <a:hlinkClick r:id="rId2"/>
              </a:rPr>
              <a:t>ICI</a:t>
            </a:r>
            <a:r>
              <a:rPr lang="fr-FR" sz="2000" dirty="0"/>
              <a:t>. Voici la traduction en français du résumé réalisée par </a:t>
            </a:r>
            <a:r>
              <a:rPr lang="fr-FR" sz="2000" dirty="0" err="1"/>
              <a:t>Therapeutia</a:t>
            </a:r>
            <a:r>
              <a:rPr lang="fr-FR" sz="2000" dirty="0"/>
              <a:t> : “Cette étude a examiné l’effet de l’Emotional Freedom Techniques (EFT), une thérapie brève combinant des éléments cognitifs et somatiques, sur les troubles de stress post-traumatique (SSPT) et les symptômes de détresse psychologique chez les anciens combattants recevant une aide psychologique. Les anciens combattants répondant aux critères cliniques de stress post-traumatique ont été répartis aléatoirement: EFT (n = 30) ou aide psychologique normale (SOC / </a:t>
            </a:r>
            <a:r>
              <a:rPr lang="fr-FR" sz="2000" dirty="0" err="1"/>
              <a:t>WL</a:t>
            </a:r>
            <a:r>
              <a:rPr lang="fr-FR" sz="2000" dirty="0"/>
              <a:t>, n = 29).</a:t>
            </a:r>
          </a:p>
          <a:p>
            <a:endParaRPr lang="fr-FR" dirty="0"/>
          </a:p>
        </p:txBody>
      </p:sp>
    </p:spTree>
    <p:extLst>
      <p:ext uri="{BB962C8B-B14F-4D97-AF65-F5344CB8AC3E}">
        <p14:creationId xmlns:p14="http://schemas.microsoft.com/office/powerpoint/2010/main" val="29894883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24"/>
          <p:cNvSpPr>
            <a:spLocks noChangeArrowheads="1"/>
          </p:cNvSpPr>
          <p:nvPr/>
        </p:nvSpPr>
        <p:spPr bwMode="auto">
          <a:xfrm>
            <a:off x="481941" y="-1"/>
            <a:ext cx="504172" cy="5143501"/>
          </a:xfrm>
          <a:prstGeom prst="rect">
            <a:avLst/>
          </a:pr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895350"/>
            <a:ext cx="2438159" cy="3669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duotone>
              <a:prstClr val="black"/>
              <a:schemeClr val="accent3">
                <a:tint val="45000"/>
                <a:satMod val="400000"/>
              </a:schemeClr>
            </a:duotone>
            <a:extLst>
              <a:ext uri="{BEBA8EAE-BF5A-486C-A8C5-ECC9F3942E4B}">
                <a14:imgProps xmlns:a14="http://schemas.microsoft.com/office/drawing/2010/main">
                  <a14:imgLayer r:embed="rId4">
                    <a14:imgEffect>
                      <a14:saturation sat="220000"/>
                    </a14:imgEffect>
                    <a14:imgEffect>
                      <a14:brightnessContrast bright="-74000" contrast="-40000"/>
                    </a14:imgEffect>
                  </a14:imgLayer>
                </a14:imgProps>
              </a:ext>
              <a:ext uri="{28A0092B-C50C-407E-A947-70E740481C1C}">
                <a14:useLocalDpi xmlns:a14="http://schemas.microsoft.com/office/drawing/2010/main" val="0"/>
              </a:ext>
            </a:extLst>
          </a:blip>
          <a:srcRect/>
          <a:stretch>
            <a:fillRect/>
          </a:stretch>
        </p:blipFill>
        <p:spPr bwMode="auto">
          <a:xfrm>
            <a:off x="304800" y="2260600"/>
            <a:ext cx="3987800"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p:cNvSpPr txBox="1"/>
          <p:nvPr/>
        </p:nvSpPr>
        <p:spPr>
          <a:xfrm>
            <a:off x="1752600" y="438150"/>
            <a:ext cx="1752600" cy="584775"/>
          </a:xfrm>
          <a:prstGeom prst="rect">
            <a:avLst/>
          </a:prstGeom>
          <a:noFill/>
        </p:spPr>
        <p:txBody>
          <a:bodyPr wrap="square" rtlCol="0">
            <a:spAutoFit/>
          </a:bodyPr>
          <a:lstStyle/>
          <a:p>
            <a:r>
              <a:rPr lang="fr-FR" sz="3200" dirty="0" smtClean="0"/>
              <a:t>Origines</a:t>
            </a:r>
            <a:endParaRPr lang="fr-FR" sz="3200" dirty="0"/>
          </a:p>
        </p:txBody>
      </p:sp>
    </p:spTree>
    <p:extLst>
      <p:ext uri="{BB962C8B-B14F-4D97-AF65-F5344CB8AC3E}">
        <p14:creationId xmlns:p14="http://schemas.microsoft.com/office/powerpoint/2010/main" val="411309750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80" fill="hold"/>
                                        <p:tgtEl>
                                          <p:spTgt spid="40"/>
                                        </p:tgtEl>
                                        <p:attrNameLst>
                                          <p:attrName>ppt_x</p:attrName>
                                        </p:attrNameLst>
                                      </p:cBhvr>
                                      <p:tavLst>
                                        <p:tav tm="0">
                                          <p:val>
                                            <p:strVal val="0-#ppt_w/2"/>
                                          </p:val>
                                        </p:tav>
                                        <p:tav tm="100000">
                                          <p:val>
                                            <p:strVal val="#ppt_x"/>
                                          </p:val>
                                        </p:tav>
                                      </p:tavLst>
                                    </p:anim>
                                    <p:anim calcmode="lin" valueType="num">
                                      <p:cBhvr additive="base">
                                        <p:cTn id="8" dur="8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7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075"/>
                                        </p:tgtEl>
                                        <p:attrNameLst>
                                          <p:attrName>style.visibility</p:attrName>
                                        </p:attrNameLst>
                                      </p:cBhvr>
                                      <p:to>
                                        <p:strVal val="visible"/>
                                      </p:to>
                                    </p:set>
                                    <p:anim calcmode="lin" valueType="num">
                                      <p:cBhvr additive="base">
                                        <p:cTn id="17" dur="500" fill="hold"/>
                                        <p:tgtEl>
                                          <p:spTgt spid="3075"/>
                                        </p:tgtEl>
                                        <p:attrNameLst>
                                          <p:attrName>ppt_x</p:attrName>
                                        </p:attrNameLst>
                                      </p:cBhvr>
                                      <p:tavLst>
                                        <p:tav tm="0">
                                          <p:val>
                                            <p:strVal val="#ppt_x"/>
                                          </p:val>
                                        </p:tav>
                                        <p:tav tm="100000">
                                          <p:val>
                                            <p:strVal val="#ppt_x"/>
                                          </p:val>
                                        </p:tav>
                                      </p:tavLst>
                                    </p:anim>
                                    <p:anim calcmode="lin" valueType="num">
                                      <p:cBhvr additive="base">
                                        <p:cTn id="18"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38200" y="514350"/>
            <a:ext cx="7467600" cy="4062651"/>
          </a:xfrm>
          <a:prstGeom prst="rect">
            <a:avLst/>
          </a:prstGeom>
          <a:noFill/>
        </p:spPr>
        <p:txBody>
          <a:bodyPr wrap="square" rtlCol="0">
            <a:spAutoFit/>
          </a:bodyPr>
          <a:lstStyle/>
          <a:p>
            <a:pPr algn="just"/>
            <a:r>
              <a:rPr lang="fr-FR" sz="2000" dirty="0"/>
              <a:t>L’intervention en EFT consistait à avoir 6 séances d’une heure avec de l’EFT et avec un traitement psychologique standard. Le SOC / </a:t>
            </a:r>
            <a:r>
              <a:rPr lang="fr-FR" sz="2000" dirty="0" err="1"/>
              <a:t>WL</a:t>
            </a:r>
            <a:r>
              <a:rPr lang="fr-FR" sz="2000" dirty="0"/>
              <a:t> et les groupes EFT ont été comparés avant et après l’intervention (après 1 mois pour le groupe SOC / </a:t>
            </a:r>
            <a:r>
              <a:rPr lang="fr-FR" sz="2000" dirty="0" err="1"/>
              <a:t>WL</a:t>
            </a:r>
            <a:r>
              <a:rPr lang="fr-FR" sz="2000" dirty="0"/>
              <a:t> et après six séances pour le groupe EFT). Les sujets EFT ont considérablement réduit leur détresse psychologique (p &lt;0,0012) ainsi que les niveaux de symptômes de </a:t>
            </a:r>
            <a:r>
              <a:rPr lang="fr-FR" sz="2000" dirty="0" err="1"/>
              <a:t>PTSD</a:t>
            </a:r>
            <a:r>
              <a:rPr lang="fr-FR" sz="2000" dirty="0"/>
              <a:t> (p &lt;0,0001) après le test. En outre, 90% du groupe EFT ne répondaient plus aux critères du SSPT cliniques, comparativement à 4% dans le groupe SOC / </a:t>
            </a:r>
            <a:r>
              <a:rPr lang="fr-FR" sz="2000" dirty="0" err="1"/>
              <a:t>WL</a:t>
            </a:r>
            <a:r>
              <a:rPr lang="fr-FR" sz="2000" dirty="0"/>
              <a:t>. Après une période d’attente, les sujets SOC / </a:t>
            </a:r>
            <a:r>
              <a:rPr lang="fr-FR" sz="2000" dirty="0" err="1"/>
              <a:t>WL</a:t>
            </a:r>
            <a:r>
              <a:rPr lang="fr-FR" sz="2000" dirty="0"/>
              <a:t> ont reçu des séances d’EFT. </a:t>
            </a:r>
          </a:p>
          <a:p>
            <a:endParaRPr lang="fr-FR" dirty="0"/>
          </a:p>
        </p:txBody>
      </p:sp>
    </p:spTree>
    <p:extLst>
      <p:ext uri="{BB962C8B-B14F-4D97-AF65-F5344CB8AC3E}">
        <p14:creationId xmlns:p14="http://schemas.microsoft.com/office/powerpoint/2010/main" val="675998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85800" y="666750"/>
            <a:ext cx="7848600" cy="3447098"/>
          </a:xfrm>
          <a:prstGeom prst="rect">
            <a:avLst/>
          </a:prstGeom>
          <a:noFill/>
        </p:spPr>
        <p:txBody>
          <a:bodyPr wrap="square" rtlCol="0">
            <a:spAutoFit/>
          </a:bodyPr>
          <a:lstStyle/>
          <a:p>
            <a:pPr algn="just"/>
            <a:r>
              <a:rPr lang="fr-FR" sz="2000" dirty="0"/>
              <a:t>Dans une analyse intra-sujets longitudinale, 60% ne répondaient plus aux critères du SSPT cliniques après trois séances. Ce pourcentage s’élève à 86% après 6 séances pour les 49 sujets qui ont finalement reçu l’EFT, les résultats sont restés à 86% après 3 mois et à 80% après 6 mois. Les résultats sont cohérents avec ceux d’autres rapports publiés montrant l’efficacité de l’EFT dans le traitement du SSPT et des symptômes </a:t>
            </a:r>
            <a:r>
              <a:rPr lang="fr-FR" sz="2000" dirty="0" err="1"/>
              <a:t>co</a:t>
            </a:r>
            <a:r>
              <a:rPr lang="fr-FR" sz="2000" dirty="0"/>
              <a:t>-morbides et ses effets à long terme.”</a:t>
            </a:r>
          </a:p>
          <a:p>
            <a:pPr algn="just"/>
            <a:endParaRPr lang="fr-FR" sz="2000" dirty="0" smtClean="0"/>
          </a:p>
          <a:p>
            <a:pPr algn="r"/>
            <a:r>
              <a:rPr lang="fr-FR" sz="2000" dirty="0" smtClean="0"/>
              <a:t>Source </a:t>
            </a:r>
            <a:r>
              <a:rPr lang="fr-FR" sz="2000" dirty="0"/>
              <a:t>IFPEC, selon Jean-Michel Gurret</a:t>
            </a:r>
          </a:p>
          <a:p>
            <a:endParaRPr lang="fr-FR" dirty="0"/>
          </a:p>
        </p:txBody>
      </p:sp>
    </p:spTree>
    <p:extLst>
      <p:ext uri="{BB962C8B-B14F-4D97-AF65-F5344CB8AC3E}">
        <p14:creationId xmlns:p14="http://schemas.microsoft.com/office/powerpoint/2010/main" val="42805482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57224" y="482188"/>
            <a:ext cx="7786742" cy="5355312"/>
          </a:xfrm>
          <a:prstGeom prst="rect">
            <a:avLst/>
          </a:prstGeom>
          <a:noFill/>
        </p:spPr>
        <p:txBody>
          <a:bodyPr wrap="square" rtlCol="0">
            <a:spAutoFit/>
          </a:bodyPr>
          <a:lstStyle/>
          <a:p>
            <a:r>
              <a:rPr lang="fr-CH" dirty="0" smtClean="0">
                <a:latin typeface="+mj-lt"/>
              </a:rPr>
              <a:t>L’EFT utilise les canaux de l’acupuncture pour traiter des émotions  négatives</a:t>
            </a:r>
            <a:endParaRPr lang="fr-CH" dirty="0">
              <a:latin typeface="+mj-lt"/>
            </a:endParaRPr>
          </a:p>
          <a:p>
            <a:endParaRPr lang="fr-CH" dirty="0" smtClean="0">
              <a:latin typeface="+mj-lt"/>
            </a:endParaRPr>
          </a:p>
          <a:p>
            <a:endParaRPr lang="fr-CH" dirty="0">
              <a:latin typeface="+mj-lt"/>
            </a:endParaRPr>
          </a:p>
          <a:p>
            <a:pPr algn="ctr"/>
            <a:r>
              <a:rPr lang="fr-CH" b="1" dirty="0" smtClean="0">
                <a:solidFill>
                  <a:schemeClr val="accent6">
                    <a:lumMod val="75000"/>
                  </a:schemeClr>
                </a:solidFill>
                <a:latin typeface="+mj-lt"/>
              </a:rPr>
              <a:t>« La cause de toute émotion négative</a:t>
            </a:r>
          </a:p>
          <a:p>
            <a:pPr algn="ctr"/>
            <a:r>
              <a:rPr lang="fr-CH" b="1" dirty="0" smtClean="0">
                <a:solidFill>
                  <a:schemeClr val="accent6">
                    <a:lumMod val="75000"/>
                  </a:schemeClr>
                </a:solidFill>
                <a:latin typeface="+mj-lt"/>
              </a:rPr>
              <a:t> est une perturbation</a:t>
            </a:r>
          </a:p>
          <a:p>
            <a:pPr algn="ctr"/>
            <a:r>
              <a:rPr lang="fr-CH" b="1" dirty="0" smtClean="0">
                <a:solidFill>
                  <a:schemeClr val="accent6">
                    <a:lumMod val="75000"/>
                  </a:schemeClr>
                </a:solidFill>
                <a:latin typeface="+mj-lt"/>
              </a:rPr>
              <a:t> du système énergétique corporel »</a:t>
            </a:r>
          </a:p>
          <a:p>
            <a:endParaRPr lang="fr-CH" dirty="0">
              <a:latin typeface="+mj-lt"/>
            </a:endParaRPr>
          </a:p>
          <a:p>
            <a:endParaRPr lang="fr-CH" dirty="0" smtClean="0">
              <a:latin typeface="+mj-lt"/>
            </a:endParaRPr>
          </a:p>
          <a:p>
            <a:r>
              <a:rPr lang="fr-CH" dirty="0" smtClean="0">
                <a:latin typeface="+mj-lt"/>
              </a:rPr>
              <a:t>L'EFT </a:t>
            </a:r>
            <a:r>
              <a:rPr lang="fr-CH" dirty="0">
                <a:latin typeface="+mj-lt"/>
              </a:rPr>
              <a:t>est fondée sur la </a:t>
            </a:r>
            <a:r>
              <a:rPr lang="fr-CH" dirty="0" smtClean="0">
                <a:latin typeface="+mj-lt"/>
              </a:rPr>
              <a:t>découverte suivante </a:t>
            </a:r>
            <a:r>
              <a:rPr lang="fr-CH" dirty="0">
                <a:latin typeface="+mj-lt"/>
              </a:rPr>
              <a:t>: </a:t>
            </a:r>
            <a:endParaRPr lang="fr-CH" dirty="0" smtClean="0">
              <a:latin typeface="+mj-lt"/>
            </a:endParaRPr>
          </a:p>
          <a:p>
            <a:endParaRPr lang="fr-CH" dirty="0" smtClean="0">
              <a:latin typeface="+mj-lt"/>
            </a:endParaRPr>
          </a:p>
          <a:p>
            <a:pPr marL="285750" indent="-285750">
              <a:buFont typeface="Arial" panose="020B0604020202020204" pitchFamily="34" charset="0"/>
              <a:buChar char="•"/>
            </a:pPr>
            <a:r>
              <a:rPr lang="fr-CH" dirty="0" smtClean="0">
                <a:latin typeface="+mj-lt"/>
              </a:rPr>
              <a:t>les </a:t>
            </a:r>
            <a:r>
              <a:rPr lang="fr-CH" dirty="0">
                <a:latin typeface="+mj-lt"/>
              </a:rPr>
              <a:t>déséquilibres dans le </a:t>
            </a:r>
            <a:r>
              <a:rPr lang="fr-CH" dirty="0" smtClean="0">
                <a:latin typeface="+mj-lt"/>
              </a:rPr>
              <a:t>système énergétique </a:t>
            </a:r>
            <a:r>
              <a:rPr lang="fr-CH" dirty="0">
                <a:latin typeface="+mj-lt"/>
              </a:rPr>
              <a:t>corporel ont de profonds effets sur</a:t>
            </a:r>
          </a:p>
          <a:p>
            <a:pPr marL="285750" indent="-285750">
              <a:buFont typeface="Arial" panose="020B0604020202020204" pitchFamily="34" charset="0"/>
              <a:buChar char="•"/>
            </a:pPr>
            <a:r>
              <a:rPr lang="fr-CH" dirty="0">
                <a:latin typeface="+mj-lt"/>
              </a:rPr>
              <a:t>la psychologie de la personne. La </a:t>
            </a:r>
            <a:r>
              <a:rPr lang="fr-CH" dirty="0" smtClean="0">
                <a:latin typeface="+mj-lt"/>
              </a:rPr>
              <a:t>correction de </a:t>
            </a:r>
            <a:r>
              <a:rPr lang="fr-CH" dirty="0">
                <a:latin typeface="+mj-lt"/>
              </a:rPr>
              <a:t>ces déséquilibres, en </a:t>
            </a:r>
            <a:r>
              <a:rPr lang="fr-CH" dirty="0" smtClean="0">
                <a:latin typeface="+mj-lt"/>
              </a:rPr>
              <a:t>stimulant certains points </a:t>
            </a:r>
            <a:r>
              <a:rPr lang="fr-CH" dirty="0">
                <a:latin typeface="+mj-lt"/>
              </a:rPr>
              <a:t>sur le </a:t>
            </a:r>
            <a:r>
              <a:rPr lang="fr-CH" dirty="0" smtClean="0">
                <a:latin typeface="+mj-lt"/>
              </a:rPr>
              <a:t>corps.</a:t>
            </a:r>
          </a:p>
          <a:p>
            <a:endParaRPr lang="fr-CH" dirty="0"/>
          </a:p>
          <a:p>
            <a:endParaRPr lang="fr-CH" dirty="0" smtClean="0"/>
          </a:p>
          <a:p>
            <a:endParaRPr lang="fr-CH" dirty="0"/>
          </a:p>
          <a:p>
            <a:endParaRPr lang="fr-CH" dirty="0" smtClean="0"/>
          </a:p>
        </p:txBody>
      </p:sp>
    </p:spTree>
    <p:extLst>
      <p:ext uri="{BB962C8B-B14F-4D97-AF65-F5344CB8AC3E}">
        <p14:creationId xmlns:p14="http://schemas.microsoft.com/office/powerpoint/2010/main" val="10256851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990600" y="1428750"/>
            <a:ext cx="6705600" cy="3539430"/>
          </a:xfrm>
          <a:prstGeom prst="rect">
            <a:avLst/>
          </a:prstGeom>
          <a:noFill/>
        </p:spPr>
        <p:txBody>
          <a:bodyPr wrap="square" numCol="3" rtlCol="0">
            <a:spAutoFit/>
          </a:bodyPr>
          <a:lstStyle/>
          <a:p>
            <a:pPr marL="285750" indent="-285750">
              <a:buFont typeface="Wingdings" panose="05000000000000000000" pitchFamily="2" charset="2"/>
              <a:buChar char="Ø"/>
            </a:pPr>
            <a:r>
              <a:rPr lang="fr-FR" sz="1600" dirty="0" smtClean="0"/>
              <a:t>Phobies</a:t>
            </a:r>
            <a:endParaRPr lang="fr-FR" sz="1600" dirty="0"/>
          </a:p>
          <a:p>
            <a:pPr marL="285750" indent="-285750">
              <a:buFont typeface="Wingdings" panose="05000000000000000000" pitchFamily="2" charset="2"/>
              <a:buChar char="Ø"/>
            </a:pPr>
            <a:r>
              <a:rPr lang="fr-FR" sz="1600" dirty="0"/>
              <a:t>Peurs</a:t>
            </a:r>
          </a:p>
          <a:p>
            <a:pPr marL="285750" indent="-285750">
              <a:buFont typeface="Wingdings" panose="05000000000000000000" pitchFamily="2" charset="2"/>
              <a:buChar char="Ø"/>
            </a:pPr>
            <a:r>
              <a:rPr lang="fr-FR" sz="1600" dirty="0"/>
              <a:t>Insomnies</a:t>
            </a:r>
          </a:p>
          <a:p>
            <a:pPr marL="285750" indent="-285750">
              <a:buFont typeface="Wingdings" panose="05000000000000000000" pitchFamily="2" charset="2"/>
              <a:buChar char="Ø"/>
            </a:pPr>
            <a:r>
              <a:rPr lang="fr-FR" sz="1600" dirty="0"/>
              <a:t>Crises de panique</a:t>
            </a:r>
          </a:p>
          <a:p>
            <a:pPr marL="285750" indent="-285750">
              <a:buFont typeface="Wingdings" panose="05000000000000000000" pitchFamily="2" charset="2"/>
              <a:buChar char="Ø"/>
            </a:pPr>
            <a:r>
              <a:rPr lang="fr-FR" sz="1600" dirty="0"/>
              <a:t>Dépendances (tabac, alcool, jeux, nourriture…)</a:t>
            </a:r>
          </a:p>
          <a:p>
            <a:pPr marL="285750" indent="-285750">
              <a:buFont typeface="Wingdings" panose="05000000000000000000" pitchFamily="2" charset="2"/>
              <a:buChar char="Ø"/>
            </a:pPr>
            <a:r>
              <a:rPr lang="fr-FR" sz="1600" dirty="0"/>
              <a:t>Besoins irrépressibles</a:t>
            </a:r>
          </a:p>
          <a:p>
            <a:pPr marL="285750" indent="-285750">
              <a:buFont typeface="Wingdings" panose="05000000000000000000" pitchFamily="2" charset="2"/>
              <a:buChar char="Ø"/>
            </a:pPr>
            <a:r>
              <a:rPr lang="fr-FR" sz="1600" dirty="0"/>
              <a:t>Chagrin</a:t>
            </a:r>
          </a:p>
          <a:p>
            <a:pPr marL="285750" indent="-285750">
              <a:buFont typeface="Wingdings" panose="05000000000000000000" pitchFamily="2" charset="2"/>
              <a:buChar char="Ø"/>
            </a:pPr>
            <a:r>
              <a:rPr lang="fr-FR" sz="1600" dirty="0"/>
              <a:t>Stress</a:t>
            </a:r>
          </a:p>
          <a:p>
            <a:pPr marL="285750" indent="-285750">
              <a:buFont typeface="Wingdings" panose="05000000000000000000" pitchFamily="2" charset="2"/>
              <a:buChar char="Ø"/>
            </a:pPr>
            <a:r>
              <a:rPr lang="fr-FR" sz="1600" dirty="0"/>
              <a:t>Anxiété</a:t>
            </a:r>
          </a:p>
          <a:p>
            <a:pPr marL="285750" indent="-285750">
              <a:buFont typeface="Wingdings" panose="05000000000000000000" pitchFamily="2" charset="2"/>
              <a:buChar char="Ø"/>
            </a:pPr>
            <a:r>
              <a:rPr lang="fr-FR" sz="1600" dirty="0"/>
              <a:t>Douleur</a:t>
            </a:r>
          </a:p>
          <a:p>
            <a:pPr marL="285750" indent="-285750">
              <a:buFont typeface="Wingdings" panose="05000000000000000000" pitchFamily="2" charset="2"/>
              <a:buChar char="Ø"/>
            </a:pPr>
            <a:r>
              <a:rPr lang="fr-FR" sz="1600" dirty="0"/>
              <a:t>Deuil</a:t>
            </a:r>
          </a:p>
          <a:p>
            <a:pPr marL="285750" indent="-285750">
              <a:buFont typeface="Wingdings" panose="05000000000000000000" pitchFamily="2" charset="2"/>
              <a:buChar char="Ø"/>
            </a:pPr>
            <a:r>
              <a:rPr lang="fr-FR" sz="1600" dirty="0"/>
              <a:t>Traumatismes et abus</a:t>
            </a:r>
          </a:p>
          <a:p>
            <a:pPr marL="285750" indent="-285750">
              <a:buFont typeface="Wingdings" panose="05000000000000000000" pitchFamily="2" charset="2"/>
              <a:buChar char="Ø"/>
            </a:pPr>
            <a:r>
              <a:rPr lang="fr-FR" sz="1600" dirty="0"/>
              <a:t>Problèmes relationnels</a:t>
            </a:r>
          </a:p>
          <a:p>
            <a:pPr marL="285750" indent="-285750">
              <a:buFont typeface="Wingdings" panose="05000000000000000000" pitchFamily="2" charset="2"/>
              <a:buChar char="Ø"/>
            </a:pPr>
            <a:r>
              <a:rPr lang="fr-FR" sz="1600" dirty="0"/>
              <a:t>Manque de motivation</a:t>
            </a:r>
          </a:p>
          <a:p>
            <a:pPr marL="285750" indent="-285750">
              <a:buFont typeface="Wingdings" panose="05000000000000000000" pitchFamily="2" charset="2"/>
              <a:buChar char="Ø"/>
            </a:pPr>
            <a:r>
              <a:rPr lang="fr-FR" sz="1600" dirty="0"/>
              <a:t>Manque de </a:t>
            </a:r>
            <a:r>
              <a:rPr lang="fr-FR" sz="1600" dirty="0" smtClean="0"/>
              <a:t>confiance </a:t>
            </a:r>
            <a:r>
              <a:rPr lang="fr-FR" sz="1600" dirty="0"/>
              <a:t>en soi</a:t>
            </a:r>
          </a:p>
          <a:p>
            <a:pPr marL="285750" indent="-285750">
              <a:buFont typeface="Wingdings" panose="05000000000000000000" pitchFamily="2" charset="2"/>
              <a:buChar char="Ø"/>
            </a:pPr>
            <a:r>
              <a:rPr lang="fr-FR" sz="1600" dirty="0"/>
              <a:t>Rougissement</a:t>
            </a:r>
          </a:p>
          <a:p>
            <a:pPr marL="285750" indent="-285750">
              <a:buFont typeface="Wingdings" panose="05000000000000000000" pitchFamily="2" charset="2"/>
              <a:buChar char="Ø"/>
            </a:pPr>
            <a:r>
              <a:rPr lang="fr-FR" sz="1600" dirty="0"/>
              <a:t>Effets secondaires de la chimiothérapie</a:t>
            </a:r>
          </a:p>
          <a:p>
            <a:pPr marL="285750" indent="-285750">
              <a:buFont typeface="Wingdings" panose="05000000000000000000" pitchFamily="2" charset="2"/>
              <a:buChar char="Ø"/>
            </a:pPr>
            <a:r>
              <a:rPr lang="fr-FR" sz="1600" dirty="0"/>
              <a:t>Développement des performances physiques et psychologiques</a:t>
            </a:r>
          </a:p>
          <a:p>
            <a:pPr marL="285750" indent="-285750">
              <a:buFont typeface="Wingdings" panose="05000000000000000000" pitchFamily="2" charset="2"/>
              <a:buChar char="Ø"/>
            </a:pPr>
            <a:r>
              <a:rPr lang="fr-FR" sz="1600" dirty="0"/>
              <a:t>Peur de parler en public</a:t>
            </a:r>
          </a:p>
          <a:p>
            <a:pPr marL="285750" indent="-285750">
              <a:buFont typeface="Wingdings" panose="05000000000000000000" pitchFamily="2" charset="2"/>
              <a:buChar char="Ø"/>
            </a:pPr>
            <a:r>
              <a:rPr lang="fr-FR" sz="1600" dirty="0"/>
              <a:t>Timidité</a:t>
            </a:r>
          </a:p>
          <a:p>
            <a:pPr marL="285750" indent="-285750">
              <a:buFont typeface="Wingdings" panose="05000000000000000000" pitchFamily="2" charset="2"/>
              <a:buChar char="Ø"/>
            </a:pPr>
            <a:r>
              <a:rPr lang="fr-FR" sz="1600" dirty="0"/>
              <a:t>Énurésie</a:t>
            </a:r>
          </a:p>
          <a:p>
            <a:pPr marL="285750" indent="-285750">
              <a:buFont typeface="Wingdings" panose="05000000000000000000" pitchFamily="2" charset="2"/>
              <a:buChar char="Ø"/>
            </a:pPr>
            <a:r>
              <a:rPr lang="fr-FR" sz="1600" dirty="0"/>
              <a:t>Mauvaises habitudes (se ronger les ongles, s’arracher les cheveux…)</a:t>
            </a:r>
          </a:p>
          <a:p>
            <a:pPr marL="285750" indent="-285750">
              <a:buFont typeface="Wingdings" panose="05000000000000000000" pitchFamily="2" charset="2"/>
              <a:buChar char="Ø"/>
            </a:pPr>
            <a:r>
              <a:rPr lang="fr-FR" sz="1600" dirty="0"/>
              <a:t>Angoisses</a:t>
            </a:r>
          </a:p>
          <a:p>
            <a:pPr marL="285750" indent="-285750">
              <a:buFont typeface="Wingdings" panose="05000000000000000000" pitchFamily="2" charset="2"/>
              <a:buChar char="Ø"/>
            </a:pPr>
            <a:r>
              <a:rPr lang="fr-FR" sz="1600" dirty="0"/>
              <a:t>Colère</a:t>
            </a:r>
          </a:p>
        </p:txBody>
      </p:sp>
      <p:sp>
        <p:nvSpPr>
          <p:cNvPr id="3" name="ZoneTexte 2"/>
          <p:cNvSpPr txBox="1"/>
          <p:nvPr/>
        </p:nvSpPr>
        <p:spPr>
          <a:xfrm>
            <a:off x="304800" y="133350"/>
            <a:ext cx="8458200" cy="1754326"/>
          </a:xfrm>
          <a:prstGeom prst="rect">
            <a:avLst/>
          </a:prstGeom>
          <a:noFill/>
        </p:spPr>
        <p:txBody>
          <a:bodyPr wrap="square" rtlCol="0">
            <a:spAutoFit/>
          </a:bodyPr>
          <a:lstStyle/>
          <a:p>
            <a:pPr algn="just"/>
            <a:r>
              <a:rPr lang="fr-FR" dirty="0"/>
              <a:t>Il est difficile d’évaluer le nombre exact de personnes qui ont été traitées avec l’EFT à ce jour, elles </a:t>
            </a:r>
            <a:r>
              <a:rPr lang="fr-FR" dirty="0" smtClean="0"/>
              <a:t>sont </a:t>
            </a:r>
            <a:r>
              <a:rPr lang="fr-FR" dirty="0"/>
              <a:t>très nombreuses tant la méthode est simple et efficace. Les praticiens eux-mêmes sont souvent stupéfaits par les résultats qu’ils obtiennent. Voici quelques exemples de cas sur lesquels vous pouvez utiliser l’EFT :</a:t>
            </a:r>
          </a:p>
          <a:p>
            <a:endParaRPr lang="fr-FR" dirty="0"/>
          </a:p>
        </p:txBody>
      </p:sp>
    </p:spTree>
    <p:extLst>
      <p:ext uri="{BB962C8B-B14F-4D97-AF65-F5344CB8AC3E}">
        <p14:creationId xmlns:p14="http://schemas.microsoft.com/office/powerpoint/2010/main" val="23385193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6"/>
          <p:cNvSpPr>
            <a:spLocks/>
          </p:cNvSpPr>
          <p:nvPr/>
        </p:nvSpPr>
        <p:spPr bwMode="auto">
          <a:xfrm>
            <a:off x="669926" y="1612901"/>
            <a:ext cx="1892300" cy="1150937"/>
          </a:xfrm>
          <a:custGeom>
            <a:avLst/>
            <a:gdLst>
              <a:gd name="T0" fmla="*/ 932 w 1015"/>
              <a:gd name="T1" fmla="*/ 463 h 618"/>
              <a:gd name="T2" fmla="*/ 796 w 1015"/>
              <a:gd name="T3" fmla="*/ 136 h 618"/>
              <a:gd name="T4" fmla="*/ 466 w 1015"/>
              <a:gd name="T5" fmla="*/ 0 h 618"/>
              <a:gd name="T6" fmla="*/ 136 w 1015"/>
              <a:gd name="T7" fmla="*/ 136 h 618"/>
              <a:gd name="T8" fmla="*/ 0 w 1015"/>
              <a:gd name="T9" fmla="*/ 466 h 618"/>
              <a:gd name="T10" fmla="*/ 141 w 1015"/>
              <a:gd name="T11" fmla="*/ 466 h 618"/>
              <a:gd name="T12" fmla="*/ 236 w 1015"/>
              <a:gd name="T13" fmla="*/ 236 h 618"/>
              <a:gd name="T14" fmla="*/ 466 w 1015"/>
              <a:gd name="T15" fmla="*/ 141 h 618"/>
              <a:gd name="T16" fmla="*/ 696 w 1015"/>
              <a:gd name="T17" fmla="*/ 236 h 618"/>
              <a:gd name="T18" fmla="*/ 791 w 1015"/>
              <a:gd name="T19" fmla="*/ 463 h 618"/>
              <a:gd name="T20" fmla="*/ 705 w 1015"/>
              <a:gd name="T21" fmla="*/ 463 h 618"/>
              <a:gd name="T22" fmla="*/ 860 w 1015"/>
              <a:gd name="T23" fmla="*/ 618 h 618"/>
              <a:gd name="T24" fmla="*/ 1015 w 1015"/>
              <a:gd name="T25" fmla="*/ 463 h 618"/>
              <a:gd name="T26" fmla="*/ 932 w 1015"/>
              <a:gd name="T27" fmla="*/ 463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5" h="618">
                <a:moveTo>
                  <a:pt x="932" y="463"/>
                </a:moveTo>
                <a:cubicBezTo>
                  <a:pt x="931" y="335"/>
                  <a:pt x="879" y="220"/>
                  <a:pt x="796" y="136"/>
                </a:cubicBezTo>
                <a:cubicBezTo>
                  <a:pt x="711" y="52"/>
                  <a:pt x="594" y="0"/>
                  <a:pt x="466" y="0"/>
                </a:cubicBezTo>
                <a:cubicBezTo>
                  <a:pt x="337" y="0"/>
                  <a:pt x="220" y="52"/>
                  <a:pt x="136" y="136"/>
                </a:cubicBezTo>
                <a:cubicBezTo>
                  <a:pt x="52" y="220"/>
                  <a:pt x="0" y="337"/>
                  <a:pt x="0" y="466"/>
                </a:cubicBezTo>
                <a:cubicBezTo>
                  <a:pt x="141" y="466"/>
                  <a:pt x="141" y="466"/>
                  <a:pt x="141" y="466"/>
                </a:cubicBezTo>
                <a:cubicBezTo>
                  <a:pt x="141" y="376"/>
                  <a:pt x="177" y="295"/>
                  <a:pt x="236" y="236"/>
                </a:cubicBezTo>
                <a:cubicBezTo>
                  <a:pt x="295" y="177"/>
                  <a:pt x="376" y="141"/>
                  <a:pt x="466" y="141"/>
                </a:cubicBezTo>
                <a:cubicBezTo>
                  <a:pt x="556" y="141"/>
                  <a:pt x="637" y="177"/>
                  <a:pt x="696" y="236"/>
                </a:cubicBezTo>
                <a:cubicBezTo>
                  <a:pt x="754" y="294"/>
                  <a:pt x="790" y="374"/>
                  <a:pt x="791" y="463"/>
                </a:cubicBezTo>
                <a:cubicBezTo>
                  <a:pt x="705" y="463"/>
                  <a:pt x="705" y="463"/>
                  <a:pt x="705" y="463"/>
                </a:cubicBezTo>
                <a:cubicBezTo>
                  <a:pt x="860" y="618"/>
                  <a:pt x="860" y="618"/>
                  <a:pt x="860" y="618"/>
                </a:cubicBezTo>
                <a:cubicBezTo>
                  <a:pt x="1015" y="463"/>
                  <a:pt x="1015" y="463"/>
                  <a:pt x="1015" y="463"/>
                </a:cubicBezTo>
                <a:lnTo>
                  <a:pt x="932" y="463"/>
                </a:lnTo>
                <a:close/>
              </a:path>
            </a:pathLst>
          </a:custGeom>
          <a:gradFill>
            <a:gsLst>
              <a:gs pos="90000">
                <a:schemeClr val="bg2"/>
              </a:gs>
              <a:gs pos="10000">
                <a:schemeClr val="bg2"/>
              </a:gs>
              <a:gs pos="50000">
                <a:schemeClr val="bg2">
                  <a:lumMod val="60000"/>
                  <a:lumOff val="40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grpSp>
        <p:nvGrpSpPr>
          <p:cNvPr id="3" name="Group 16"/>
          <p:cNvGrpSpPr/>
          <p:nvPr/>
        </p:nvGrpSpPr>
        <p:grpSpPr>
          <a:xfrm>
            <a:off x="6578601" y="1612901"/>
            <a:ext cx="1876425" cy="1150937"/>
            <a:chOff x="6578601" y="1612901"/>
            <a:chExt cx="1876425" cy="1150937"/>
          </a:xfrm>
          <a:gradFill>
            <a:gsLst>
              <a:gs pos="90000">
                <a:schemeClr val="accent3"/>
              </a:gs>
              <a:gs pos="10000">
                <a:schemeClr val="accent3"/>
              </a:gs>
              <a:gs pos="50000">
                <a:schemeClr val="accent3">
                  <a:lumMod val="60000"/>
                  <a:lumOff val="40000"/>
                </a:schemeClr>
              </a:gs>
            </a:gsLst>
            <a:lin ang="0" scaled="1"/>
          </a:gradFill>
        </p:grpSpPr>
        <p:sp>
          <p:nvSpPr>
            <p:cNvPr id="4" name="Freeform 7"/>
            <p:cNvSpPr>
              <a:spLocks/>
            </p:cNvSpPr>
            <p:nvPr/>
          </p:nvSpPr>
          <p:spPr bwMode="auto">
            <a:xfrm>
              <a:off x="6578601" y="1612901"/>
              <a:ext cx="1876425" cy="1150937"/>
            </a:xfrm>
            <a:custGeom>
              <a:avLst/>
              <a:gdLst>
                <a:gd name="T0" fmla="*/ 925 w 1007"/>
                <a:gd name="T1" fmla="*/ 463 h 618"/>
                <a:gd name="T2" fmla="*/ 788 w 1007"/>
                <a:gd name="T3" fmla="*/ 136 h 618"/>
                <a:gd name="T4" fmla="*/ 458 w 1007"/>
                <a:gd name="T5" fmla="*/ 0 h 618"/>
                <a:gd name="T6" fmla="*/ 129 w 1007"/>
                <a:gd name="T7" fmla="*/ 136 h 618"/>
                <a:gd name="T8" fmla="*/ 0 w 1007"/>
                <a:gd name="T9" fmla="*/ 377 h 618"/>
                <a:gd name="T10" fmla="*/ 62 w 1007"/>
                <a:gd name="T11" fmla="*/ 316 h 618"/>
                <a:gd name="T12" fmla="*/ 141 w 1007"/>
                <a:gd name="T13" fmla="*/ 395 h 618"/>
                <a:gd name="T14" fmla="*/ 229 w 1007"/>
                <a:gd name="T15" fmla="*/ 236 h 618"/>
                <a:gd name="T16" fmla="*/ 458 w 1007"/>
                <a:gd name="T17" fmla="*/ 141 h 618"/>
                <a:gd name="T18" fmla="*/ 688 w 1007"/>
                <a:gd name="T19" fmla="*/ 236 h 618"/>
                <a:gd name="T20" fmla="*/ 783 w 1007"/>
                <a:gd name="T21" fmla="*/ 463 h 618"/>
                <a:gd name="T22" fmla="*/ 697 w 1007"/>
                <a:gd name="T23" fmla="*/ 463 h 618"/>
                <a:gd name="T24" fmla="*/ 852 w 1007"/>
                <a:gd name="T25" fmla="*/ 618 h 618"/>
                <a:gd name="T26" fmla="*/ 1007 w 1007"/>
                <a:gd name="T27" fmla="*/ 463 h 618"/>
                <a:gd name="T28" fmla="*/ 925 w 1007"/>
                <a:gd name="T29" fmla="*/ 463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7" h="618">
                  <a:moveTo>
                    <a:pt x="925" y="463"/>
                  </a:moveTo>
                  <a:cubicBezTo>
                    <a:pt x="924" y="335"/>
                    <a:pt x="872" y="220"/>
                    <a:pt x="788" y="136"/>
                  </a:cubicBezTo>
                  <a:cubicBezTo>
                    <a:pt x="704" y="52"/>
                    <a:pt x="587" y="0"/>
                    <a:pt x="458" y="0"/>
                  </a:cubicBezTo>
                  <a:cubicBezTo>
                    <a:pt x="330" y="0"/>
                    <a:pt x="213" y="52"/>
                    <a:pt x="129" y="136"/>
                  </a:cubicBezTo>
                  <a:cubicBezTo>
                    <a:pt x="64" y="200"/>
                    <a:pt x="18" y="284"/>
                    <a:pt x="0" y="377"/>
                  </a:cubicBezTo>
                  <a:cubicBezTo>
                    <a:pt x="62" y="316"/>
                    <a:pt x="62" y="316"/>
                    <a:pt x="62" y="316"/>
                  </a:cubicBezTo>
                  <a:cubicBezTo>
                    <a:pt x="141" y="395"/>
                    <a:pt x="141" y="395"/>
                    <a:pt x="141" y="395"/>
                  </a:cubicBezTo>
                  <a:cubicBezTo>
                    <a:pt x="155" y="334"/>
                    <a:pt x="186" y="279"/>
                    <a:pt x="229" y="236"/>
                  </a:cubicBezTo>
                  <a:cubicBezTo>
                    <a:pt x="288" y="177"/>
                    <a:pt x="368" y="141"/>
                    <a:pt x="458" y="141"/>
                  </a:cubicBezTo>
                  <a:cubicBezTo>
                    <a:pt x="548" y="141"/>
                    <a:pt x="629" y="177"/>
                    <a:pt x="688" y="236"/>
                  </a:cubicBezTo>
                  <a:cubicBezTo>
                    <a:pt x="746" y="294"/>
                    <a:pt x="782" y="374"/>
                    <a:pt x="783" y="463"/>
                  </a:cubicBezTo>
                  <a:cubicBezTo>
                    <a:pt x="697" y="463"/>
                    <a:pt x="697" y="463"/>
                    <a:pt x="697" y="463"/>
                  </a:cubicBezTo>
                  <a:cubicBezTo>
                    <a:pt x="852" y="618"/>
                    <a:pt x="852" y="618"/>
                    <a:pt x="852" y="618"/>
                  </a:cubicBezTo>
                  <a:cubicBezTo>
                    <a:pt x="1007" y="463"/>
                    <a:pt x="1007" y="463"/>
                    <a:pt x="1007" y="463"/>
                  </a:cubicBezTo>
                  <a:lnTo>
                    <a:pt x="925" y="463"/>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5" name="Freeform 8"/>
            <p:cNvSpPr>
              <a:spLocks/>
            </p:cNvSpPr>
            <p:nvPr/>
          </p:nvSpPr>
          <p:spPr bwMode="auto">
            <a:xfrm>
              <a:off x="6578601" y="2141538"/>
              <a:ext cx="274638" cy="206375"/>
            </a:xfrm>
            <a:custGeom>
              <a:avLst/>
              <a:gdLst>
                <a:gd name="T0" fmla="*/ 11 w 148"/>
                <a:gd name="T1" fmla="*/ 51 h 111"/>
                <a:gd name="T2" fmla="*/ 0 w 148"/>
                <a:gd name="T3" fmla="*/ 93 h 111"/>
                <a:gd name="T4" fmla="*/ 62 w 148"/>
                <a:gd name="T5" fmla="*/ 32 h 111"/>
                <a:gd name="T6" fmla="*/ 141 w 148"/>
                <a:gd name="T7" fmla="*/ 111 h 111"/>
                <a:gd name="T8" fmla="*/ 148 w 148"/>
                <a:gd name="T9" fmla="*/ 86 h 111"/>
                <a:gd name="T10" fmla="*/ 62 w 148"/>
                <a:gd name="T11" fmla="*/ 0 h 111"/>
                <a:gd name="T12" fmla="*/ 11 w 148"/>
                <a:gd name="T13" fmla="*/ 51 h 111"/>
              </a:gdLst>
              <a:ahLst/>
              <a:cxnLst>
                <a:cxn ang="0">
                  <a:pos x="T0" y="T1"/>
                </a:cxn>
                <a:cxn ang="0">
                  <a:pos x="T2" y="T3"/>
                </a:cxn>
                <a:cxn ang="0">
                  <a:pos x="T4" y="T5"/>
                </a:cxn>
                <a:cxn ang="0">
                  <a:pos x="T6" y="T7"/>
                </a:cxn>
                <a:cxn ang="0">
                  <a:pos x="T8" y="T9"/>
                </a:cxn>
                <a:cxn ang="0">
                  <a:pos x="T10" y="T11"/>
                </a:cxn>
                <a:cxn ang="0">
                  <a:pos x="T12" y="T13"/>
                </a:cxn>
              </a:cxnLst>
              <a:rect l="0" t="0" r="r" b="b"/>
              <a:pathLst>
                <a:path w="148" h="111">
                  <a:moveTo>
                    <a:pt x="11" y="51"/>
                  </a:moveTo>
                  <a:cubicBezTo>
                    <a:pt x="7" y="65"/>
                    <a:pt x="3" y="79"/>
                    <a:pt x="0" y="93"/>
                  </a:cubicBezTo>
                  <a:cubicBezTo>
                    <a:pt x="62" y="32"/>
                    <a:pt x="62" y="32"/>
                    <a:pt x="62" y="32"/>
                  </a:cubicBezTo>
                  <a:cubicBezTo>
                    <a:pt x="141" y="111"/>
                    <a:pt x="141" y="111"/>
                    <a:pt x="141" y="111"/>
                  </a:cubicBezTo>
                  <a:cubicBezTo>
                    <a:pt x="143" y="103"/>
                    <a:pt x="145" y="94"/>
                    <a:pt x="148" y="86"/>
                  </a:cubicBezTo>
                  <a:cubicBezTo>
                    <a:pt x="62" y="0"/>
                    <a:pt x="62" y="0"/>
                    <a:pt x="62" y="0"/>
                  </a:cubicBezTo>
                  <a:lnTo>
                    <a:pt x="11" y="51"/>
                  </a:lnTo>
                  <a:close/>
                </a:path>
              </a:pathLst>
            </a:custGeom>
            <a:solidFill>
              <a:schemeClr val="tx1">
                <a:alpha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 name="Group 15"/>
          <p:cNvGrpSpPr/>
          <p:nvPr/>
        </p:nvGrpSpPr>
        <p:grpSpPr>
          <a:xfrm>
            <a:off x="5105401" y="2201863"/>
            <a:ext cx="1876425" cy="1150937"/>
            <a:chOff x="5105401" y="2201863"/>
            <a:chExt cx="1876425" cy="1150937"/>
          </a:xfrm>
          <a:gradFill>
            <a:gsLst>
              <a:gs pos="90000">
                <a:schemeClr val="accent2"/>
              </a:gs>
              <a:gs pos="10000">
                <a:schemeClr val="accent2"/>
              </a:gs>
              <a:gs pos="50000">
                <a:schemeClr val="accent2">
                  <a:lumMod val="60000"/>
                  <a:lumOff val="40000"/>
                </a:schemeClr>
              </a:gs>
            </a:gsLst>
            <a:lin ang="0" scaled="1"/>
          </a:gradFill>
        </p:grpSpPr>
        <p:sp>
          <p:nvSpPr>
            <p:cNvPr id="7" name="Freeform 9"/>
            <p:cNvSpPr>
              <a:spLocks/>
            </p:cNvSpPr>
            <p:nvPr/>
          </p:nvSpPr>
          <p:spPr bwMode="auto">
            <a:xfrm>
              <a:off x="5105401" y="2201863"/>
              <a:ext cx="1876425" cy="1150937"/>
            </a:xfrm>
            <a:custGeom>
              <a:avLst/>
              <a:gdLst>
                <a:gd name="T0" fmla="*/ 852 w 1007"/>
                <a:gd name="T1" fmla="*/ 0 h 618"/>
                <a:gd name="T2" fmla="*/ 697 w 1007"/>
                <a:gd name="T3" fmla="*/ 155 h 618"/>
                <a:gd name="T4" fmla="*/ 783 w 1007"/>
                <a:gd name="T5" fmla="*/ 155 h 618"/>
                <a:gd name="T6" fmla="*/ 688 w 1007"/>
                <a:gd name="T7" fmla="*/ 381 h 618"/>
                <a:gd name="T8" fmla="*/ 458 w 1007"/>
                <a:gd name="T9" fmla="*/ 477 h 618"/>
                <a:gd name="T10" fmla="*/ 228 w 1007"/>
                <a:gd name="T11" fmla="*/ 381 h 618"/>
                <a:gd name="T12" fmla="*/ 141 w 1007"/>
                <a:gd name="T13" fmla="*/ 222 h 618"/>
                <a:gd name="T14" fmla="*/ 62 w 1007"/>
                <a:gd name="T15" fmla="*/ 302 h 618"/>
                <a:gd name="T16" fmla="*/ 0 w 1007"/>
                <a:gd name="T17" fmla="*/ 240 h 618"/>
                <a:gd name="T18" fmla="*/ 128 w 1007"/>
                <a:gd name="T19" fmla="*/ 481 h 618"/>
                <a:gd name="T20" fmla="*/ 458 w 1007"/>
                <a:gd name="T21" fmla="*/ 618 h 618"/>
                <a:gd name="T22" fmla="*/ 458 w 1007"/>
                <a:gd name="T23" fmla="*/ 618 h 618"/>
                <a:gd name="T24" fmla="*/ 788 w 1007"/>
                <a:gd name="T25" fmla="*/ 481 h 618"/>
                <a:gd name="T26" fmla="*/ 924 w 1007"/>
                <a:gd name="T27" fmla="*/ 155 h 618"/>
                <a:gd name="T28" fmla="*/ 1007 w 1007"/>
                <a:gd name="T29" fmla="*/ 155 h 618"/>
                <a:gd name="T30" fmla="*/ 852 w 1007"/>
                <a:gd name="T31" fmla="*/ 0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7" h="618">
                  <a:moveTo>
                    <a:pt x="852" y="0"/>
                  </a:moveTo>
                  <a:cubicBezTo>
                    <a:pt x="697" y="155"/>
                    <a:pt x="697" y="155"/>
                    <a:pt x="697" y="155"/>
                  </a:cubicBezTo>
                  <a:cubicBezTo>
                    <a:pt x="783" y="155"/>
                    <a:pt x="783" y="155"/>
                    <a:pt x="783" y="155"/>
                  </a:cubicBezTo>
                  <a:cubicBezTo>
                    <a:pt x="782" y="244"/>
                    <a:pt x="746" y="323"/>
                    <a:pt x="688" y="381"/>
                  </a:cubicBezTo>
                  <a:cubicBezTo>
                    <a:pt x="629" y="440"/>
                    <a:pt x="548" y="477"/>
                    <a:pt x="458" y="477"/>
                  </a:cubicBezTo>
                  <a:cubicBezTo>
                    <a:pt x="368" y="477"/>
                    <a:pt x="287" y="440"/>
                    <a:pt x="228" y="381"/>
                  </a:cubicBezTo>
                  <a:cubicBezTo>
                    <a:pt x="185" y="338"/>
                    <a:pt x="154" y="284"/>
                    <a:pt x="141" y="222"/>
                  </a:cubicBezTo>
                  <a:cubicBezTo>
                    <a:pt x="62" y="302"/>
                    <a:pt x="62" y="302"/>
                    <a:pt x="62" y="302"/>
                  </a:cubicBezTo>
                  <a:cubicBezTo>
                    <a:pt x="0" y="240"/>
                    <a:pt x="0" y="240"/>
                    <a:pt x="0" y="240"/>
                  </a:cubicBezTo>
                  <a:cubicBezTo>
                    <a:pt x="18" y="333"/>
                    <a:pt x="64" y="417"/>
                    <a:pt x="128" y="481"/>
                  </a:cubicBezTo>
                  <a:cubicBezTo>
                    <a:pt x="212" y="566"/>
                    <a:pt x="329" y="618"/>
                    <a:pt x="458" y="618"/>
                  </a:cubicBezTo>
                  <a:cubicBezTo>
                    <a:pt x="458" y="618"/>
                    <a:pt x="458" y="618"/>
                    <a:pt x="458" y="618"/>
                  </a:cubicBezTo>
                  <a:cubicBezTo>
                    <a:pt x="587" y="618"/>
                    <a:pt x="704" y="566"/>
                    <a:pt x="788" y="481"/>
                  </a:cubicBezTo>
                  <a:cubicBezTo>
                    <a:pt x="871" y="398"/>
                    <a:pt x="923" y="282"/>
                    <a:pt x="924" y="155"/>
                  </a:cubicBezTo>
                  <a:cubicBezTo>
                    <a:pt x="1007" y="155"/>
                    <a:pt x="1007" y="155"/>
                    <a:pt x="1007" y="155"/>
                  </a:cubicBezTo>
                  <a:lnTo>
                    <a:pt x="85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10"/>
            <p:cNvSpPr>
              <a:spLocks/>
            </p:cNvSpPr>
            <p:nvPr/>
          </p:nvSpPr>
          <p:spPr bwMode="auto">
            <a:xfrm>
              <a:off x="5105401" y="2614613"/>
              <a:ext cx="274638" cy="209550"/>
            </a:xfrm>
            <a:custGeom>
              <a:avLst/>
              <a:gdLst>
                <a:gd name="T0" fmla="*/ 147 w 147"/>
                <a:gd name="T1" fmla="*/ 26 h 112"/>
                <a:gd name="T2" fmla="*/ 141 w 147"/>
                <a:gd name="T3" fmla="*/ 0 h 112"/>
                <a:gd name="T4" fmla="*/ 62 w 147"/>
                <a:gd name="T5" fmla="*/ 80 h 112"/>
                <a:gd name="T6" fmla="*/ 0 w 147"/>
                <a:gd name="T7" fmla="*/ 18 h 112"/>
                <a:gd name="T8" fmla="*/ 10 w 147"/>
                <a:gd name="T9" fmla="*/ 61 h 112"/>
                <a:gd name="T10" fmla="*/ 62 w 147"/>
                <a:gd name="T11" fmla="*/ 112 h 112"/>
                <a:gd name="T12" fmla="*/ 147 w 147"/>
                <a:gd name="T13" fmla="*/ 26 h 112"/>
              </a:gdLst>
              <a:ahLst/>
              <a:cxnLst>
                <a:cxn ang="0">
                  <a:pos x="T0" y="T1"/>
                </a:cxn>
                <a:cxn ang="0">
                  <a:pos x="T2" y="T3"/>
                </a:cxn>
                <a:cxn ang="0">
                  <a:pos x="T4" y="T5"/>
                </a:cxn>
                <a:cxn ang="0">
                  <a:pos x="T6" y="T7"/>
                </a:cxn>
                <a:cxn ang="0">
                  <a:pos x="T8" y="T9"/>
                </a:cxn>
                <a:cxn ang="0">
                  <a:pos x="T10" y="T11"/>
                </a:cxn>
                <a:cxn ang="0">
                  <a:pos x="T12" y="T13"/>
                </a:cxn>
              </a:cxnLst>
              <a:rect l="0" t="0" r="r" b="b"/>
              <a:pathLst>
                <a:path w="147" h="112">
                  <a:moveTo>
                    <a:pt x="147" y="26"/>
                  </a:moveTo>
                  <a:cubicBezTo>
                    <a:pt x="145" y="17"/>
                    <a:pt x="143" y="9"/>
                    <a:pt x="141" y="0"/>
                  </a:cubicBezTo>
                  <a:cubicBezTo>
                    <a:pt x="62" y="80"/>
                    <a:pt x="62" y="80"/>
                    <a:pt x="62" y="80"/>
                  </a:cubicBezTo>
                  <a:cubicBezTo>
                    <a:pt x="0" y="18"/>
                    <a:pt x="0" y="18"/>
                    <a:pt x="0" y="18"/>
                  </a:cubicBezTo>
                  <a:cubicBezTo>
                    <a:pt x="3" y="33"/>
                    <a:pt x="6" y="47"/>
                    <a:pt x="10" y="61"/>
                  </a:cubicBezTo>
                  <a:cubicBezTo>
                    <a:pt x="62" y="112"/>
                    <a:pt x="62" y="112"/>
                    <a:pt x="62" y="112"/>
                  </a:cubicBezTo>
                  <a:lnTo>
                    <a:pt x="147" y="26"/>
                  </a:lnTo>
                  <a:close/>
                </a:path>
              </a:pathLst>
            </a:custGeom>
            <a:solidFill>
              <a:schemeClr val="tx1">
                <a:alpha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9" name="Group 14"/>
          <p:cNvGrpSpPr/>
          <p:nvPr/>
        </p:nvGrpSpPr>
        <p:grpSpPr>
          <a:xfrm>
            <a:off x="3632201" y="1612901"/>
            <a:ext cx="1876425" cy="1150937"/>
            <a:chOff x="3632201" y="1612901"/>
            <a:chExt cx="1876425" cy="1150937"/>
          </a:xfrm>
          <a:gradFill>
            <a:gsLst>
              <a:gs pos="90000">
                <a:schemeClr val="accent1"/>
              </a:gs>
              <a:gs pos="10000">
                <a:schemeClr val="accent1"/>
              </a:gs>
              <a:gs pos="50000">
                <a:schemeClr val="accent1">
                  <a:lumMod val="60000"/>
                  <a:lumOff val="40000"/>
                </a:schemeClr>
              </a:gs>
            </a:gsLst>
            <a:lin ang="0" scaled="1"/>
          </a:gradFill>
        </p:grpSpPr>
        <p:sp>
          <p:nvSpPr>
            <p:cNvPr id="10" name="Freeform 11"/>
            <p:cNvSpPr>
              <a:spLocks/>
            </p:cNvSpPr>
            <p:nvPr/>
          </p:nvSpPr>
          <p:spPr bwMode="auto">
            <a:xfrm>
              <a:off x="3632201" y="1612901"/>
              <a:ext cx="1876425" cy="1150937"/>
            </a:xfrm>
            <a:custGeom>
              <a:avLst/>
              <a:gdLst>
                <a:gd name="T0" fmla="*/ 924 w 1006"/>
                <a:gd name="T1" fmla="*/ 463 h 618"/>
                <a:gd name="T2" fmla="*/ 787 w 1006"/>
                <a:gd name="T3" fmla="*/ 136 h 618"/>
                <a:gd name="T4" fmla="*/ 458 w 1006"/>
                <a:gd name="T5" fmla="*/ 0 h 618"/>
                <a:gd name="T6" fmla="*/ 128 w 1006"/>
                <a:gd name="T7" fmla="*/ 136 h 618"/>
                <a:gd name="T8" fmla="*/ 0 w 1006"/>
                <a:gd name="T9" fmla="*/ 377 h 618"/>
                <a:gd name="T10" fmla="*/ 61 w 1006"/>
                <a:gd name="T11" fmla="*/ 316 h 618"/>
                <a:gd name="T12" fmla="*/ 140 w 1006"/>
                <a:gd name="T13" fmla="*/ 395 h 618"/>
                <a:gd name="T14" fmla="*/ 228 w 1006"/>
                <a:gd name="T15" fmla="*/ 236 h 618"/>
                <a:gd name="T16" fmla="*/ 458 w 1006"/>
                <a:gd name="T17" fmla="*/ 141 h 618"/>
                <a:gd name="T18" fmla="*/ 687 w 1006"/>
                <a:gd name="T19" fmla="*/ 236 h 618"/>
                <a:gd name="T20" fmla="*/ 783 w 1006"/>
                <a:gd name="T21" fmla="*/ 463 h 618"/>
                <a:gd name="T22" fmla="*/ 697 w 1006"/>
                <a:gd name="T23" fmla="*/ 463 h 618"/>
                <a:gd name="T24" fmla="*/ 852 w 1006"/>
                <a:gd name="T25" fmla="*/ 618 h 618"/>
                <a:gd name="T26" fmla="*/ 1006 w 1006"/>
                <a:gd name="T27" fmla="*/ 463 h 618"/>
                <a:gd name="T28" fmla="*/ 924 w 1006"/>
                <a:gd name="T29" fmla="*/ 463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6" h="618">
                  <a:moveTo>
                    <a:pt x="924" y="463"/>
                  </a:moveTo>
                  <a:cubicBezTo>
                    <a:pt x="923" y="335"/>
                    <a:pt x="871" y="220"/>
                    <a:pt x="787" y="136"/>
                  </a:cubicBezTo>
                  <a:cubicBezTo>
                    <a:pt x="703" y="52"/>
                    <a:pt x="586" y="0"/>
                    <a:pt x="458" y="0"/>
                  </a:cubicBezTo>
                  <a:cubicBezTo>
                    <a:pt x="329" y="0"/>
                    <a:pt x="212" y="52"/>
                    <a:pt x="128" y="136"/>
                  </a:cubicBezTo>
                  <a:cubicBezTo>
                    <a:pt x="63" y="200"/>
                    <a:pt x="18" y="284"/>
                    <a:pt x="0" y="377"/>
                  </a:cubicBezTo>
                  <a:cubicBezTo>
                    <a:pt x="61" y="316"/>
                    <a:pt x="61" y="316"/>
                    <a:pt x="61" y="316"/>
                  </a:cubicBezTo>
                  <a:cubicBezTo>
                    <a:pt x="140" y="395"/>
                    <a:pt x="140" y="395"/>
                    <a:pt x="140" y="395"/>
                  </a:cubicBezTo>
                  <a:cubicBezTo>
                    <a:pt x="154" y="334"/>
                    <a:pt x="185" y="279"/>
                    <a:pt x="228" y="236"/>
                  </a:cubicBezTo>
                  <a:cubicBezTo>
                    <a:pt x="287" y="177"/>
                    <a:pt x="368" y="141"/>
                    <a:pt x="458" y="141"/>
                  </a:cubicBezTo>
                  <a:cubicBezTo>
                    <a:pt x="548" y="141"/>
                    <a:pt x="628" y="177"/>
                    <a:pt x="687" y="236"/>
                  </a:cubicBezTo>
                  <a:cubicBezTo>
                    <a:pt x="746" y="294"/>
                    <a:pt x="782" y="374"/>
                    <a:pt x="783" y="463"/>
                  </a:cubicBezTo>
                  <a:cubicBezTo>
                    <a:pt x="697" y="463"/>
                    <a:pt x="697" y="463"/>
                    <a:pt x="697" y="463"/>
                  </a:cubicBezTo>
                  <a:cubicBezTo>
                    <a:pt x="852" y="618"/>
                    <a:pt x="852" y="618"/>
                    <a:pt x="852" y="618"/>
                  </a:cubicBezTo>
                  <a:cubicBezTo>
                    <a:pt x="1006" y="463"/>
                    <a:pt x="1006" y="463"/>
                    <a:pt x="1006" y="463"/>
                  </a:cubicBezTo>
                  <a:lnTo>
                    <a:pt x="924" y="463"/>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2"/>
            <p:cNvSpPr>
              <a:spLocks/>
            </p:cNvSpPr>
            <p:nvPr/>
          </p:nvSpPr>
          <p:spPr bwMode="auto">
            <a:xfrm>
              <a:off x="3632201" y="2141538"/>
              <a:ext cx="274638" cy="206375"/>
            </a:xfrm>
            <a:custGeom>
              <a:avLst/>
              <a:gdLst>
                <a:gd name="T0" fmla="*/ 10 w 147"/>
                <a:gd name="T1" fmla="*/ 51 h 111"/>
                <a:gd name="T2" fmla="*/ 0 w 147"/>
                <a:gd name="T3" fmla="*/ 93 h 111"/>
                <a:gd name="T4" fmla="*/ 61 w 147"/>
                <a:gd name="T5" fmla="*/ 32 h 111"/>
                <a:gd name="T6" fmla="*/ 140 w 147"/>
                <a:gd name="T7" fmla="*/ 111 h 111"/>
                <a:gd name="T8" fmla="*/ 147 w 147"/>
                <a:gd name="T9" fmla="*/ 86 h 111"/>
                <a:gd name="T10" fmla="*/ 61 w 147"/>
                <a:gd name="T11" fmla="*/ 0 h 111"/>
                <a:gd name="T12" fmla="*/ 10 w 147"/>
                <a:gd name="T13" fmla="*/ 51 h 111"/>
              </a:gdLst>
              <a:ahLst/>
              <a:cxnLst>
                <a:cxn ang="0">
                  <a:pos x="T0" y="T1"/>
                </a:cxn>
                <a:cxn ang="0">
                  <a:pos x="T2" y="T3"/>
                </a:cxn>
                <a:cxn ang="0">
                  <a:pos x="T4" y="T5"/>
                </a:cxn>
                <a:cxn ang="0">
                  <a:pos x="T6" y="T7"/>
                </a:cxn>
                <a:cxn ang="0">
                  <a:pos x="T8" y="T9"/>
                </a:cxn>
                <a:cxn ang="0">
                  <a:pos x="T10" y="T11"/>
                </a:cxn>
                <a:cxn ang="0">
                  <a:pos x="T12" y="T13"/>
                </a:cxn>
              </a:cxnLst>
              <a:rect l="0" t="0" r="r" b="b"/>
              <a:pathLst>
                <a:path w="147" h="111">
                  <a:moveTo>
                    <a:pt x="10" y="51"/>
                  </a:moveTo>
                  <a:cubicBezTo>
                    <a:pt x="6" y="65"/>
                    <a:pt x="3" y="79"/>
                    <a:pt x="0" y="93"/>
                  </a:cubicBezTo>
                  <a:cubicBezTo>
                    <a:pt x="61" y="32"/>
                    <a:pt x="61" y="32"/>
                    <a:pt x="61" y="32"/>
                  </a:cubicBezTo>
                  <a:cubicBezTo>
                    <a:pt x="140" y="111"/>
                    <a:pt x="140" y="111"/>
                    <a:pt x="140" y="111"/>
                  </a:cubicBezTo>
                  <a:cubicBezTo>
                    <a:pt x="142" y="103"/>
                    <a:pt x="145" y="94"/>
                    <a:pt x="147" y="86"/>
                  </a:cubicBezTo>
                  <a:cubicBezTo>
                    <a:pt x="61" y="0"/>
                    <a:pt x="61" y="0"/>
                    <a:pt x="61" y="0"/>
                  </a:cubicBezTo>
                  <a:lnTo>
                    <a:pt x="10" y="51"/>
                  </a:lnTo>
                  <a:close/>
                </a:path>
              </a:pathLst>
            </a:custGeom>
            <a:solidFill>
              <a:schemeClr val="tx1">
                <a:alpha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 name="Group 13"/>
          <p:cNvGrpSpPr/>
          <p:nvPr/>
        </p:nvGrpSpPr>
        <p:grpSpPr>
          <a:xfrm>
            <a:off x="2157413" y="2201863"/>
            <a:ext cx="1878013" cy="1150937"/>
            <a:chOff x="2157413" y="2201863"/>
            <a:chExt cx="1878013" cy="1150937"/>
          </a:xfrm>
          <a:gradFill>
            <a:gsLst>
              <a:gs pos="90000">
                <a:schemeClr val="tx2"/>
              </a:gs>
              <a:gs pos="10000">
                <a:schemeClr val="tx2"/>
              </a:gs>
              <a:gs pos="50000">
                <a:schemeClr val="tx2">
                  <a:lumMod val="60000"/>
                  <a:lumOff val="40000"/>
                </a:schemeClr>
              </a:gs>
            </a:gsLst>
            <a:lin ang="0" scaled="1"/>
          </a:gradFill>
        </p:grpSpPr>
        <p:sp>
          <p:nvSpPr>
            <p:cNvPr id="13" name="Freeform 13"/>
            <p:cNvSpPr>
              <a:spLocks/>
            </p:cNvSpPr>
            <p:nvPr/>
          </p:nvSpPr>
          <p:spPr bwMode="auto">
            <a:xfrm>
              <a:off x="2157413" y="2201863"/>
              <a:ext cx="1878013" cy="1150937"/>
            </a:xfrm>
            <a:custGeom>
              <a:avLst/>
              <a:gdLst>
                <a:gd name="T0" fmla="*/ 852 w 1007"/>
                <a:gd name="T1" fmla="*/ 0 h 618"/>
                <a:gd name="T2" fmla="*/ 697 w 1007"/>
                <a:gd name="T3" fmla="*/ 155 h 618"/>
                <a:gd name="T4" fmla="*/ 783 w 1007"/>
                <a:gd name="T5" fmla="*/ 155 h 618"/>
                <a:gd name="T6" fmla="*/ 688 w 1007"/>
                <a:gd name="T7" fmla="*/ 381 h 618"/>
                <a:gd name="T8" fmla="*/ 458 w 1007"/>
                <a:gd name="T9" fmla="*/ 477 h 618"/>
                <a:gd name="T10" fmla="*/ 228 w 1007"/>
                <a:gd name="T11" fmla="*/ 381 h 618"/>
                <a:gd name="T12" fmla="*/ 141 w 1007"/>
                <a:gd name="T13" fmla="*/ 222 h 618"/>
                <a:gd name="T14" fmla="*/ 62 w 1007"/>
                <a:gd name="T15" fmla="*/ 302 h 618"/>
                <a:gd name="T16" fmla="*/ 0 w 1007"/>
                <a:gd name="T17" fmla="*/ 240 h 618"/>
                <a:gd name="T18" fmla="*/ 129 w 1007"/>
                <a:gd name="T19" fmla="*/ 481 h 618"/>
                <a:gd name="T20" fmla="*/ 458 w 1007"/>
                <a:gd name="T21" fmla="*/ 618 h 618"/>
                <a:gd name="T22" fmla="*/ 458 w 1007"/>
                <a:gd name="T23" fmla="*/ 618 h 618"/>
                <a:gd name="T24" fmla="*/ 788 w 1007"/>
                <a:gd name="T25" fmla="*/ 481 h 618"/>
                <a:gd name="T26" fmla="*/ 925 w 1007"/>
                <a:gd name="T27" fmla="*/ 155 h 618"/>
                <a:gd name="T28" fmla="*/ 1007 w 1007"/>
                <a:gd name="T29" fmla="*/ 155 h 618"/>
                <a:gd name="T30" fmla="*/ 852 w 1007"/>
                <a:gd name="T31" fmla="*/ 0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7" h="618">
                  <a:moveTo>
                    <a:pt x="852" y="0"/>
                  </a:moveTo>
                  <a:cubicBezTo>
                    <a:pt x="697" y="155"/>
                    <a:pt x="697" y="155"/>
                    <a:pt x="697" y="155"/>
                  </a:cubicBezTo>
                  <a:cubicBezTo>
                    <a:pt x="783" y="155"/>
                    <a:pt x="783" y="155"/>
                    <a:pt x="783" y="155"/>
                  </a:cubicBezTo>
                  <a:cubicBezTo>
                    <a:pt x="782" y="244"/>
                    <a:pt x="746" y="323"/>
                    <a:pt x="688" y="381"/>
                  </a:cubicBezTo>
                  <a:cubicBezTo>
                    <a:pt x="629" y="440"/>
                    <a:pt x="548" y="477"/>
                    <a:pt x="458" y="477"/>
                  </a:cubicBezTo>
                  <a:cubicBezTo>
                    <a:pt x="368" y="477"/>
                    <a:pt x="288" y="440"/>
                    <a:pt x="228" y="381"/>
                  </a:cubicBezTo>
                  <a:cubicBezTo>
                    <a:pt x="185" y="338"/>
                    <a:pt x="155" y="284"/>
                    <a:pt x="141" y="222"/>
                  </a:cubicBezTo>
                  <a:cubicBezTo>
                    <a:pt x="62" y="302"/>
                    <a:pt x="62" y="302"/>
                    <a:pt x="62" y="302"/>
                  </a:cubicBezTo>
                  <a:cubicBezTo>
                    <a:pt x="0" y="240"/>
                    <a:pt x="0" y="240"/>
                    <a:pt x="0" y="240"/>
                  </a:cubicBezTo>
                  <a:cubicBezTo>
                    <a:pt x="18" y="333"/>
                    <a:pt x="64" y="417"/>
                    <a:pt x="129" y="481"/>
                  </a:cubicBezTo>
                  <a:cubicBezTo>
                    <a:pt x="213" y="566"/>
                    <a:pt x="330" y="618"/>
                    <a:pt x="458" y="618"/>
                  </a:cubicBezTo>
                  <a:cubicBezTo>
                    <a:pt x="458" y="618"/>
                    <a:pt x="458" y="618"/>
                    <a:pt x="458" y="618"/>
                  </a:cubicBezTo>
                  <a:cubicBezTo>
                    <a:pt x="587" y="618"/>
                    <a:pt x="704" y="566"/>
                    <a:pt x="788" y="481"/>
                  </a:cubicBezTo>
                  <a:cubicBezTo>
                    <a:pt x="872" y="398"/>
                    <a:pt x="924" y="282"/>
                    <a:pt x="925" y="155"/>
                  </a:cubicBezTo>
                  <a:cubicBezTo>
                    <a:pt x="1007" y="155"/>
                    <a:pt x="1007" y="155"/>
                    <a:pt x="1007" y="155"/>
                  </a:cubicBezTo>
                  <a:lnTo>
                    <a:pt x="852"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14"/>
            <p:cNvSpPr>
              <a:spLocks/>
            </p:cNvSpPr>
            <p:nvPr/>
          </p:nvSpPr>
          <p:spPr bwMode="auto">
            <a:xfrm>
              <a:off x="2157413" y="2614613"/>
              <a:ext cx="276225" cy="209550"/>
            </a:xfrm>
            <a:custGeom>
              <a:avLst/>
              <a:gdLst>
                <a:gd name="T0" fmla="*/ 148 w 148"/>
                <a:gd name="T1" fmla="*/ 26 h 112"/>
                <a:gd name="T2" fmla="*/ 141 w 148"/>
                <a:gd name="T3" fmla="*/ 0 h 112"/>
                <a:gd name="T4" fmla="*/ 62 w 148"/>
                <a:gd name="T5" fmla="*/ 80 h 112"/>
                <a:gd name="T6" fmla="*/ 0 w 148"/>
                <a:gd name="T7" fmla="*/ 18 h 112"/>
                <a:gd name="T8" fmla="*/ 11 w 148"/>
                <a:gd name="T9" fmla="*/ 61 h 112"/>
                <a:gd name="T10" fmla="*/ 62 w 148"/>
                <a:gd name="T11" fmla="*/ 112 h 112"/>
                <a:gd name="T12" fmla="*/ 148 w 148"/>
                <a:gd name="T13" fmla="*/ 26 h 112"/>
              </a:gdLst>
              <a:ahLst/>
              <a:cxnLst>
                <a:cxn ang="0">
                  <a:pos x="T0" y="T1"/>
                </a:cxn>
                <a:cxn ang="0">
                  <a:pos x="T2" y="T3"/>
                </a:cxn>
                <a:cxn ang="0">
                  <a:pos x="T4" y="T5"/>
                </a:cxn>
                <a:cxn ang="0">
                  <a:pos x="T6" y="T7"/>
                </a:cxn>
                <a:cxn ang="0">
                  <a:pos x="T8" y="T9"/>
                </a:cxn>
                <a:cxn ang="0">
                  <a:pos x="T10" y="T11"/>
                </a:cxn>
                <a:cxn ang="0">
                  <a:pos x="T12" y="T13"/>
                </a:cxn>
              </a:cxnLst>
              <a:rect l="0" t="0" r="r" b="b"/>
              <a:pathLst>
                <a:path w="148" h="112">
                  <a:moveTo>
                    <a:pt x="148" y="26"/>
                  </a:moveTo>
                  <a:cubicBezTo>
                    <a:pt x="145" y="17"/>
                    <a:pt x="143" y="9"/>
                    <a:pt x="141" y="0"/>
                  </a:cubicBezTo>
                  <a:cubicBezTo>
                    <a:pt x="62" y="80"/>
                    <a:pt x="62" y="80"/>
                    <a:pt x="62" y="80"/>
                  </a:cubicBezTo>
                  <a:cubicBezTo>
                    <a:pt x="0" y="18"/>
                    <a:pt x="0" y="18"/>
                    <a:pt x="0" y="18"/>
                  </a:cubicBezTo>
                  <a:cubicBezTo>
                    <a:pt x="3" y="33"/>
                    <a:pt x="7" y="47"/>
                    <a:pt x="11" y="61"/>
                  </a:cubicBezTo>
                  <a:cubicBezTo>
                    <a:pt x="62" y="112"/>
                    <a:pt x="62" y="112"/>
                    <a:pt x="62" y="112"/>
                  </a:cubicBezTo>
                  <a:lnTo>
                    <a:pt x="148" y="26"/>
                  </a:lnTo>
                  <a:close/>
                </a:path>
              </a:pathLst>
            </a:custGeom>
            <a:solidFill>
              <a:schemeClr val="tx1">
                <a:alpha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15" name="Freeform 6"/>
          <p:cNvSpPr>
            <a:spLocks/>
          </p:cNvSpPr>
          <p:nvPr/>
        </p:nvSpPr>
        <p:spPr bwMode="auto">
          <a:xfrm>
            <a:off x="1325420" y="2059179"/>
            <a:ext cx="446880" cy="473365"/>
          </a:xfrm>
          <a:custGeom>
            <a:avLst/>
            <a:gdLst>
              <a:gd name="T0" fmla="*/ 287 w 576"/>
              <a:gd name="T1" fmla="*/ 0 h 608"/>
              <a:gd name="T2" fmla="*/ 97 w 576"/>
              <a:gd name="T3" fmla="*/ 399 h 608"/>
              <a:gd name="T4" fmla="*/ 288 w 576"/>
              <a:gd name="T5" fmla="*/ 608 h 608"/>
              <a:gd name="T6" fmla="*/ 288 w 576"/>
              <a:gd name="T7" fmla="*/ 608 h 608"/>
              <a:gd name="T8" fmla="*/ 478 w 576"/>
              <a:gd name="T9" fmla="*/ 399 h 608"/>
              <a:gd name="T10" fmla="*/ 288 w 576"/>
              <a:gd name="T11" fmla="*/ 0 h 608"/>
              <a:gd name="T12" fmla="*/ 287 w 576"/>
              <a:gd name="T13" fmla="*/ 0 h 608"/>
            </a:gdLst>
            <a:ahLst/>
            <a:cxnLst>
              <a:cxn ang="0">
                <a:pos x="T0" y="T1"/>
              </a:cxn>
              <a:cxn ang="0">
                <a:pos x="T2" y="T3"/>
              </a:cxn>
              <a:cxn ang="0">
                <a:pos x="T4" y="T5"/>
              </a:cxn>
              <a:cxn ang="0">
                <a:pos x="T6" y="T7"/>
              </a:cxn>
              <a:cxn ang="0">
                <a:pos x="T8" y="T9"/>
              </a:cxn>
              <a:cxn ang="0">
                <a:pos x="T10" y="T11"/>
              </a:cxn>
              <a:cxn ang="0">
                <a:pos x="T12" y="T13"/>
              </a:cxn>
            </a:cxnLst>
            <a:rect l="0" t="0" r="r" b="b"/>
            <a:pathLst>
              <a:path w="576" h="608">
                <a:moveTo>
                  <a:pt x="287" y="0"/>
                </a:moveTo>
                <a:cubicBezTo>
                  <a:pt x="20" y="0"/>
                  <a:pt x="0" y="286"/>
                  <a:pt x="97" y="399"/>
                </a:cubicBezTo>
                <a:cubicBezTo>
                  <a:pt x="188" y="505"/>
                  <a:pt x="288" y="608"/>
                  <a:pt x="288" y="608"/>
                </a:cubicBezTo>
                <a:cubicBezTo>
                  <a:pt x="288" y="608"/>
                  <a:pt x="288" y="608"/>
                  <a:pt x="288" y="608"/>
                </a:cubicBezTo>
                <a:cubicBezTo>
                  <a:pt x="288" y="608"/>
                  <a:pt x="388" y="505"/>
                  <a:pt x="478" y="399"/>
                </a:cubicBezTo>
                <a:cubicBezTo>
                  <a:pt x="576" y="286"/>
                  <a:pt x="555" y="0"/>
                  <a:pt x="288" y="0"/>
                </a:cubicBezTo>
                <a:lnTo>
                  <a:pt x="287" y="0"/>
                </a:lnTo>
                <a:close/>
              </a:path>
            </a:pathLst>
          </a:custGeom>
          <a:gradFill>
            <a:gsLst>
              <a:gs pos="90000">
                <a:schemeClr val="bg2"/>
              </a:gs>
              <a:gs pos="10000">
                <a:schemeClr val="bg2"/>
              </a:gs>
              <a:gs pos="50000">
                <a:schemeClr val="bg2">
                  <a:lumMod val="60000"/>
                  <a:lumOff val="40000"/>
                </a:schemeClr>
              </a:gs>
            </a:gsLst>
            <a:lin ang="0" scaled="1"/>
          </a:gradFill>
          <a:ln>
            <a:noFill/>
          </a:ln>
        </p:spPr>
        <p:txBody>
          <a:bodyPr vert="horz" wrap="square" lIns="91440" tIns="45720" rIns="91440" bIns="45720" numCol="1" anchor="t" anchorCtr="0" compatLnSpc="1">
            <a:prstTxWarp prst="textNoShape">
              <a:avLst/>
            </a:prstTxWarp>
          </a:bodyPr>
          <a:lstStyle/>
          <a:p>
            <a:endParaRPr lang="en-US"/>
          </a:p>
        </p:txBody>
      </p:sp>
      <p:sp>
        <p:nvSpPr>
          <p:cNvPr id="16" name="TextBox 30"/>
          <p:cNvSpPr txBox="1"/>
          <p:nvPr/>
        </p:nvSpPr>
        <p:spPr>
          <a:xfrm>
            <a:off x="992925" y="2542883"/>
            <a:ext cx="1111870" cy="260008"/>
          </a:xfrm>
          <a:prstGeom prst="rect">
            <a:avLst/>
          </a:prstGeom>
          <a:noFill/>
        </p:spPr>
        <p:txBody>
          <a:bodyPr wrap="square" rtlCol="0">
            <a:spAutoFit/>
          </a:bodyPr>
          <a:lstStyle/>
          <a:p>
            <a:pPr algn="ctr">
              <a:lnSpc>
                <a:spcPct val="120000"/>
              </a:lnSpc>
            </a:pPr>
            <a:r>
              <a:rPr lang="fr-CA" sz="1000" dirty="0" smtClean="0">
                <a:solidFill>
                  <a:sysClr val="windowText" lastClr="000000"/>
                </a:solidFill>
                <a:latin typeface="Lato Bold" pitchFamily="34" charset="0"/>
              </a:rPr>
              <a:t>croyances</a:t>
            </a:r>
            <a:endParaRPr lang="en-US" sz="800" dirty="0">
              <a:solidFill>
                <a:sysClr val="windowText" lastClr="000000"/>
              </a:solidFill>
              <a:latin typeface="Lato Light" pitchFamily="34" charset="0"/>
            </a:endParaRPr>
          </a:p>
        </p:txBody>
      </p:sp>
      <p:sp>
        <p:nvSpPr>
          <p:cNvPr id="18" name="TextBox 28"/>
          <p:cNvSpPr txBox="1"/>
          <p:nvPr/>
        </p:nvSpPr>
        <p:spPr>
          <a:xfrm>
            <a:off x="2460390" y="2024682"/>
            <a:ext cx="1111870" cy="253083"/>
          </a:xfrm>
          <a:prstGeom prst="rect">
            <a:avLst/>
          </a:prstGeom>
          <a:noFill/>
        </p:spPr>
        <p:txBody>
          <a:bodyPr wrap="square" rtlCol="0">
            <a:spAutoFit/>
          </a:bodyPr>
          <a:lstStyle/>
          <a:p>
            <a:pPr algn="ctr">
              <a:lnSpc>
                <a:spcPct val="114000"/>
              </a:lnSpc>
            </a:pPr>
            <a:r>
              <a:rPr lang="fr-FR" sz="1000" dirty="0" smtClean="0">
                <a:solidFill>
                  <a:sysClr val="windowText" lastClr="000000"/>
                </a:solidFill>
                <a:latin typeface="Arial" panose="020B0604020202020204" pitchFamily="34" charset="0"/>
                <a:cs typeface="Arial" panose="020B0604020202020204" pitchFamily="34" charset="0"/>
              </a:rPr>
              <a:t>Pensées</a:t>
            </a:r>
            <a:endParaRPr lang="fr-FR" sz="800" dirty="0">
              <a:solidFill>
                <a:sysClr val="windowText" lastClr="000000"/>
              </a:solidFill>
              <a:latin typeface="Arial" panose="020B0604020202020204" pitchFamily="34" charset="0"/>
              <a:cs typeface="Arial" panose="020B0604020202020204" pitchFamily="34" charset="0"/>
            </a:endParaRPr>
          </a:p>
        </p:txBody>
      </p:sp>
      <p:sp>
        <p:nvSpPr>
          <p:cNvPr id="21" name="TextBox 34"/>
          <p:cNvSpPr txBox="1"/>
          <p:nvPr/>
        </p:nvSpPr>
        <p:spPr>
          <a:xfrm>
            <a:off x="3899878" y="2542883"/>
            <a:ext cx="1111870" cy="253083"/>
          </a:xfrm>
          <a:prstGeom prst="rect">
            <a:avLst/>
          </a:prstGeom>
          <a:noFill/>
        </p:spPr>
        <p:txBody>
          <a:bodyPr wrap="square" rtlCol="0">
            <a:spAutoFit/>
          </a:bodyPr>
          <a:lstStyle/>
          <a:p>
            <a:pPr algn="ctr">
              <a:lnSpc>
                <a:spcPct val="114000"/>
              </a:lnSpc>
            </a:pPr>
            <a:r>
              <a:rPr lang="fr-CA" sz="1000" dirty="0" smtClean="0">
                <a:solidFill>
                  <a:sysClr val="windowText" lastClr="000000"/>
                </a:solidFill>
                <a:latin typeface="Lato Bold" pitchFamily="34" charset="0"/>
              </a:rPr>
              <a:t>émotions</a:t>
            </a:r>
            <a:endParaRPr lang="fr-CA" sz="1000" dirty="0">
              <a:solidFill>
                <a:sysClr val="windowText" lastClr="000000"/>
              </a:solidFill>
              <a:latin typeface="Lato Bold" pitchFamily="34" charset="0"/>
            </a:endParaRPr>
          </a:p>
        </p:txBody>
      </p:sp>
      <p:sp>
        <p:nvSpPr>
          <p:cNvPr id="24" name="TextBox 32"/>
          <p:cNvSpPr txBox="1"/>
          <p:nvPr/>
        </p:nvSpPr>
        <p:spPr>
          <a:xfrm>
            <a:off x="5367343" y="2024682"/>
            <a:ext cx="1111870" cy="583493"/>
          </a:xfrm>
          <a:prstGeom prst="rect">
            <a:avLst/>
          </a:prstGeom>
          <a:noFill/>
        </p:spPr>
        <p:txBody>
          <a:bodyPr wrap="square" rtlCol="0">
            <a:spAutoFit/>
          </a:bodyPr>
          <a:lstStyle/>
          <a:p>
            <a:pPr algn="ctr">
              <a:lnSpc>
                <a:spcPct val="114000"/>
              </a:lnSpc>
            </a:pPr>
            <a:r>
              <a:rPr lang="fr-FR" sz="900" dirty="0" smtClean="0">
                <a:solidFill>
                  <a:sysClr val="windowText" lastClr="000000"/>
                </a:solidFill>
                <a:latin typeface="Lato Bold" pitchFamily="34" charset="0"/>
              </a:rPr>
              <a:t>ressentis corporels</a:t>
            </a:r>
            <a:endParaRPr lang="fr-FR" sz="900" dirty="0" smtClean="0">
              <a:solidFill>
                <a:sysClr val="windowText" lastClr="000000"/>
              </a:solidFill>
              <a:latin typeface="Lato Light" pitchFamily="34" charset="0"/>
            </a:endParaRPr>
          </a:p>
          <a:p>
            <a:pPr algn="ctr">
              <a:lnSpc>
                <a:spcPct val="114000"/>
              </a:lnSpc>
            </a:pPr>
            <a:endParaRPr lang="en-US" sz="1000" dirty="0" smtClean="0">
              <a:solidFill>
                <a:sysClr val="windowText" lastClr="000000"/>
              </a:solidFill>
              <a:latin typeface="Lato Bold" pitchFamily="34" charset="0"/>
            </a:endParaRPr>
          </a:p>
        </p:txBody>
      </p:sp>
      <p:sp>
        <p:nvSpPr>
          <p:cNvPr id="25" name="Freeform 14"/>
          <p:cNvSpPr>
            <a:spLocks noEditPoints="1"/>
          </p:cNvSpPr>
          <p:nvPr/>
        </p:nvSpPr>
        <p:spPr bwMode="auto">
          <a:xfrm>
            <a:off x="1438059" y="2146572"/>
            <a:ext cx="221602" cy="209877"/>
          </a:xfrm>
          <a:custGeom>
            <a:avLst/>
            <a:gdLst>
              <a:gd name="T0" fmla="*/ 291 w 312"/>
              <a:gd name="T1" fmla="*/ 224 h 296"/>
              <a:gd name="T2" fmla="*/ 267 w 312"/>
              <a:gd name="T3" fmla="*/ 202 h 296"/>
              <a:gd name="T4" fmla="*/ 250 w 312"/>
              <a:gd name="T5" fmla="*/ 220 h 296"/>
              <a:gd name="T6" fmla="*/ 290 w 312"/>
              <a:gd name="T7" fmla="*/ 261 h 296"/>
              <a:gd name="T8" fmla="*/ 296 w 312"/>
              <a:gd name="T9" fmla="*/ 274 h 296"/>
              <a:gd name="T10" fmla="*/ 273 w 312"/>
              <a:gd name="T11" fmla="*/ 296 h 296"/>
              <a:gd name="T12" fmla="*/ 261 w 312"/>
              <a:gd name="T13" fmla="*/ 291 h 296"/>
              <a:gd name="T14" fmla="*/ 136 w 312"/>
              <a:gd name="T15" fmla="*/ 166 h 296"/>
              <a:gd name="T16" fmla="*/ 68 w 312"/>
              <a:gd name="T17" fmla="*/ 190 h 296"/>
              <a:gd name="T18" fmla="*/ 0 w 312"/>
              <a:gd name="T19" fmla="*/ 122 h 296"/>
              <a:gd name="T20" fmla="*/ 122 w 312"/>
              <a:gd name="T21" fmla="*/ 0 h 296"/>
              <a:gd name="T22" fmla="*/ 190 w 312"/>
              <a:gd name="T23" fmla="*/ 69 h 296"/>
              <a:gd name="T24" fmla="*/ 166 w 312"/>
              <a:gd name="T25" fmla="*/ 136 h 296"/>
              <a:gd name="T26" fmla="*/ 232 w 312"/>
              <a:gd name="T27" fmla="*/ 202 h 296"/>
              <a:gd name="T28" fmla="*/ 250 w 312"/>
              <a:gd name="T29" fmla="*/ 185 h 296"/>
              <a:gd name="T30" fmla="*/ 228 w 312"/>
              <a:gd name="T31" fmla="*/ 161 h 296"/>
              <a:gd name="T32" fmla="*/ 250 w 312"/>
              <a:gd name="T33" fmla="*/ 139 h 296"/>
              <a:gd name="T34" fmla="*/ 254 w 312"/>
              <a:gd name="T35" fmla="*/ 141 h 296"/>
              <a:gd name="T36" fmla="*/ 312 w 312"/>
              <a:gd name="T37" fmla="*/ 202 h 296"/>
              <a:gd name="T38" fmla="*/ 291 w 312"/>
              <a:gd name="T39" fmla="*/ 224 h 296"/>
              <a:gd name="T40" fmla="*/ 119 w 312"/>
              <a:gd name="T41" fmla="*/ 36 h 296"/>
              <a:gd name="T42" fmla="*/ 83 w 312"/>
              <a:gd name="T43" fmla="*/ 72 h 296"/>
              <a:gd name="T44" fmla="*/ 87 w 312"/>
              <a:gd name="T45" fmla="*/ 87 h 296"/>
              <a:gd name="T46" fmla="*/ 71 w 312"/>
              <a:gd name="T47" fmla="*/ 84 h 296"/>
              <a:gd name="T48" fmla="*/ 36 w 312"/>
              <a:gd name="T49" fmla="*/ 119 h 296"/>
              <a:gd name="T50" fmla="*/ 71 w 312"/>
              <a:gd name="T51" fmla="*/ 155 h 296"/>
              <a:gd name="T52" fmla="*/ 107 w 312"/>
              <a:gd name="T53" fmla="*/ 119 h 296"/>
              <a:gd name="T54" fmla="*/ 104 w 312"/>
              <a:gd name="T55" fmla="*/ 104 h 296"/>
              <a:gd name="T56" fmla="*/ 119 w 312"/>
              <a:gd name="T57" fmla="*/ 107 h 296"/>
              <a:gd name="T58" fmla="*/ 155 w 312"/>
              <a:gd name="T59" fmla="*/ 72 h 296"/>
              <a:gd name="T60" fmla="*/ 119 w 312"/>
              <a:gd name="T61" fmla="*/ 36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12" h="296">
                <a:moveTo>
                  <a:pt x="291" y="224"/>
                </a:moveTo>
                <a:cubicBezTo>
                  <a:pt x="286" y="224"/>
                  <a:pt x="271" y="206"/>
                  <a:pt x="267" y="202"/>
                </a:cubicBezTo>
                <a:cubicBezTo>
                  <a:pt x="250" y="220"/>
                  <a:pt x="250" y="220"/>
                  <a:pt x="250" y="220"/>
                </a:cubicBezTo>
                <a:cubicBezTo>
                  <a:pt x="290" y="261"/>
                  <a:pt x="290" y="261"/>
                  <a:pt x="290" y="261"/>
                </a:cubicBezTo>
                <a:cubicBezTo>
                  <a:pt x="294" y="264"/>
                  <a:pt x="296" y="269"/>
                  <a:pt x="296" y="274"/>
                </a:cubicBezTo>
                <a:cubicBezTo>
                  <a:pt x="296" y="284"/>
                  <a:pt x="284" y="296"/>
                  <a:pt x="273" y="296"/>
                </a:cubicBezTo>
                <a:cubicBezTo>
                  <a:pt x="269" y="296"/>
                  <a:pt x="264" y="294"/>
                  <a:pt x="261" y="291"/>
                </a:cubicBezTo>
                <a:cubicBezTo>
                  <a:pt x="136" y="166"/>
                  <a:pt x="136" y="166"/>
                  <a:pt x="136" y="166"/>
                </a:cubicBezTo>
                <a:cubicBezTo>
                  <a:pt x="117" y="181"/>
                  <a:pt x="93" y="190"/>
                  <a:pt x="68" y="190"/>
                </a:cubicBezTo>
                <a:cubicBezTo>
                  <a:pt x="28" y="190"/>
                  <a:pt x="0" y="162"/>
                  <a:pt x="0" y="122"/>
                </a:cubicBezTo>
                <a:cubicBezTo>
                  <a:pt x="0" y="61"/>
                  <a:pt x="61" y="0"/>
                  <a:pt x="122" y="0"/>
                </a:cubicBezTo>
                <a:cubicBezTo>
                  <a:pt x="162" y="0"/>
                  <a:pt x="190" y="28"/>
                  <a:pt x="190" y="69"/>
                </a:cubicBezTo>
                <a:cubicBezTo>
                  <a:pt x="190" y="93"/>
                  <a:pt x="180" y="117"/>
                  <a:pt x="166" y="136"/>
                </a:cubicBezTo>
                <a:cubicBezTo>
                  <a:pt x="232" y="202"/>
                  <a:pt x="232" y="202"/>
                  <a:pt x="232" y="202"/>
                </a:cubicBezTo>
                <a:cubicBezTo>
                  <a:pt x="250" y="185"/>
                  <a:pt x="250" y="185"/>
                  <a:pt x="250" y="185"/>
                </a:cubicBezTo>
                <a:cubicBezTo>
                  <a:pt x="246" y="181"/>
                  <a:pt x="228" y="166"/>
                  <a:pt x="228" y="161"/>
                </a:cubicBezTo>
                <a:cubicBezTo>
                  <a:pt x="228" y="156"/>
                  <a:pt x="245" y="139"/>
                  <a:pt x="250" y="139"/>
                </a:cubicBezTo>
                <a:cubicBezTo>
                  <a:pt x="251" y="139"/>
                  <a:pt x="253" y="140"/>
                  <a:pt x="254" y="141"/>
                </a:cubicBezTo>
                <a:cubicBezTo>
                  <a:pt x="261" y="148"/>
                  <a:pt x="312" y="197"/>
                  <a:pt x="312" y="202"/>
                </a:cubicBezTo>
                <a:cubicBezTo>
                  <a:pt x="312" y="207"/>
                  <a:pt x="295" y="224"/>
                  <a:pt x="291" y="224"/>
                </a:cubicBezTo>
                <a:close/>
                <a:moveTo>
                  <a:pt x="119" y="36"/>
                </a:moveTo>
                <a:cubicBezTo>
                  <a:pt x="99" y="36"/>
                  <a:pt x="83" y="52"/>
                  <a:pt x="83" y="72"/>
                </a:cubicBezTo>
                <a:cubicBezTo>
                  <a:pt x="83" y="77"/>
                  <a:pt x="85" y="82"/>
                  <a:pt x="87" y="87"/>
                </a:cubicBezTo>
                <a:cubicBezTo>
                  <a:pt x="82" y="85"/>
                  <a:pt x="77" y="84"/>
                  <a:pt x="71" y="84"/>
                </a:cubicBezTo>
                <a:cubicBezTo>
                  <a:pt x="52" y="84"/>
                  <a:pt x="36" y="100"/>
                  <a:pt x="36" y="119"/>
                </a:cubicBezTo>
                <a:cubicBezTo>
                  <a:pt x="36" y="139"/>
                  <a:pt x="52" y="155"/>
                  <a:pt x="71" y="155"/>
                </a:cubicBezTo>
                <a:cubicBezTo>
                  <a:pt x="91" y="155"/>
                  <a:pt x="107" y="139"/>
                  <a:pt x="107" y="119"/>
                </a:cubicBezTo>
                <a:cubicBezTo>
                  <a:pt x="107" y="114"/>
                  <a:pt x="106" y="109"/>
                  <a:pt x="104" y="104"/>
                </a:cubicBezTo>
                <a:cubicBezTo>
                  <a:pt x="108" y="106"/>
                  <a:pt x="114" y="107"/>
                  <a:pt x="119" y="107"/>
                </a:cubicBezTo>
                <a:cubicBezTo>
                  <a:pt x="139" y="107"/>
                  <a:pt x="155" y="91"/>
                  <a:pt x="155" y="72"/>
                </a:cubicBezTo>
                <a:cubicBezTo>
                  <a:pt x="155" y="52"/>
                  <a:pt x="139" y="36"/>
                  <a:pt x="119" y="3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8" name="TextBox 36"/>
          <p:cNvSpPr txBox="1"/>
          <p:nvPr/>
        </p:nvSpPr>
        <p:spPr>
          <a:xfrm>
            <a:off x="6884603" y="2542883"/>
            <a:ext cx="1111870" cy="253083"/>
          </a:xfrm>
          <a:prstGeom prst="rect">
            <a:avLst/>
          </a:prstGeom>
          <a:noFill/>
        </p:spPr>
        <p:txBody>
          <a:bodyPr wrap="square" rtlCol="0">
            <a:spAutoFit/>
          </a:bodyPr>
          <a:lstStyle/>
          <a:p>
            <a:pPr algn="ctr">
              <a:lnSpc>
                <a:spcPct val="114000"/>
              </a:lnSpc>
            </a:pPr>
            <a:r>
              <a:rPr lang="fr-FR" sz="1000" dirty="0" smtClean="0">
                <a:solidFill>
                  <a:sysClr val="windowText" lastClr="000000"/>
                </a:solidFill>
                <a:latin typeface="Lato Bold" pitchFamily="34" charset="0"/>
              </a:rPr>
              <a:t>comportement</a:t>
            </a:r>
          </a:p>
        </p:txBody>
      </p:sp>
      <p:sp>
        <p:nvSpPr>
          <p:cNvPr id="30" name="Rectangle 29"/>
          <p:cNvSpPr/>
          <p:nvPr/>
        </p:nvSpPr>
        <p:spPr>
          <a:xfrm>
            <a:off x="4085727" y="1019142"/>
            <a:ext cx="1040914" cy="283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Lato" pitchFamily="34" charset="0"/>
            </a:endParaRPr>
          </a:p>
        </p:txBody>
      </p:sp>
      <p:sp>
        <p:nvSpPr>
          <p:cNvPr id="92" name="ZoneTexte 91"/>
          <p:cNvSpPr txBox="1"/>
          <p:nvPr/>
        </p:nvSpPr>
        <p:spPr>
          <a:xfrm>
            <a:off x="533400" y="830818"/>
            <a:ext cx="8229600" cy="369332"/>
          </a:xfrm>
          <a:prstGeom prst="rect">
            <a:avLst/>
          </a:prstGeom>
          <a:noFill/>
        </p:spPr>
        <p:txBody>
          <a:bodyPr wrap="square" rtlCol="0">
            <a:spAutoFit/>
          </a:bodyPr>
          <a:lstStyle/>
          <a:p>
            <a:pPr algn="ctr"/>
            <a:r>
              <a:rPr lang="fr-FR" b="1" dirty="0" smtClean="0"/>
              <a:t>Processus défaillant de croyances limitantes</a:t>
            </a:r>
            <a:endParaRPr lang="fr-FR" b="1" dirty="0"/>
          </a:p>
        </p:txBody>
      </p:sp>
    </p:spTree>
    <p:extLst>
      <p:ext uri="{BB962C8B-B14F-4D97-AF65-F5344CB8AC3E}">
        <p14:creationId xmlns:p14="http://schemas.microsoft.com/office/powerpoint/2010/main" val="1991427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1000"/>
                                        <p:tgtEl>
                                          <p:spTgt spid="25"/>
                                        </p:tgtEl>
                                      </p:cBhvr>
                                    </p:animEffect>
                                    <p:anim calcmode="lin" valueType="num">
                                      <p:cBhvr>
                                        <p:cTn id="21" dur="1000" fill="hold"/>
                                        <p:tgtEl>
                                          <p:spTgt spid="25"/>
                                        </p:tgtEl>
                                        <p:attrNameLst>
                                          <p:attrName>ppt_x</p:attrName>
                                        </p:attrNameLst>
                                      </p:cBhvr>
                                      <p:tavLst>
                                        <p:tav tm="0">
                                          <p:val>
                                            <p:strVal val="#ppt_x"/>
                                          </p:val>
                                        </p:tav>
                                        <p:tav tm="100000">
                                          <p:val>
                                            <p:strVal val="#ppt_x"/>
                                          </p:val>
                                        </p:tav>
                                      </p:tavLst>
                                    </p:anim>
                                    <p:anim calcmode="lin" valueType="num">
                                      <p:cBhvr>
                                        <p:cTn id="22" dur="1000" fill="hold"/>
                                        <p:tgtEl>
                                          <p:spTgt spid="25"/>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55"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300" fill="hold"/>
                                        <p:tgtEl>
                                          <p:spTgt spid="30"/>
                                        </p:tgtEl>
                                        <p:attrNameLst>
                                          <p:attrName>ppt_w</p:attrName>
                                        </p:attrNameLst>
                                      </p:cBhvr>
                                      <p:tavLst>
                                        <p:tav tm="0">
                                          <p:val>
                                            <p:strVal val="#ppt_w*0.70"/>
                                          </p:val>
                                        </p:tav>
                                        <p:tav tm="100000">
                                          <p:val>
                                            <p:strVal val="#ppt_w"/>
                                          </p:val>
                                        </p:tav>
                                      </p:tavLst>
                                    </p:anim>
                                    <p:anim calcmode="lin" valueType="num">
                                      <p:cBhvr>
                                        <p:cTn id="27" dur="300" fill="hold"/>
                                        <p:tgtEl>
                                          <p:spTgt spid="30"/>
                                        </p:tgtEl>
                                        <p:attrNameLst>
                                          <p:attrName>ppt_h</p:attrName>
                                        </p:attrNameLst>
                                      </p:cBhvr>
                                      <p:tavLst>
                                        <p:tav tm="0">
                                          <p:val>
                                            <p:strVal val="#ppt_h"/>
                                          </p:val>
                                        </p:tav>
                                        <p:tav tm="100000">
                                          <p:val>
                                            <p:strVal val="#ppt_h"/>
                                          </p:val>
                                        </p:tav>
                                      </p:tavLst>
                                    </p:anim>
                                    <p:animEffect transition="in" filter="fade">
                                      <p:cBhvr>
                                        <p:cTn id="28" dur="300"/>
                                        <p:tgtEl>
                                          <p:spTgt spid="3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left)">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1000"/>
                                        <p:tgtEl>
                                          <p:spTgt spid="24"/>
                                        </p:tgtEl>
                                      </p:cBhvr>
                                    </p:animEffect>
                                    <p:anim calcmode="lin" valueType="num">
                                      <p:cBhvr>
                                        <p:cTn id="53" dur="1000" fill="hold"/>
                                        <p:tgtEl>
                                          <p:spTgt spid="24"/>
                                        </p:tgtEl>
                                        <p:attrNameLst>
                                          <p:attrName>ppt_x</p:attrName>
                                        </p:attrNameLst>
                                      </p:cBhvr>
                                      <p:tavLst>
                                        <p:tav tm="0">
                                          <p:val>
                                            <p:strVal val="#ppt_x"/>
                                          </p:val>
                                        </p:tav>
                                        <p:tav tm="100000">
                                          <p:val>
                                            <p:strVal val="#ppt_x"/>
                                          </p:val>
                                        </p:tav>
                                      </p:tavLst>
                                    </p:anim>
                                    <p:anim calcmode="lin" valueType="num">
                                      <p:cBhvr>
                                        <p:cTn id="5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left)">
                                      <p:cBhvr>
                                        <p:cTn id="5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6" grpId="0"/>
      <p:bldP spid="18" grpId="0"/>
      <p:bldP spid="24" grpId="0"/>
      <p:bldP spid="25" grpId="0" animBg="1"/>
      <p:bldP spid="3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Déroulement d’une séance</a:t>
            </a:r>
            <a:endParaRPr lang="fr-FR" dirty="0"/>
          </a:p>
        </p:txBody>
      </p:sp>
      <p:sp>
        <p:nvSpPr>
          <p:cNvPr id="3" name="Espace réservé du contenu 2"/>
          <p:cNvSpPr>
            <a:spLocks noGrp="1"/>
          </p:cNvSpPr>
          <p:nvPr>
            <p:ph idx="1"/>
          </p:nvPr>
        </p:nvSpPr>
        <p:spPr/>
        <p:txBody>
          <a:bodyPr>
            <a:normAutofit/>
          </a:bodyPr>
          <a:lstStyle/>
          <a:p>
            <a:pPr marL="0" indent="0">
              <a:buNone/>
            </a:pPr>
            <a:r>
              <a:rPr lang="fr-FR" b="1" dirty="0" smtClean="0"/>
              <a:t>	</a:t>
            </a:r>
            <a:r>
              <a:rPr lang="fr-FR" sz="1400" b="1" dirty="0" smtClean="0"/>
              <a:t>Voici comment pratiquer en 4 phases :</a:t>
            </a:r>
          </a:p>
          <a:p>
            <a:pPr marL="0" indent="0">
              <a:buNone/>
            </a:pPr>
            <a:endParaRPr lang="fr-FR" sz="1400" b="1" dirty="0" smtClean="0"/>
          </a:p>
          <a:p>
            <a:pPr marL="0" indent="0" algn="just">
              <a:buNone/>
            </a:pPr>
            <a:r>
              <a:rPr lang="fr-FR" sz="1400" b="1" dirty="0" smtClean="0"/>
              <a:t>1 - L’évaluation</a:t>
            </a:r>
          </a:p>
          <a:p>
            <a:pPr marL="0" indent="0" algn="just">
              <a:buNone/>
            </a:pPr>
            <a:endParaRPr lang="fr-FR" sz="1400" dirty="0" smtClean="0"/>
          </a:p>
          <a:p>
            <a:pPr marL="0" indent="0" algn="just">
              <a:buNone/>
            </a:pPr>
            <a:r>
              <a:rPr lang="fr-FR" sz="1400" dirty="0" smtClean="0"/>
              <a:t>Au début de votre séance : centrez-vous sur votre problème et évaluez votre ressenti entre 0 et 10 (0 étant “pas d’émotion” 10 “une émotion à son maximum”) Ceci vous permettra de mesurer votre progression avant et après la réalisation de cette technique. </a:t>
            </a:r>
          </a:p>
          <a:p>
            <a:endParaRPr lang="fr-FR" dirty="0"/>
          </a:p>
        </p:txBody>
      </p:sp>
    </p:spTree>
    <p:extLst>
      <p:ext uri="{BB962C8B-B14F-4D97-AF65-F5344CB8AC3E}">
        <p14:creationId xmlns:p14="http://schemas.microsoft.com/office/powerpoint/2010/main" val="27344218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85800" y="57150"/>
            <a:ext cx="7643866" cy="4616648"/>
          </a:xfrm>
          <a:prstGeom prst="rect">
            <a:avLst/>
          </a:prstGeom>
          <a:noFill/>
        </p:spPr>
        <p:txBody>
          <a:bodyPr wrap="square" rtlCol="0">
            <a:spAutoFit/>
          </a:bodyPr>
          <a:lstStyle/>
          <a:p>
            <a:pPr algn="just"/>
            <a:r>
              <a:rPr lang="fr-FR" sz="1400" b="1" dirty="0"/>
              <a:t>2 - L’Inversion </a:t>
            </a:r>
            <a:r>
              <a:rPr lang="fr-FR" sz="1400" b="1" dirty="0" smtClean="0"/>
              <a:t>psychologique</a:t>
            </a:r>
            <a:r>
              <a:rPr lang="fr-FR" sz="1400" b="1" dirty="0"/>
              <a:t> </a:t>
            </a:r>
            <a:r>
              <a:rPr lang="fr-CH" sz="1400" dirty="0" smtClean="0">
                <a:solidFill>
                  <a:srgbClr val="000000"/>
                </a:solidFill>
              </a:rPr>
              <a:t>(IP)</a:t>
            </a:r>
          </a:p>
          <a:p>
            <a:pPr algn="just"/>
            <a:endParaRPr lang="fr-CH" sz="1400" b="1" dirty="0" smtClean="0">
              <a:solidFill>
                <a:srgbClr val="000000"/>
              </a:solidFill>
            </a:endParaRPr>
          </a:p>
          <a:p>
            <a:pPr algn="just"/>
            <a:r>
              <a:rPr lang="fr-CH" sz="1400" dirty="0" smtClean="0">
                <a:solidFill>
                  <a:srgbClr val="000000"/>
                </a:solidFill>
              </a:rPr>
              <a:t>L’IP présente dans 40 % des cas, cause souvent l’échec de certaines thérapies. Ce sont les bénéfices secondaires, qui empêchent la guérison. C’est </a:t>
            </a:r>
            <a:r>
              <a:rPr lang="fr-FR" sz="1400" dirty="0" smtClean="0"/>
              <a:t>ce </a:t>
            </a:r>
            <a:r>
              <a:rPr lang="fr-FR" sz="1400" dirty="0"/>
              <a:t>qu'une personne dit qu'elle veut faire alors qu'inconsciemment, elle ne le veut pas:   Ex: Je veux absolument m'arrêter de fumer mais inconsciemment</a:t>
            </a:r>
            <a:r>
              <a:rPr lang="fr-FR" sz="1400" dirty="0" smtClean="0"/>
              <a:t>, je </a:t>
            </a:r>
            <a:r>
              <a:rPr lang="fr-FR" sz="1400" dirty="0"/>
              <a:t>ne le veux pas car j'ai peur de grossir.</a:t>
            </a:r>
          </a:p>
          <a:p>
            <a:pPr algn="just"/>
            <a:endParaRPr lang="fr-CH" sz="1400" dirty="0">
              <a:solidFill>
                <a:srgbClr val="000000"/>
              </a:solidFill>
            </a:endParaRPr>
          </a:p>
          <a:p>
            <a:pPr algn="just"/>
            <a:r>
              <a:rPr lang="fr-CH" sz="1400" dirty="0" smtClean="0">
                <a:solidFill>
                  <a:srgbClr val="000000"/>
                </a:solidFill>
              </a:rPr>
              <a:t>Cette IP est inconsciente et causée par des émotions négatives qui sabotent toute tentative de transformation ou de changement. Chez certaines personnes, c'est un phénomène qui est toujours présent. Il les arrête dans tout ce qu'elles entreprennent. On reconnaît facilement ces personnes parce que rien ne semble jamais réussir dans leur vie.</a:t>
            </a:r>
          </a:p>
          <a:p>
            <a:pPr algn="just"/>
            <a:endParaRPr lang="fr-CH" sz="1400" dirty="0" smtClean="0">
              <a:solidFill>
                <a:srgbClr val="000000"/>
              </a:solidFill>
            </a:endParaRPr>
          </a:p>
          <a:p>
            <a:pPr algn="just"/>
            <a:r>
              <a:rPr lang="fr-CH" sz="1400" dirty="0" smtClean="0">
                <a:solidFill>
                  <a:srgbClr val="000000"/>
                </a:solidFill>
              </a:rPr>
              <a:t>C'est comme si leur système énergétique travaillait contre eux, que tous leurs efforts étaient contrecarrés. Ce n'est pas que le monde est contre eux...c'est leur propre système énergétique. </a:t>
            </a:r>
          </a:p>
          <a:p>
            <a:pPr algn="just"/>
            <a:endParaRPr lang="fr-CH" sz="1400" dirty="0" smtClean="0">
              <a:solidFill>
                <a:srgbClr val="000000"/>
              </a:solidFill>
            </a:endParaRPr>
          </a:p>
          <a:p>
            <a:pPr algn="just" fontAlgn="base"/>
            <a:r>
              <a:rPr lang="fr-FR" sz="1400" b="1" dirty="0"/>
              <a:t>Attention, ne confondez pas « corriger l’IP » avec « régler le problème » </a:t>
            </a:r>
            <a:r>
              <a:rPr lang="fr-FR" sz="1400" b="1" dirty="0" smtClean="0"/>
              <a:t>! En </a:t>
            </a:r>
            <a:r>
              <a:rPr lang="fr-FR" sz="1400" b="1" dirty="0"/>
              <a:t>neutralisant l’IP, vous éliminez seulement le blocage qui empêche l’EFT de fonctionner.</a:t>
            </a:r>
            <a:r>
              <a:rPr lang="fr-FR" sz="1400" dirty="0"/>
              <a:t> Il reste nécessaire d’effectuer une ou plusieurs rondes d’EFT pour venir à bout du problème à régler.</a:t>
            </a:r>
          </a:p>
          <a:p>
            <a:pPr algn="just"/>
            <a:r>
              <a:rPr lang="fr-CH" sz="1400" dirty="0" smtClean="0">
                <a:solidFill>
                  <a:srgbClr val="000000"/>
                </a:solidFill>
              </a:rPr>
              <a:t>Quand les IP persistent, je vous recommande l’accompagnement par un professionnel. </a:t>
            </a:r>
            <a:endParaRPr lang="fr-CH" sz="1400" dirty="0">
              <a:solidFill>
                <a:srgbClr val="000000"/>
              </a:solidFill>
            </a:endParaRPr>
          </a:p>
          <a:p>
            <a:pPr algn="just"/>
            <a:r>
              <a:rPr lang="fr-CH" sz="1400" dirty="0" smtClean="0">
                <a:solidFill>
                  <a:srgbClr val="000000"/>
                </a:solidFill>
              </a:rPr>
              <a:t> </a:t>
            </a:r>
            <a:endParaRPr lang="fr-CH" sz="1400" dirty="0">
              <a:solidFill>
                <a:srgbClr val="000000"/>
              </a:solidFill>
            </a:endParaRPr>
          </a:p>
        </p:txBody>
      </p:sp>
    </p:spTree>
    <p:extLst>
      <p:ext uri="{BB962C8B-B14F-4D97-AF65-F5344CB8AC3E}">
        <p14:creationId xmlns:p14="http://schemas.microsoft.com/office/powerpoint/2010/main" val="27974818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571472" y="375031"/>
            <a:ext cx="8286808" cy="4401205"/>
          </a:xfrm>
          <a:prstGeom prst="rect">
            <a:avLst/>
          </a:prstGeom>
          <a:noFill/>
        </p:spPr>
        <p:txBody>
          <a:bodyPr wrap="square" rtlCol="0">
            <a:spAutoFit/>
          </a:bodyPr>
          <a:lstStyle/>
          <a:p>
            <a:r>
              <a:rPr lang="fr-FR" sz="1400" b="1" dirty="0"/>
              <a:t>3 - La </a:t>
            </a:r>
            <a:r>
              <a:rPr lang="fr-FR" sz="1400" b="1" dirty="0" smtClean="0"/>
              <a:t>ronde EFT :</a:t>
            </a:r>
          </a:p>
          <a:p>
            <a:endParaRPr lang="fr-FR" sz="1400" b="1" dirty="0"/>
          </a:p>
          <a:p>
            <a:pPr algn="just"/>
            <a:r>
              <a:rPr lang="fr-FR" sz="1400" dirty="0" smtClean="0"/>
              <a:t>Vous </a:t>
            </a:r>
            <a:r>
              <a:rPr lang="fr-FR" sz="1400" dirty="0"/>
              <a:t>répétez trois fois la phrase suivante en l’adaptant à votre problème et en tapotant sur « le point karaté » : le côté de l’une de vos mains (ci-dessus) :</a:t>
            </a:r>
          </a:p>
          <a:p>
            <a:pPr algn="just"/>
            <a:r>
              <a:rPr lang="fr-FR" sz="1400" dirty="0" smtClean="0"/>
              <a:t>« Même </a:t>
            </a:r>
            <a:r>
              <a:rPr lang="fr-FR" sz="1400" dirty="0"/>
              <a:t>si (‘j’ai des problèmes relationnels avec ma mère...), je m’aime et je m’accepte infiniment (ou complètement</a:t>
            </a:r>
            <a:r>
              <a:rPr lang="fr-FR" sz="1400" dirty="0" smtClean="0"/>
              <a:t>) »</a:t>
            </a:r>
            <a:r>
              <a:rPr lang="fr-FR" sz="1400" dirty="0"/>
              <a:t/>
            </a:r>
            <a:br>
              <a:rPr lang="fr-FR" sz="1400" dirty="0"/>
            </a:br>
            <a:endParaRPr lang="fr-FR" sz="1400" dirty="0" smtClean="0"/>
          </a:p>
          <a:p>
            <a:pPr algn="just"/>
            <a:r>
              <a:rPr lang="fr-FR" sz="1400" dirty="0" smtClean="0"/>
              <a:t>Puis </a:t>
            </a:r>
            <a:r>
              <a:rPr lang="fr-FR" sz="1400" dirty="0"/>
              <a:t>vous poursuivez d’exprimer votre tension, votre problème en réalisant cette fois des points de pressions sur les différents points d’acupuncture sur le visage et le haut de votre corps. C’est </a:t>
            </a:r>
            <a:r>
              <a:rPr lang="fr-FR" sz="1400" dirty="0" smtClean="0"/>
              <a:t>la ronde EFT. </a:t>
            </a:r>
          </a:p>
          <a:p>
            <a:endParaRPr lang="fr-FR" sz="1400" dirty="0" smtClean="0"/>
          </a:p>
          <a:p>
            <a:r>
              <a:rPr lang="fr-FR" sz="1400" dirty="0" smtClean="0"/>
              <a:t>Ensuite, vous stimulez chaque </a:t>
            </a:r>
            <a:r>
              <a:rPr lang="fr-FR" sz="1400" dirty="0"/>
              <a:t>point </a:t>
            </a:r>
            <a:r>
              <a:rPr lang="fr-FR" sz="1400" dirty="0" smtClean="0"/>
              <a:t>ci-dessous</a:t>
            </a:r>
            <a:r>
              <a:rPr lang="fr-FR" sz="1400" dirty="0"/>
              <a:t>, </a:t>
            </a:r>
            <a:r>
              <a:rPr lang="fr-FR" sz="1400" dirty="0" smtClean="0"/>
              <a:t>en verbalisant le </a:t>
            </a:r>
            <a:r>
              <a:rPr lang="fr-FR" sz="1400" dirty="0"/>
              <a:t>problème:</a:t>
            </a:r>
            <a:br>
              <a:rPr lang="fr-FR" sz="1400" dirty="0"/>
            </a:br>
            <a:r>
              <a:rPr lang="fr-FR" sz="1400" dirty="0"/>
              <a:t>- DS = début des sourcils</a:t>
            </a:r>
            <a:br>
              <a:rPr lang="fr-FR" sz="1400" dirty="0"/>
            </a:br>
            <a:r>
              <a:rPr lang="fr-FR" sz="1400" dirty="0"/>
              <a:t>- SO=sous </a:t>
            </a:r>
            <a:r>
              <a:rPr lang="fr-FR" sz="1400" dirty="0" smtClean="0"/>
              <a:t>l’œil </a:t>
            </a:r>
            <a:r>
              <a:rPr lang="fr-FR" sz="1400" dirty="0"/>
              <a:t>Le petit os sous </a:t>
            </a:r>
            <a:r>
              <a:rPr lang="fr-FR" sz="1400" dirty="0" smtClean="0"/>
              <a:t>l'œil, </a:t>
            </a:r>
            <a:r>
              <a:rPr lang="fr-FR" sz="1400" dirty="0"/>
              <a:t>environ 2 cm sous la pupille.</a:t>
            </a:r>
            <a:br>
              <a:rPr lang="fr-FR" sz="1400" dirty="0"/>
            </a:br>
            <a:r>
              <a:rPr lang="fr-FR" sz="1400" dirty="0"/>
              <a:t>- CO=coin de </a:t>
            </a:r>
            <a:r>
              <a:rPr lang="fr-FR" sz="1400" dirty="0" smtClean="0"/>
              <a:t>l’œil </a:t>
            </a:r>
            <a:r>
              <a:rPr lang="fr-FR" sz="1400" dirty="0"/>
              <a:t>Le petit os près du coin de </a:t>
            </a:r>
            <a:r>
              <a:rPr lang="fr-FR" sz="1400" dirty="0" smtClean="0"/>
              <a:t>l'œil.</a:t>
            </a:r>
            <a:r>
              <a:rPr lang="fr-FR" sz="1400" dirty="0"/>
              <a:t/>
            </a:r>
            <a:br>
              <a:rPr lang="fr-FR" sz="1400" dirty="0"/>
            </a:br>
            <a:r>
              <a:rPr lang="fr-FR" sz="1400" dirty="0"/>
              <a:t>- SN= sous le nez Le petit espace entre le nez et la lèvre supérieure.</a:t>
            </a:r>
            <a:br>
              <a:rPr lang="fr-FR" sz="1400" dirty="0"/>
            </a:br>
            <a:r>
              <a:rPr lang="fr-FR" sz="1400" dirty="0"/>
              <a:t>- SB= sous la bouche Entre la lèvre inférieure et le menton</a:t>
            </a:r>
            <a:br>
              <a:rPr lang="fr-FR" sz="1400" dirty="0"/>
            </a:br>
            <a:r>
              <a:rPr lang="fr-FR" sz="1400" dirty="0"/>
              <a:t>- CL= clavicule</a:t>
            </a:r>
            <a:br>
              <a:rPr lang="fr-FR" sz="1400" dirty="0"/>
            </a:br>
            <a:r>
              <a:rPr lang="fr-FR" sz="1400" dirty="0"/>
              <a:t>- SS= sous le sein</a:t>
            </a:r>
            <a:br>
              <a:rPr lang="fr-FR" sz="1400" dirty="0"/>
            </a:br>
            <a:r>
              <a:rPr lang="fr-FR" sz="1400" dirty="0"/>
              <a:t>- SLB= sous le bras Sous le bras, environ 10 cm sous </a:t>
            </a:r>
            <a:r>
              <a:rPr lang="fr-FR" sz="1400" dirty="0" smtClean="0"/>
              <a:t>l'aisselle</a:t>
            </a:r>
            <a:endParaRPr lang="fr-FR" sz="1400" dirty="0"/>
          </a:p>
        </p:txBody>
      </p:sp>
    </p:spTree>
    <p:extLst>
      <p:ext uri="{BB962C8B-B14F-4D97-AF65-F5344CB8AC3E}">
        <p14:creationId xmlns:p14="http://schemas.microsoft.com/office/powerpoint/2010/main" val="24051945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sequence eft0001.jpg"/>
          <p:cNvPicPr>
            <a:picLocks noGrp="1" noChangeAspect="1"/>
          </p:cNvPicPr>
          <p:nvPr>
            <p:ph idx="1"/>
          </p:nvPr>
        </p:nvPicPr>
        <p:blipFill>
          <a:blip r:embed="rId2" cstate="print"/>
          <a:stretch>
            <a:fillRect/>
          </a:stretch>
        </p:blipFill>
        <p:spPr>
          <a:xfrm>
            <a:off x="1571605" y="114794"/>
            <a:ext cx="5249023" cy="4867989"/>
          </a:xfrm>
        </p:spPr>
      </p:pic>
    </p:spTree>
    <p:extLst>
      <p:ext uri="{BB962C8B-B14F-4D97-AF65-F5344CB8AC3E}">
        <p14:creationId xmlns:p14="http://schemas.microsoft.com/office/powerpoint/2010/main" val="22348581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marL="0" indent="0">
              <a:buNone/>
            </a:pPr>
            <a:endParaRPr lang="fr-FR" sz="1600" b="1" dirty="0" smtClean="0"/>
          </a:p>
          <a:p>
            <a:pPr marL="0" indent="0">
              <a:buNone/>
            </a:pPr>
            <a:r>
              <a:rPr lang="fr-FR" sz="1600" b="1" dirty="0" smtClean="0"/>
              <a:t>4- Fin de la séance </a:t>
            </a:r>
            <a:r>
              <a:rPr lang="fr-FR" sz="1600" dirty="0" smtClean="0"/>
              <a:t/>
            </a:r>
            <a:br>
              <a:rPr lang="fr-FR" sz="1600" dirty="0" smtClean="0"/>
            </a:br>
            <a:endParaRPr lang="fr-FR" sz="1600" dirty="0" smtClean="0"/>
          </a:p>
          <a:p>
            <a:pPr marL="0" indent="0">
              <a:buNone/>
            </a:pPr>
            <a:endParaRPr lang="fr-FR" sz="1600" dirty="0"/>
          </a:p>
          <a:p>
            <a:pPr marL="0" indent="0" algn="just">
              <a:buNone/>
            </a:pPr>
            <a:r>
              <a:rPr lang="fr-FR" sz="1400" dirty="0" smtClean="0"/>
              <a:t>Evaluez votre ressenti en essayant de penser à votre problème pour constater l’effet intérieur que cela vous procure.</a:t>
            </a:r>
          </a:p>
          <a:p>
            <a:pPr marL="0" indent="0" algn="just">
              <a:buNone/>
            </a:pPr>
            <a:endParaRPr lang="fr-FR" sz="1400" dirty="0"/>
          </a:p>
          <a:p>
            <a:pPr marL="0" indent="0" algn="just">
              <a:buNone/>
            </a:pPr>
            <a:r>
              <a:rPr lang="fr-FR" sz="1400" dirty="0" smtClean="0"/>
              <a:t>Attention! Il n’est jamais nécessaire de revivre ces évènements, devinez juste le chiffre correspondant le mieux à votre ressenti, entre 0 et 10. Le premier chiffre auquel vous penserez sera le bon. Si vous n’êtes pas à 0, reprenez la séquence depuis le début mais en tenant compte de l’évolution.</a:t>
            </a:r>
          </a:p>
          <a:p>
            <a:endParaRPr lang="fr-FR" dirty="0"/>
          </a:p>
        </p:txBody>
      </p:sp>
    </p:spTree>
    <p:extLst>
      <p:ext uri="{BB962C8B-B14F-4D97-AF65-F5344CB8AC3E}">
        <p14:creationId xmlns:p14="http://schemas.microsoft.com/office/powerpoint/2010/main" val="31218387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2" name="Rectangle 2071"/>
          <p:cNvSpPr/>
          <p:nvPr/>
        </p:nvSpPr>
        <p:spPr>
          <a:xfrm>
            <a:off x="0" y="1597530"/>
            <a:ext cx="8991600" cy="3162757"/>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4" name="Rectangle 22"/>
          <p:cNvSpPr>
            <a:spLocks noChangeArrowheads="1"/>
          </p:cNvSpPr>
          <p:nvPr/>
        </p:nvSpPr>
        <p:spPr bwMode="auto">
          <a:xfrm>
            <a:off x="667609" y="133350"/>
            <a:ext cx="7877156"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algn="ctr" fontAlgn="base">
              <a:spcBef>
                <a:spcPct val="0"/>
              </a:spcBef>
              <a:spcAft>
                <a:spcPct val="0"/>
              </a:spcAft>
            </a:pPr>
            <a:r>
              <a:rPr lang="fr-CA" sz="2400" dirty="0">
                <a:solidFill>
                  <a:schemeClr val="tx1">
                    <a:lumMod val="75000"/>
                    <a:lumOff val="25000"/>
                  </a:schemeClr>
                </a:solidFill>
                <a:latin typeface="Lato" pitchFamily="34" charset="0"/>
                <a:cs typeface="Arial" pitchFamily="34" charset="0"/>
              </a:rPr>
              <a:t>L</a:t>
            </a:r>
            <a:r>
              <a:rPr lang="fr-CA" sz="2400" dirty="0" smtClean="0">
                <a:solidFill>
                  <a:schemeClr val="tx1">
                    <a:lumMod val="75000"/>
                    <a:lumOff val="25000"/>
                  </a:schemeClr>
                </a:solidFill>
                <a:latin typeface="Lato" pitchFamily="34" charset="0"/>
                <a:cs typeface="Arial" pitchFamily="34" charset="0"/>
              </a:rPr>
              <a:t>es </a:t>
            </a:r>
            <a:r>
              <a:rPr lang="fr-CA" sz="2400" dirty="0">
                <a:solidFill>
                  <a:schemeClr val="tx1">
                    <a:lumMod val="75000"/>
                    <a:lumOff val="25000"/>
                  </a:schemeClr>
                </a:solidFill>
                <a:latin typeface="Lato" pitchFamily="34" charset="0"/>
                <a:cs typeface="Arial" pitchFamily="34" charset="0"/>
              </a:rPr>
              <a:t>techniques d’hypnose sont étudiées scientifiquement </a:t>
            </a:r>
            <a:endParaRPr lang="fr-CA" sz="2400" dirty="0" smtClean="0">
              <a:solidFill>
                <a:schemeClr val="tx1">
                  <a:lumMod val="75000"/>
                  <a:lumOff val="25000"/>
                </a:schemeClr>
              </a:solidFill>
              <a:latin typeface="Lato" pitchFamily="34" charset="0"/>
              <a:cs typeface="Arial" pitchFamily="34" charset="0"/>
            </a:endParaRPr>
          </a:p>
          <a:p>
            <a:pPr lvl="0" algn="ctr" fontAlgn="base">
              <a:spcBef>
                <a:spcPct val="0"/>
              </a:spcBef>
              <a:spcAft>
                <a:spcPct val="0"/>
              </a:spcAft>
            </a:pPr>
            <a:r>
              <a:rPr lang="fr-CA" sz="2400" dirty="0" smtClean="0">
                <a:solidFill>
                  <a:schemeClr val="tx1">
                    <a:lumMod val="75000"/>
                    <a:lumOff val="25000"/>
                  </a:schemeClr>
                </a:solidFill>
                <a:latin typeface="Lato" pitchFamily="34" charset="0"/>
                <a:cs typeface="Arial" pitchFamily="34" charset="0"/>
              </a:rPr>
              <a:t>depuis </a:t>
            </a:r>
            <a:r>
              <a:rPr lang="fr-CA" sz="2400" dirty="0">
                <a:solidFill>
                  <a:schemeClr val="tx1">
                    <a:lumMod val="75000"/>
                    <a:lumOff val="25000"/>
                  </a:schemeClr>
                </a:solidFill>
                <a:latin typeface="Lato" pitchFamily="34" charset="0"/>
                <a:cs typeface="Arial" pitchFamily="34" charset="0"/>
              </a:rPr>
              <a:t>plus de deux cents ans </a:t>
            </a:r>
            <a:endParaRPr lang="fr-CA" sz="2400" dirty="0" smtClean="0">
              <a:solidFill>
                <a:schemeClr val="tx1">
                  <a:lumMod val="75000"/>
                  <a:lumOff val="25000"/>
                </a:schemeClr>
              </a:solidFill>
              <a:latin typeface="Lato" pitchFamily="34" charset="0"/>
              <a:cs typeface="Arial" pitchFamily="34" charset="0"/>
            </a:endParaRPr>
          </a:p>
          <a:p>
            <a:pPr lvl="0" algn="ctr" fontAlgn="base">
              <a:spcBef>
                <a:spcPct val="0"/>
              </a:spcBef>
              <a:spcAft>
                <a:spcPct val="0"/>
              </a:spcAft>
            </a:pPr>
            <a:r>
              <a:rPr lang="fr-CA" sz="2400" dirty="0" smtClean="0">
                <a:solidFill>
                  <a:schemeClr val="tx1">
                    <a:lumMod val="75000"/>
                    <a:lumOff val="25000"/>
                  </a:schemeClr>
                </a:solidFill>
                <a:latin typeface="Lato" pitchFamily="34" charset="0"/>
                <a:cs typeface="Arial" pitchFamily="34" charset="0"/>
              </a:rPr>
              <a:t>et </a:t>
            </a:r>
            <a:r>
              <a:rPr lang="fr-CA" sz="2400" dirty="0">
                <a:solidFill>
                  <a:schemeClr val="tx1">
                    <a:lumMod val="75000"/>
                    <a:lumOff val="25000"/>
                  </a:schemeClr>
                </a:solidFill>
                <a:latin typeface="Lato" pitchFamily="34" charset="0"/>
                <a:cs typeface="Arial" pitchFamily="34" charset="0"/>
              </a:rPr>
              <a:t>sont à l’origine de la psychothérapie.</a:t>
            </a:r>
            <a:endParaRPr kumimoji="0" lang="en-US" sz="1050" b="0" i="0" u="none" strike="noStrike" cap="none" normalizeH="0" baseline="0" dirty="0" smtClean="0">
              <a:ln>
                <a:noFill/>
              </a:ln>
              <a:solidFill>
                <a:schemeClr val="tx1">
                  <a:lumMod val="75000"/>
                  <a:lumOff val="25000"/>
                </a:schemeClr>
              </a:solidFill>
              <a:effectLst/>
              <a:latin typeface="Lato" pitchFamily="34" charset="0"/>
              <a:cs typeface="Arial" pitchFamily="34" charset="0"/>
            </a:endParaRPr>
          </a:p>
        </p:txBody>
      </p:sp>
      <p:sp>
        <p:nvSpPr>
          <p:cNvPr id="2051" name="Freeform 22"/>
          <p:cNvSpPr>
            <a:spLocks/>
          </p:cNvSpPr>
          <p:nvPr/>
        </p:nvSpPr>
        <p:spPr bwMode="auto">
          <a:xfrm>
            <a:off x="947816" y="2082563"/>
            <a:ext cx="1419527" cy="1068388"/>
          </a:xfrm>
          <a:custGeom>
            <a:avLst/>
            <a:gdLst>
              <a:gd name="T0" fmla="*/ 663 w 805"/>
              <a:gd name="T1" fmla="*/ 591 h 733"/>
              <a:gd name="T2" fmla="*/ 340 w 805"/>
              <a:gd name="T3" fmla="*/ 591 h 733"/>
              <a:gd name="T4" fmla="*/ 301 w 805"/>
              <a:gd name="T5" fmla="*/ 574 h 733"/>
              <a:gd name="T6" fmla="*/ 285 w 805"/>
              <a:gd name="T7" fmla="*/ 536 h 733"/>
              <a:gd name="T8" fmla="*/ 285 w 805"/>
              <a:gd name="T9" fmla="*/ 397 h 733"/>
              <a:gd name="T10" fmla="*/ 344 w 805"/>
              <a:gd name="T11" fmla="*/ 279 h 733"/>
              <a:gd name="T12" fmla="*/ 241 w 805"/>
              <a:gd name="T13" fmla="*/ 0 h 733"/>
              <a:gd name="T14" fmla="*/ 241 w 805"/>
              <a:gd name="T15" fmla="*/ 0 h 733"/>
              <a:gd name="T16" fmla="*/ 138 w 805"/>
              <a:gd name="T17" fmla="*/ 279 h 733"/>
              <a:gd name="T18" fmla="*/ 197 w 805"/>
              <a:gd name="T19" fmla="*/ 395 h 733"/>
              <a:gd name="T20" fmla="*/ 197 w 805"/>
              <a:gd name="T21" fmla="*/ 536 h 733"/>
              <a:gd name="T22" fmla="*/ 340 w 805"/>
              <a:gd name="T23" fmla="*/ 678 h 733"/>
              <a:gd name="T24" fmla="*/ 663 w 805"/>
              <a:gd name="T25" fmla="*/ 678 h 733"/>
              <a:gd name="T26" fmla="*/ 701 w 805"/>
              <a:gd name="T27" fmla="*/ 694 h 733"/>
              <a:gd name="T28" fmla="*/ 717 w 805"/>
              <a:gd name="T29" fmla="*/ 733 h 733"/>
              <a:gd name="T30" fmla="*/ 805 w 805"/>
              <a:gd name="T31" fmla="*/ 733 h 733"/>
              <a:gd name="T32" fmla="*/ 663 w 805"/>
              <a:gd name="T33" fmla="*/ 591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5" h="733">
                <a:moveTo>
                  <a:pt x="663" y="591"/>
                </a:moveTo>
                <a:cubicBezTo>
                  <a:pt x="340" y="591"/>
                  <a:pt x="340" y="591"/>
                  <a:pt x="340" y="591"/>
                </a:cubicBezTo>
                <a:cubicBezTo>
                  <a:pt x="325" y="591"/>
                  <a:pt x="311" y="584"/>
                  <a:pt x="301" y="574"/>
                </a:cubicBezTo>
                <a:cubicBezTo>
                  <a:pt x="291" y="564"/>
                  <a:pt x="285" y="551"/>
                  <a:pt x="285" y="536"/>
                </a:cubicBezTo>
                <a:cubicBezTo>
                  <a:pt x="285" y="397"/>
                  <a:pt x="285" y="397"/>
                  <a:pt x="285" y="397"/>
                </a:cubicBezTo>
                <a:cubicBezTo>
                  <a:pt x="290" y="367"/>
                  <a:pt x="306" y="326"/>
                  <a:pt x="344" y="279"/>
                </a:cubicBezTo>
                <a:cubicBezTo>
                  <a:pt x="425" y="182"/>
                  <a:pt x="482" y="0"/>
                  <a:pt x="241" y="0"/>
                </a:cubicBezTo>
                <a:cubicBezTo>
                  <a:pt x="241" y="0"/>
                  <a:pt x="241" y="0"/>
                  <a:pt x="241" y="0"/>
                </a:cubicBezTo>
                <a:cubicBezTo>
                  <a:pt x="0" y="0"/>
                  <a:pt x="57" y="182"/>
                  <a:pt x="138" y="279"/>
                </a:cubicBezTo>
                <a:cubicBezTo>
                  <a:pt x="176" y="325"/>
                  <a:pt x="191" y="365"/>
                  <a:pt x="197" y="395"/>
                </a:cubicBezTo>
                <a:cubicBezTo>
                  <a:pt x="197" y="536"/>
                  <a:pt x="197" y="536"/>
                  <a:pt x="197" y="536"/>
                </a:cubicBezTo>
                <a:cubicBezTo>
                  <a:pt x="197" y="614"/>
                  <a:pt x="261" y="678"/>
                  <a:pt x="340" y="678"/>
                </a:cubicBezTo>
                <a:cubicBezTo>
                  <a:pt x="663" y="678"/>
                  <a:pt x="663" y="678"/>
                  <a:pt x="663" y="678"/>
                </a:cubicBezTo>
                <a:cubicBezTo>
                  <a:pt x="678" y="678"/>
                  <a:pt x="691" y="684"/>
                  <a:pt x="701" y="694"/>
                </a:cubicBezTo>
                <a:cubicBezTo>
                  <a:pt x="711" y="705"/>
                  <a:pt x="717" y="718"/>
                  <a:pt x="717" y="733"/>
                </a:cubicBezTo>
                <a:cubicBezTo>
                  <a:pt x="805" y="733"/>
                  <a:pt x="805" y="733"/>
                  <a:pt x="805" y="733"/>
                </a:cubicBezTo>
                <a:cubicBezTo>
                  <a:pt x="805" y="654"/>
                  <a:pt x="741" y="591"/>
                  <a:pt x="663" y="591"/>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r>
              <a:rPr lang="en-US" sz="1400" dirty="0" smtClean="0"/>
              <a:t>    1734</a:t>
            </a:r>
            <a:endParaRPr lang="en-US" sz="1400" dirty="0"/>
          </a:p>
        </p:txBody>
      </p:sp>
      <p:sp>
        <p:nvSpPr>
          <p:cNvPr id="2054" name="Freeform 25"/>
          <p:cNvSpPr>
            <a:spLocks/>
          </p:cNvSpPr>
          <p:nvPr/>
        </p:nvSpPr>
        <p:spPr bwMode="auto">
          <a:xfrm>
            <a:off x="4603242" y="2862025"/>
            <a:ext cx="2322339" cy="1071563"/>
          </a:xfrm>
          <a:custGeom>
            <a:avLst/>
            <a:gdLst>
              <a:gd name="T0" fmla="*/ 1230 w 1317"/>
              <a:gd name="T1" fmla="*/ 0 h 735"/>
              <a:gd name="T2" fmla="*/ 1213 w 1317"/>
              <a:gd name="T3" fmla="*/ 39 h 735"/>
              <a:gd name="T4" fmla="*/ 1175 w 1317"/>
              <a:gd name="T5" fmla="*/ 55 h 735"/>
              <a:gd name="T6" fmla="*/ 340 w 1317"/>
              <a:gd name="T7" fmla="*/ 55 h 735"/>
              <a:gd name="T8" fmla="*/ 197 w 1317"/>
              <a:gd name="T9" fmla="*/ 198 h 735"/>
              <a:gd name="T10" fmla="*/ 197 w 1317"/>
              <a:gd name="T11" fmla="*/ 284 h 735"/>
              <a:gd name="T12" fmla="*/ 197 w 1317"/>
              <a:gd name="T13" fmla="*/ 284 h 735"/>
              <a:gd name="T14" fmla="*/ 197 w 1317"/>
              <a:gd name="T15" fmla="*/ 285 h 735"/>
              <a:gd name="T16" fmla="*/ 197 w 1317"/>
              <a:gd name="T17" fmla="*/ 337 h 735"/>
              <a:gd name="T18" fmla="*/ 138 w 1317"/>
              <a:gd name="T19" fmla="*/ 456 h 735"/>
              <a:gd name="T20" fmla="*/ 240 w 1317"/>
              <a:gd name="T21" fmla="*/ 735 h 735"/>
              <a:gd name="T22" fmla="*/ 241 w 1317"/>
              <a:gd name="T23" fmla="*/ 735 h 735"/>
              <a:gd name="T24" fmla="*/ 343 w 1317"/>
              <a:gd name="T25" fmla="*/ 456 h 735"/>
              <a:gd name="T26" fmla="*/ 285 w 1317"/>
              <a:gd name="T27" fmla="*/ 341 h 735"/>
              <a:gd name="T28" fmla="*/ 285 w 1317"/>
              <a:gd name="T29" fmla="*/ 341 h 735"/>
              <a:gd name="T30" fmla="*/ 285 w 1317"/>
              <a:gd name="T31" fmla="*/ 198 h 735"/>
              <a:gd name="T32" fmla="*/ 301 w 1317"/>
              <a:gd name="T33" fmla="*/ 159 h 735"/>
              <a:gd name="T34" fmla="*/ 340 w 1317"/>
              <a:gd name="T35" fmla="*/ 143 h 735"/>
              <a:gd name="T36" fmla="*/ 1175 w 1317"/>
              <a:gd name="T37" fmla="*/ 143 h 735"/>
              <a:gd name="T38" fmla="*/ 1317 w 1317"/>
              <a:gd name="T39" fmla="*/ 0 h 735"/>
              <a:gd name="T40" fmla="*/ 1230 w 1317"/>
              <a:gd name="T41"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17" h="735">
                <a:moveTo>
                  <a:pt x="1230" y="0"/>
                </a:moveTo>
                <a:cubicBezTo>
                  <a:pt x="1230" y="16"/>
                  <a:pt x="1224" y="29"/>
                  <a:pt x="1213" y="39"/>
                </a:cubicBezTo>
                <a:cubicBezTo>
                  <a:pt x="1203" y="49"/>
                  <a:pt x="1190" y="55"/>
                  <a:pt x="1175" y="55"/>
                </a:cubicBezTo>
                <a:cubicBezTo>
                  <a:pt x="340" y="55"/>
                  <a:pt x="340" y="55"/>
                  <a:pt x="340" y="55"/>
                </a:cubicBezTo>
                <a:cubicBezTo>
                  <a:pt x="261" y="56"/>
                  <a:pt x="197" y="119"/>
                  <a:pt x="197" y="198"/>
                </a:cubicBezTo>
                <a:cubicBezTo>
                  <a:pt x="197" y="284"/>
                  <a:pt x="197" y="284"/>
                  <a:pt x="197" y="284"/>
                </a:cubicBezTo>
                <a:cubicBezTo>
                  <a:pt x="197" y="284"/>
                  <a:pt x="197" y="284"/>
                  <a:pt x="197" y="284"/>
                </a:cubicBezTo>
                <a:cubicBezTo>
                  <a:pt x="197" y="284"/>
                  <a:pt x="197" y="284"/>
                  <a:pt x="197" y="285"/>
                </a:cubicBezTo>
                <a:cubicBezTo>
                  <a:pt x="197" y="337"/>
                  <a:pt x="197" y="337"/>
                  <a:pt x="197" y="337"/>
                </a:cubicBezTo>
                <a:cubicBezTo>
                  <a:pt x="192" y="368"/>
                  <a:pt x="177" y="409"/>
                  <a:pt x="138" y="456"/>
                </a:cubicBezTo>
                <a:cubicBezTo>
                  <a:pt x="57" y="554"/>
                  <a:pt x="0" y="735"/>
                  <a:pt x="240" y="735"/>
                </a:cubicBezTo>
                <a:cubicBezTo>
                  <a:pt x="241" y="735"/>
                  <a:pt x="241" y="735"/>
                  <a:pt x="241" y="735"/>
                </a:cubicBezTo>
                <a:cubicBezTo>
                  <a:pt x="482" y="735"/>
                  <a:pt x="424" y="554"/>
                  <a:pt x="343" y="456"/>
                </a:cubicBezTo>
                <a:cubicBezTo>
                  <a:pt x="306" y="411"/>
                  <a:pt x="291" y="371"/>
                  <a:pt x="285" y="341"/>
                </a:cubicBezTo>
                <a:cubicBezTo>
                  <a:pt x="285" y="341"/>
                  <a:pt x="285" y="341"/>
                  <a:pt x="285" y="341"/>
                </a:cubicBezTo>
                <a:cubicBezTo>
                  <a:pt x="285" y="198"/>
                  <a:pt x="285" y="198"/>
                  <a:pt x="285" y="198"/>
                </a:cubicBezTo>
                <a:cubicBezTo>
                  <a:pt x="285" y="183"/>
                  <a:pt x="291" y="169"/>
                  <a:pt x="301" y="159"/>
                </a:cubicBezTo>
                <a:cubicBezTo>
                  <a:pt x="311" y="149"/>
                  <a:pt x="325" y="143"/>
                  <a:pt x="340" y="143"/>
                </a:cubicBezTo>
                <a:cubicBezTo>
                  <a:pt x="1175" y="143"/>
                  <a:pt x="1175" y="143"/>
                  <a:pt x="1175" y="143"/>
                </a:cubicBezTo>
                <a:cubicBezTo>
                  <a:pt x="1253" y="143"/>
                  <a:pt x="1317" y="79"/>
                  <a:pt x="1317" y="0"/>
                </a:cubicBezTo>
                <a:lnTo>
                  <a:pt x="123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55" name="Freeform 26"/>
          <p:cNvSpPr>
            <a:spLocks/>
          </p:cNvSpPr>
          <p:nvPr/>
        </p:nvSpPr>
        <p:spPr bwMode="auto">
          <a:xfrm>
            <a:off x="7378907" y="2942988"/>
            <a:ext cx="849027" cy="990600"/>
          </a:xfrm>
          <a:custGeom>
            <a:avLst/>
            <a:gdLst>
              <a:gd name="T0" fmla="*/ 343 w 482"/>
              <a:gd name="T1" fmla="*/ 401 h 680"/>
              <a:gd name="T2" fmla="*/ 285 w 482"/>
              <a:gd name="T3" fmla="*/ 286 h 680"/>
              <a:gd name="T4" fmla="*/ 285 w 482"/>
              <a:gd name="T5" fmla="*/ 143 h 680"/>
              <a:gd name="T6" fmla="*/ 142 w 482"/>
              <a:gd name="T7" fmla="*/ 0 h 680"/>
              <a:gd name="T8" fmla="*/ 115 w 482"/>
              <a:gd name="T9" fmla="*/ 0 h 680"/>
              <a:gd name="T10" fmla="*/ 115 w 482"/>
              <a:gd name="T11" fmla="*/ 88 h 680"/>
              <a:gd name="T12" fmla="*/ 142 w 482"/>
              <a:gd name="T13" fmla="*/ 88 h 680"/>
              <a:gd name="T14" fmla="*/ 181 w 482"/>
              <a:gd name="T15" fmla="*/ 104 h 680"/>
              <a:gd name="T16" fmla="*/ 197 w 482"/>
              <a:gd name="T17" fmla="*/ 143 h 680"/>
              <a:gd name="T18" fmla="*/ 197 w 482"/>
              <a:gd name="T19" fmla="*/ 283 h 680"/>
              <a:gd name="T20" fmla="*/ 138 w 482"/>
              <a:gd name="T21" fmla="*/ 401 h 680"/>
              <a:gd name="T22" fmla="*/ 240 w 482"/>
              <a:gd name="T23" fmla="*/ 680 h 680"/>
              <a:gd name="T24" fmla="*/ 241 w 482"/>
              <a:gd name="T25" fmla="*/ 680 h 680"/>
              <a:gd name="T26" fmla="*/ 343 w 482"/>
              <a:gd name="T27" fmla="*/ 401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2" h="680">
                <a:moveTo>
                  <a:pt x="343" y="401"/>
                </a:moveTo>
                <a:cubicBezTo>
                  <a:pt x="306" y="356"/>
                  <a:pt x="291" y="316"/>
                  <a:pt x="285" y="286"/>
                </a:cubicBezTo>
                <a:cubicBezTo>
                  <a:pt x="285" y="143"/>
                  <a:pt x="285" y="143"/>
                  <a:pt x="285" y="143"/>
                </a:cubicBezTo>
                <a:cubicBezTo>
                  <a:pt x="285" y="64"/>
                  <a:pt x="221" y="1"/>
                  <a:pt x="142" y="0"/>
                </a:cubicBezTo>
                <a:cubicBezTo>
                  <a:pt x="115" y="0"/>
                  <a:pt x="115" y="0"/>
                  <a:pt x="115" y="0"/>
                </a:cubicBezTo>
                <a:cubicBezTo>
                  <a:pt x="115" y="88"/>
                  <a:pt x="115" y="88"/>
                  <a:pt x="115" y="88"/>
                </a:cubicBezTo>
                <a:cubicBezTo>
                  <a:pt x="142" y="88"/>
                  <a:pt x="142" y="88"/>
                  <a:pt x="142" y="88"/>
                </a:cubicBezTo>
                <a:cubicBezTo>
                  <a:pt x="157" y="88"/>
                  <a:pt x="171" y="94"/>
                  <a:pt x="181" y="104"/>
                </a:cubicBezTo>
                <a:cubicBezTo>
                  <a:pt x="191" y="114"/>
                  <a:pt x="197" y="128"/>
                  <a:pt x="197" y="143"/>
                </a:cubicBezTo>
                <a:cubicBezTo>
                  <a:pt x="197" y="283"/>
                  <a:pt x="197" y="283"/>
                  <a:pt x="197" y="283"/>
                </a:cubicBezTo>
                <a:cubicBezTo>
                  <a:pt x="192" y="314"/>
                  <a:pt x="176" y="355"/>
                  <a:pt x="138" y="401"/>
                </a:cubicBezTo>
                <a:cubicBezTo>
                  <a:pt x="57" y="499"/>
                  <a:pt x="0" y="680"/>
                  <a:pt x="240" y="680"/>
                </a:cubicBezTo>
                <a:cubicBezTo>
                  <a:pt x="241" y="680"/>
                  <a:pt x="241" y="680"/>
                  <a:pt x="241" y="680"/>
                </a:cubicBezTo>
                <a:cubicBezTo>
                  <a:pt x="482" y="680"/>
                  <a:pt x="424" y="499"/>
                  <a:pt x="343" y="401"/>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sz="1400" dirty="0" smtClean="0">
              <a:solidFill>
                <a:schemeClr val="bg1"/>
              </a:solidFill>
            </a:endParaRPr>
          </a:p>
          <a:p>
            <a:endParaRPr lang="en-US" sz="1400" dirty="0">
              <a:solidFill>
                <a:schemeClr val="bg1"/>
              </a:solidFill>
            </a:endParaRPr>
          </a:p>
          <a:p>
            <a:endParaRPr lang="en-US" sz="1400" dirty="0" smtClean="0">
              <a:solidFill>
                <a:schemeClr val="bg1"/>
              </a:solidFill>
            </a:endParaRPr>
          </a:p>
          <a:p>
            <a:r>
              <a:rPr lang="en-US" sz="1400" dirty="0">
                <a:solidFill>
                  <a:schemeClr val="bg1"/>
                </a:solidFill>
              </a:rPr>
              <a:t> </a:t>
            </a:r>
            <a:r>
              <a:rPr lang="en-US" sz="1400" dirty="0" smtClean="0">
                <a:solidFill>
                  <a:schemeClr val="bg1"/>
                </a:solidFill>
              </a:rPr>
              <a:t>   1888</a:t>
            </a:r>
            <a:endParaRPr lang="en-US" sz="1400" dirty="0">
              <a:solidFill>
                <a:schemeClr val="bg1"/>
              </a:solidFill>
            </a:endParaRPr>
          </a:p>
        </p:txBody>
      </p:sp>
      <p:sp>
        <p:nvSpPr>
          <p:cNvPr id="2053" name="Freeform 24"/>
          <p:cNvSpPr>
            <a:spLocks/>
          </p:cNvSpPr>
          <p:nvPr/>
        </p:nvSpPr>
        <p:spPr bwMode="auto">
          <a:xfrm>
            <a:off x="6424232" y="2082563"/>
            <a:ext cx="1167892" cy="989013"/>
          </a:xfrm>
          <a:custGeom>
            <a:avLst/>
            <a:gdLst>
              <a:gd name="T0" fmla="*/ 339 w 662"/>
              <a:gd name="T1" fmla="*/ 591 h 678"/>
              <a:gd name="T2" fmla="*/ 300 w 662"/>
              <a:gd name="T3" fmla="*/ 574 h 678"/>
              <a:gd name="T4" fmla="*/ 284 w 662"/>
              <a:gd name="T5" fmla="*/ 536 h 678"/>
              <a:gd name="T6" fmla="*/ 284 w 662"/>
              <a:gd name="T7" fmla="*/ 451 h 678"/>
              <a:gd name="T8" fmla="*/ 284 w 662"/>
              <a:gd name="T9" fmla="*/ 451 h 678"/>
              <a:gd name="T10" fmla="*/ 284 w 662"/>
              <a:gd name="T11" fmla="*/ 451 h 678"/>
              <a:gd name="T12" fmla="*/ 284 w 662"/>
              <a:gd name="T13" fmla="*/ 399 h 678"/>
              <a:gd name="T14" fmla="*/ 344 w 662"/>
              <a:gd name="T15" fmla="*/ 279 h 678"/>
              <a:gd name="T16" fmla="*/ 241 w 662"/>
              <a:gd name="T17" fmla="*/ 0 h 678"/>
              <a:gd name="T18" fmla="*/ 241 w 662"/>
              <a:gd name="T19" fmla="*/ 0 h 678"/>
              <a:gd name="T20" fmla="*/ 138 w 662"/>
              <a:gd name="T21" fmla="*/ 279 h 678"/>
              <a:gd name="T22" fmla="*/ 197 w 662"/>
              <a:gd name="T23" fmla="*/ 394 h 678"/>
              <a:gd name="T24" fmla="*/ 197 w 662"/>
              <a:gd name="T25" fmla="*/ 536 h 678"/>
              <a:gd name="T26" fmla="*/ 339 w 662"/>
              <a:gd name="T27" fmla="*/ 678 h 678"/>
              <a:gd name="T28" fmla="*/ 662 w 662"/>
              <a:gd name="T29" fmla="*/ 678 h 678"/>
              <a:gd name="T30" fmla="*/ 662 w 662"/>
              <a:gd name="T31" fmla="*/ 591 h 678"/>
              <a:gd name="T32" fmla="*/ 339 w 662"/>
              <a:gd name="T33" fmla="*/ 591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2" h="678">
                <a:moveTo>
                  <a:pt x="339" y="591"/>
                </a:moveTo>
                <a:cubicBezTo>
                  <a:pt x="324" y="591"/>
                  <a:pt x="311" y="584"/>
                  <a:pt x="300" y="574"/>
                </a:cubicBezTo>
                <a:cubicBezTo>
                  <a:pt x="290" y="564"/>
                  <a:pt x="284" y="551"/>
                  <a:pt x="284" y="536"/>
                </a:cubicBezTo>
                <a:cubicBezTo>
                  <a:pt x="284" y="451"/>
                  <a:pt x="284" y="451"/>
                  <a:pt x="284" y="451"/>
                </a:cubicBezTo>
                <a:cubicBezTo>
                  <a:pt x="284" y="451"/>
                  <a:pt x="284" y="451"/>
                  <a:pt x="284" y="451"/>
                </a:cubicBezTo>
                <a:cubicBezTo>
                  <a:pt x="284" y="451"/>
                  <a:pt x="284" y="451"/>
                  <a:pt x="284" y="451"/>
                </a:cubicBezTo>
                <a:cubicBezTo>
                  <a:pt x="284" y="399"/>
                  <a:pt x="284" y="399"/>
                  <a:pt x="284" y="399"/>
                </a:cubicBezTo>
                <a:cubicBezTo>
                  <a:pt x="290" y="368"/>
                  <a:pt x="305" y="326"/>
                  <a:pt x="344" y="279"/>
                </a:cubicBezTo>
                <a:cubicBezTo>
                  <a:pt x="425" y="182"/>
                  <a:pt x="482" y="0"/>
                  <a:pt x="241" y="0"/>
                </a:cubicBezTo>
                <a:cubicBezTo>
                  <a:pt x="241" y="0"/>
                  <a:pt x="241" y="0"/>
                  <a:pt x="241" y="0"/>
                </a:cubicBezTo>
                <a:cubicBezTo>
                  <a:pt x="0" y="0"/>
                  <a:pt x="57" y="182"/>
                  <a:pt x="138" y="279"/>
                </a:cubicBezTo>
                <a:cubicBezTo>
                  <a:pt x="175" y="324"/>
                  <a:pt x="191" y="364"/>
                  <a:pt x="197" y="394"/>
                </a:cubicBezTo>
                <a:cubicBezTo>
                  <a:pt x="197" y="536"/>
                  <a:pt x="197" y="536"/>
                  <a:pt x="197" y="536"/>
                </a:cubicBezTo>
                <a:cubicBezTo>
                  <a:pt x="197" y="614"/>
                  <a:pt x="260" y="678"/>
                  <a:pt x="339" y="678"/>
                </a:cubicBezTo>
                <a:cubicBezTo>
                  <a:pt x="662" y="678"/>
                  <a:pt x="662" y="678"/>
                  <a:pt x="662" y="678"/>
                </a:cubicBezTo>
                <a:cubicBezTo>
                  <a:pt x="662" y="591"/>
                  <a:pt x="662" y="591"/>
                  <a:pt x="662" y="591"/>
                </a:cubicBezTo>
                <a:lnTo>
                  <a:pt x="339" y="591"/>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2" name="TextBox 31"/>
          <p:cNvSpPr txBox="1"/>
          <p:nvPr/>
        </p:nvSpPr>
        <p:spPr>
          <a:xfrm>
            <a:off x="3344162" y="1640972"/>
            <a:ext cx="1456438" cy="400110"/>
          </a:xfrm>
          <a:prstGeom prst="rect">
            <a:avLst/>
          </a:prstGeom>
          <a:noFill/>
        </p:spPr>
        <p:txBody>
          <a:bodyPr wrap="square" rtlCol="0">
            <a:spAutoFit/>
          </a:bodyPr>
          <a:lstStyle/>
          <a:p>
            <a:pPr algn="ctr"/>
            <a:r>
              <a:rPr lang="en-US" sz="1000" dirty="0" smtClean="0">
                <a:solidFill>
                  <a:schemeClr val="bg1"/>
                </a:solidFill>
                <a:latin typeface="Lato" pitchFamily="34" charset="0"/>
              </a:rPr>
              <a:t>Etienne-Felix d’Hénin de Cuvillers 1814</a:t>
            </a:r>
            <a:endParaRPr lang="en-US" sz="1000" dirty="0">
              <a:solidFill>
                <a:schemeClr val="bg1"/>
              </a:solidFill>
              <a:latin typeface="Lato" pitchFamily="34" charset="0"/>
            </a:endParaRPr>
          </a:p>
        </p:txBody>
      </p:sp>
      <p:grpSp>
        <p:nvGrpSpPr>
          <p:cNvPr id="4" name="Groupe 3"/>
          <p:cNvGrpSpPr/>
          <p:nvPr/>
        </p:nvGrpSpPr>
        <p:grpSpPr>
          <a:xfrm>
            <a:off x="3685064" y="2082563"/>
            <a:ext cx="1419527" cy="1068388"/>
            <a:chOff x="3685064" y="2082563"/>
            <a:chExt cx="1419527" cy="1068388"/>
          </a:xfrm>
        </p:grpSpPr>
        <p:sp>
          <p:nvSpPr>
            <p:cNvPr id="2052" name="Freeform 23"/>
            <p:cNvSpPr>
              <a:spLocks/>
            </p:cNvSpPr>
            <p:nvPr/>
          </p:nvSpPr>
          <p:spPr bwMode="auto">
            <a:xfrm>
              <a:off x="3685064" y="2082563"/>
              <a:ext cx="1419527" cy="1068388"/>
            </a:xfrm>
            <a:custGeom>
              <a:avLst/>
              <a:gdLst>
                <a:gd name="T0" fmla="*/ 662 w 805"/>
                <a:gd name="T1" fmla="*/ 591 h 733"/>
                <a:gd name="T2" fmla="*/ 339 w 805"/>
                <a:gd name="T3" fmla="*/ 591 h 733"/>
                <a:gd name="T4" fmla="*/ 301 w 805"/>
                <a:gd name="T5" fmla="*/ 574 h 733"/>
                <a:gd name="T6" fmla="*/ 285 w 805"/>
                <a:gd name="T7" fmla="*/ 536 h 733"/>
                <a:gd name="T8" fmla="*/ 285 w 805"/>
                <a:gd name="T9" fmla="*/ 395 h 733"/>
                <a:gd name="T10" fmla="*/ 343 w 805"/>
                <a:gd name="T11" fmla="*/ 279 h 733"/>
                <a:gd name="T12" fmla="*/ 241 w 805"/>
                <a:gd name="T13" fmla="*/ 0 h 733"/>
                <a:gd name="T14" fmla="*/ 240 w 805"/>
                <a:gd name="T15" fmla="*/ 0 h 733"/>
                <a:gd name="T16" fmla="*/ 138 w 805"/>
                <a:gd name="T17" fmla="*/ 279 h 733"/>
                <a:gd name="T18" fmla="*/ 197 w 805"/>
                <a:gd name="T19" fmla="*/ 397 h 733"/>
                <a:gd name="T20" fmla="*/ 197 w 805"/>
                <a:gd name="T21" fmla="*/ 536 h 733"/>
                <a:gd name="T22" fmla="*/ 339 w 805"/>
                <a:gd name="T23" fmla="*/ 678 h 733"/>
                <a:gd name="T24" fmla="*/ 662 w 805"/>
                <a:gd name="T25" fmla="*/ 678 h 733"/>
                <a:gd name="T26" fmla="*/ 701 w 805"/>
                <a:gd name="T27" fmla="*/ 694 h 733"/>
                <a:gd name="T28" fmla="*/ 717 w 805"/>
                <a:gd name="T29" fmla="*/ 733 h 733"/>
                <a:gd name="T30" fmla="*/ 805 w 805"/>
                <a:gd name="T31" fmla="*/ 733 h 733"/>
                <a:gd name="T32" fmla="*/ 662 w 805"/>
                <a:gd name="T33" fmla="*/ 591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05" h="733">
                  <a:moveTo>
                    <a:pt x="662" y="591"/>
                  </a:moveTo>
                  <a:cubicBezTo>
                    <a:pt x="339" y="591"/>
                    <a:pt x="339" y="591"/>
                    <a:pt x="339" y="591"/>
                  </a:cubicBezTo>
                  <a:cubicBezTo>
                    <a:pt x="324" y="591"/>
                    <a:pt x="311" y="584"/>
                    <a:pt x="301" y="574"/>
                  </a:cubicBezTo>
                  <a:cubicBezTo>
                    <a:pt x="291" y="564"/>
                    <a:pt x="285" y="551"/>
                    <a:pt x="285" y="536"/>
                  </a:cubicBezTo>
                  <a:cubicBezTo>
                    <a:pt x="285" y="395"/>
                    <a:pt x="285" y="395"/>
                    <a:pt x="285" y="395"/>
                  </a:cubicBezTo>
                  <a:cubicBezTo>
                    <a:pt x="290" y="365"/>
                    <a:pt x="306" y="325"/>
                    <a:pt x="343" y="279"/>
                  </a:cubicBezTo>
                  <a:cubicBezTo>
                    <a:pt x="424" y="182"/>
                    <a:pt x="482" y="0"/>
                    <a:pt x="241" y="0"/>
                  </a:cubicBezTo>
                  <a:cubicBezTo>
                    <a:pt x="240" y="0"/>
                    <a:pt x="240" y="0"/>
                    <a:pt x="240" y="0"/>
                  </a:cubicBezTo>
                  <a:cubicBezTo>
                    <a:pt x="0" y="0"/>
                    <a:pt x="57" y="182"/>
                    <a:pt x="138" y="279"/>
                  </a:cubicBezTo>
                  <a:cubicBezTo>
                    <a:pt x="176" y="325"/>
                    <a:pt x="191" y="366"/>
                    <a:pt x="197" y="397"/>
                  </a:cubicBezTo>
                  <a:cubicBezTo>
                    <a:pt x="197" y="536"/>
                    <a:pt x="197" y="536"/>
                    <a:pt x="197" y="536"/>
                  </a:cubicBezTo>
                  <a:cubicBezTo>
                    <a:pt x="197" y="614"/>
                    <a:pt x="261" y="678"/>
                    <a:pt x="339" y="678"/>
                  </a:cubicBezTo>
                  <a:cubicBezTo>
                    <a:pt x="662" y="678"/>
                    <a:pt x="662" y="678"/>
                    <a:pt x="662" y="678"/>
                  </a:cubicBezTo>
                  <a:cubicBezTo>
                    <a:pt x="677" y="678"/>
                    <a:pt x="691" y="684"/>
                    <a:pt x="701" y="694"/>
                  </a:cubicBezTo>
                  <a:cubicBezTo>
                    <a:pt x="711" y="705"/>
                    <a:pt x="717" y="718"/>
                    <a:pt x="717" y="733"/>
                  </a:cubicBezTo>
                  <a:cubicBezTo>
                    <a:pt x="805" y="733"/>
                    <a:pt x="805" y="733"/>
                    <a:pt x="805" y="733"/>
                  </a:cubicBezTo>
                  <a:cubicBezTo>
                    <a:pt x="805" y="654"/>
                    <a:pt x="741" y="591"/>
                    <a:pt x="662" y="59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58" name="Freeform 31"/>
            <p:cNvSpPr>
              <a:spLocks noEditPoints="1"/>
            </p:cNvSpPr>
            <p:nvPr/>
          </p:nvSpPr>
          <p:spPr bwMode="auto">
            <a:xfrm>
              <a:off x="3987448" y="2149318"/>
              <a:ext cx="248131" cy="371094"/>
            </a:xfrm>
            <a:custGeom>
              <a:avLst/>
              <a:gdLst>
                <a:gd name="T0" fmla="*/ 171 w 190"/>
                <a:gd name="T1" fmla="*/ 133 h 285"/>
                <a:gd name="T2" fmla="*/ 140 w 190"/>
                <a:gd name="T3" fmla="*/ 187 h 285"/>
                <a:gd name="T4" fmla="*/ 149 w 190"/>
                <a:gd name="T5" fmla="*/ 202 h 285"/>
                <a:gd name="T6" fmla="*/ 144 w 190"/>
                <a:gd name="T7" fmla="*/ 214 h 285"/>
                <a:gd name="T8" fmla="*/ 149 w 190"/>
                <a:gd name="T9" fmla="*/ 225 h 285"/>
                <a:gd name="T10" fmla="*/ 140 w 190"/>
                <a:gd name="T11" fmla="*/ 241 h 285"/>
                <a:gd name="T12" fmla="*/ 143 w 190"/>
                <a:gd name="T13" fmla="*/ 249 h 285"/>
                <a:gd name="T14" fmla="*/ 122 w 190"/>
                <a:gd name="T15" fmla="*/ 267 h 285"/>
                <a:gd name="T16" fmla="*/ 95 w 190"/>
                <a:gd name="T17" fmla="*/ 285 h 285"/>
                <a:gd name="T18" fmla="*/ 68 w 190"/>
                <a:gd name="T19" fmla="*/ 267 h 285"/>
                <a:gd name="T20" fmla="*/ 48 w 190"/>
                <a:gd name="T21" fmla="*/ 249 h 285"/>
                <a:gd name="T22" fmla="*/ 50 w 190"/>
                <a:gd name="T23" fmla="*/ 241 h 285"/>
                <a:gd name="T24" fmla="*/ 42 w 190"/>
                <a:gd name="T25" fmla="*/ 225 h 285"/>
                <a:gd name="T26" fmla="*/ 46 w 190"/>
                <a:gd name="T27" fmla="*/ 214 h 285"/>
                <a:gd name="T28" fmla="*/ 42 w 190"/>
                <a:gd name="T29" fmla="*/ 202 h 285"/>
                <a:gd name="T30" fmla="*/ 50 w 190"/>
                <a:gd name="T31" fmla="*/ 187 h 285"/>
                <a:gd name="T32" fmla="*/ 19 w 190"/>
                <a:gd name="T33" fmla="*/ 133 h 285"/>
                <a:gd name="T34" fmla="*/ 0 w 190"/>
                <a:gd name="T35" fmla="*/ 83 h 285"/>
                <a:gd name="T36" fmla="*/ 95 w 190"/>
                <a:gd name="T37" fmla="*/ 0 h 285"/>
                <a:gd name="T38" fmla="*/ 190 w 190"/>
                <a:gd name="T39" fmla="*/ 83 h 285"/>
                <a:gd name="T40" fmla="*/ 171 w 190"/>
                <a:gd name="T41" fmla="*/ 133 h 285"/>
                <a:gd name="T42" fmla="*/ 95 w 190"/>
                <a:gd name="T43" fmla="*/ 24 h 285"/>
                <a:gd name="T44" fmla="*/ 24 w 190"/>
                <a:gd name="T45" fmla="*/ 83 h 285"/>
                <a:gd name="T46" fmla="*/ 37 w 190"/>
                <a:gd name="T47" fmla="*/ 116 h 285"/>
                <a:gd name="T48" fmla="*/ 48 w 190"/>
                <a:gd name="T49" fmla="*/ 129 h 285"/>
                <a:gd name="T50" fmla="*/ 74 w 190"/>
                <a:gd name="T51" fmla="*/ 184 h 285"/>
                <a:gd name="T52" fmla="*/ 116 w 190"/>
                <a:gd name="T53" fmla="*/ 184 h 285"/>
                <a:gd name="T54" fmla="*/ 143 w 190"/>
                <a:gd name="T55" fmla="*/ 129 h 285"/>
                <a:gd name="T56" fmla="*/ 154 w 190"/>
                <a:gd name="T57" fmla="*/ 116 h 285"/>
                <a:gd name="T58" fmla="*/ 166 w 190"/>
                <a:gd name="T59" fmla="*/ 83 h 285"/>
                <a:gd name="T60" fmla="*/ 95 w 190"/>
                <a:gd name="T61" fmla="*/ 24 h 285"/>
                <a:gd name="T62" fmla="*/ 131 w 190"/>
                <a:gd name="T63" fmla="*/ 89 h 285"/>
                <a:gd name="T64" fmla="*/ 125 w 190"/>
                <a:gd name="T65" fmla="*/ 83 h 285"/>
                <a:gd name="T66" fmla="*/ 95 w 190"/>
                <a:gd name="T67" fmla="*/ 65 h 285"/>
                <a:gd name="T68" fmla="*/ 89 w 190"/>
                <a:gd name="T69" fmla="*/ 59 h 285"/>
                <a:gd name="T70" fmla="*/ 95 w 190"/>
                <a:gd name="T71" fmla="*/ 53 h 285"/>
                <a:gd name="T72" fmla="*/ 137 w 190"/>
                <a:gd name="T73" fmla="*/ 83 h 285"/>
                <a:gd name="T74" fmla="*/ 131 w 190"/>
                <a:gd name="T75" fmla="*/ 89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0" h="285">
                  <a:moveTo>
                    <a:pt x="171" y="133"/>
                  </a:moveTo>
                  <a:cubicBezTo>
                    <a:pt x="158" y="147"/>
                    <a:pt x="141" y="167"/>
                    <a:pt x="140" y="187"/>
                  </a:cubicBezTo>
                  <a:cubicBezTo>
                    <a:pt x="145" y="190"/>
                    <a:pt x="149" y="196"/>
                    <a:pt x="149" y="202"/>
                  </a:cubicBezTo>
                  <a:cubicBezTo>
                    <a:pt x="149" y="206"/>
                    <a:pt x="147" y="210"/>
                    <a:pt x="144" y="214"/>
                  </a:cubicBezTo>
                  <a:cubicBezTo>
                    <a:pt x="147" y="217"/>
                    <a:pt x="149" y="221"/>
                    <a:pt x="149" y="225"/>
                  </a:cubicBezTo>
                  <a:cubicBezTo>
                    <a:pt x="149" y="232"/>
                    <a:pt x="145" y="237"/>
                    <a:pt x="140" y="241"/>
                  </a:cubicBezTo>
                  <a:cubicBezTo>
                    <a:pt x="142" y="243"/>
                    <a:pt x="143" y="246"/>
                    <a:pt x="143" y="249"/>
                  </a:cubicBezTo>
                  <a:cubicBezTo>
                    <a:pt x="143" y="261"/>
                    <a:pt x="133" y="267"/>
                    <a:pt x="122" y="267"/>
                  </a:cubicBezTo>
                  <a:cubicBezTo>
                    <a:pt x="118" y="278"/>
                    <a:pt x="107" y="285"/>
                    <a:pt x="95" y="285"/>
                  </a:cubicBezTo>
                  <a:cubicBezTo>
                    <a:pt x="84" y="285"/>
                    <a:pt x="73" y="278"/>
                    <a:pt x="68" y="267"/>
                  </a:cubicBezTo>
                  <a:cubicBezTo>
                    <a:pt x="57" y="267"/>
                    <a:pt x="48" y="261"/>
                    <a:pt x="48" y="249"/>
                  </a:cubicBezTo>
                  <a:cubicBezTo>
                    <a:pt x="48" y="246"/>
                    <a:pt x="49" y="243"/>
                    <a:pt x="50" y="241"/>
                  </a:cubicBezTo>
                  <a:cubicBezTo>
                    <a:pt x="45" y="237"/>
                    <a:pt x="42" y="232"/>
                    <a:pt x="42" y="225"/>
                  </a:cubicBezTo>
                  <a:cubicBezTo>
                    <a:pt x="42" y="221"/>
                    <a:pt x="43" y="217"/>
                    <a:pt x="46" y="214"/>
                  </a:cubicBezTo>
                  <a:cubicBezTo>
                    <a:pt x="43" y="210"/>
                    <a:pt x="42" y="206"/>
                    <a:pt x="42" y="202"/>
                  </a:cubicBezTo>
                  <a:cubicBezTo>
                    <a:pt x="42" y="196"/>
                    <a:pt x="45" y="190"/>
                    <a:pt x="50" y="187"/>
                  </a:cubicBezTo>
                  <a:cubicBezTo>
                    <a:pt x="49" y="167"/>
                    <a:pt x="32" y="147"/>
                    <a:pt x="19" y="133"/>
                  </a:cubicBezTo>
                  <a:cubicBezTo>
                    <a:pt x="7" y="119"/>
                    <a:pt x="0" y="102"/>
                    <a:pt x="0" y="83"/>
                  </a:cubicBezTo>
                  <a:cubicBezTo>
                    <a:pt x="0" y="33"/>
                    <a:pt x="48" y="0"/>
                    <a:pt x="95" y="0"/>
                  </a:cubicBezTo>
                  <a:cubicBezTo>
                    <a:pt x="142" y="0"/>
                    <a:pt x="190" y="33"/>
                    <a:pt x="190" y="83"/>
                  </a:cubicBezTo>
                  <a:cubicBezTo>
                    <a:pt x="190" y="102"/>
                    <a:pt x="184" y="119"/>
                    <a:pt x="171" y="133"/>
                  </a:cubicBezTo>
                  <a:close/>
                  <a:moveTo>
                    <a:pt x="95" y="24"/>
                  </a:moveTo>
                  <a:cubicBezTo>
                    <a:pt x="62" y="24"/>
                    <a:pt x="24" y="46"/>
                    <a:pt x="24" y="83"/>
                  </a:cubicBezTo>
                  <a:cubicBezTo>
                    <a:pt x="24" y="95"/>
                    <a:pt x="29" y="107"/>
                    <a:pt x="37" y="116"/>
                  </a:cubicBezTo>
                  <a:cubicBezTo>
                    <a:pt x="40" y="120"/>
                    <a:pt x="44" y="124"/>
                    <a:pt x="48" y="129"/>
                  </a:cubicBezTo>
                  <a:cubicBezTo>
                    <a:pt x="61" y="144"/>
                    <a:pt x="72" y="163"/>
                    <a:pt x="74" y="184"/>
                  </a:cubicBezTo>
                  <a:cubicBezTo>
                    <a:pt x="116" y="184"/>
                    <a:pt x="116" y="184"/>
                    <a:pt x="116" y="184"/>
                  </a:cubicBezTo>
                  <a:cubicBezTo>
                    <a:pt x="118" y="163"/>
                    <a:pt x="129" y="144"/>
                    <a:pt x="143" y="129"/>
                  </a:cubicBezTo>
                  <a:cubicBezTo>
                    <a:pt x="146" y="124"/>
                    <a:pt x="150" y="120"/>
                    <a:pt x="154" y="116"/>
                  </a:cubicBezTo>
                  <a:cubicBezTo>
                    <a:pt x="162" y="107"/>
                    <a:pt x="166" y="95"/>
                    <a:pt x="166" y="83"/>
                  </a:cubicBezTo>
                  <a:cubicBezTo>
                    <a:pt x="166" y="46"/>
                    <a:pt x="129" y="24"/>
                    <a:pt x="95" y="24"/>
                  </a:cubicBezTo>
                  <a:close/>
                  <a:moveTo>
                    <a:pt x="131" y="89"/>
                  </a:moveTo>
                  <a:cubicBezTo>
                    <a:pt x="128" y="89"/>
                    <a:pt x="125" y="86"/>
                    <a:pt x="125" y="83"/>
                  </a:cubicBezTo>
                  <a:cubicBezTo>
                    <a:pt x="125" y="70"/>
                    <a:pt x="105" y="65"/>
                    <a:pt x="95" y="65"/>
                  </a:cubicBezTo>
                  <a:cubicBezTo>
                    <a:pt x="92" y="65"/>
                    <a:pt x="89" y="62"/>
                    <a:pt x="89" y="59"/>
                  </a:cubicBezTo>
                  <a:cubicBezTo>
                    <a:pt x="89" y="56"/>
                    <a:pt x="92" y="53"/>
                    <a:pt x="95" y="53"/>
                  </a:cubicBezTo>
                  <a:cubicBezTo>
                    <a:pt x="112" y="53"/>
                    <a:pt x="137" y="62"/>
                    <a:pt x="137" y="83"/>
                  </a:cubicBezTo>
                  <a:cubicBezTo>
                    <a:pt x="137" y="86"/>
                    <a:pt x="134" y="89"/>
                    <a:pt x="131" y="8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33" name="TextBox 32"/>
          <p:cNvSpPr txBox="1"/>
          <p:nvPr/>
        </p:nvSpPr>
        <p:spPr>
          <a:xfrm>
            <a:off x="6195262" y="1715929"/>
            <a:ext cx="1233471" cy="246221"/>
          </a:xfrm>
          <a:prstGeom prst="rect">
            <a:avLst/>
          </a:prstGeom>
          <a:noFill/>
        </p:spPr>
        <p:txBody>
          <a:bodyPr wrap="square" rtlCol="0">
            <a:spAutoFit/>
          </a:bodyPr>
          <a:lstStyle/>
          <a:p>
            <a:pPr algn="ctr"/>
            <a:r>
              <a:rPr lang="en-US" sz="1000" dirty="0" smtClean="0">
                <a:solidFill>
                  <a:schemeClr val="bg1"/>
                </a:solidFill>
                <a:latin typeface="Lato" pitchFamily="34" charset="0"/>
              </a:rPr>
              <a:t>Braid 1842</a:t>
            </a:r>
            <a:endParaRPr lang="en-US" sz="1000" dirty="0">
              <a:solidFill>
                <a:schemeClr val="bg1"/>
              </a:solidFill>
              <a:latin typeface="Lato" pitchFamily="34" charset="0"/>
            </a:endParaRPr>
          </a:p>
        </p:txBody>
      </p:sp>
      <p:sp>
        <p:nvSpPr>
          <p:cNvPr id="35" name="TextBox 34"/>
          <p:cNvSpPr txBox="1"/>
          <p:nvPr/>
        </p:nvSpPr>
        <p:spPr>
          <a:xfrm>
            <a:off x="4603243" y="3382204"/>
            <a:ext cx="879636" cy="551384"/>
          </a:xfrm>
          <a:prstGeom prst="rect">
            <a:avLst/>
          </a:prstGeom>
          <a:noFill/>
        </p:spPr>
        <p:txBody>
          <a:bodyPr wrap="square" rtlCol="0">
            <a:spAutoFit/>
          </a:bodyPr>
          <a:lstStyle/>
          <a:p>
            <a:pPr algn="ctr"/>
            <a:r>
              <a:rPr lang="en-US" sz="1000" dirty="0" smtClean="0">
                <a:solidFill>
                  <a:schemeClr val="bg1"/>
                </a:solidFill>
                <a:latin typeface="Lato" pitchFamily="34" charset="0"/>
                <a:hlinkClick r:id="rId2"/>
              </a:rPr>
              <a:t>Arch. </a:t>
            </a:r>
          </a:p>
          <a:p>
            <a:pPr algn="ctr"/>
            <a:r>
              <a:rPr lang="en-US" sz="1000" dirty="0" smtClean="0">
                <a:solidFill>
                  <a:schemeClr val="bg1"/>
                </a:solidFill>
                <a:latin typeface="Lato" pitchFamily="34" charset="0"/>
                <a:hlinkClick r:id="rId2"/>
              </a:rPr>
              <a:t>Magnétis </a:t>
            </a:r>
          </a:p>
          <a:p>
            <a:pPr algn="ctr"/>
            <a:r>
              <a:rPr lang="en-US" sz="1000" dirty="0" smtClean="0">
                <a:solidFill>
                  <a:schemeClr val="bg1"/>
                </a:solidFill>
                <a:latin typeface="Lato" pitchFamily="34" charset="0"/>
                <a:hlinkClick r:id="rId2"/>
              </a:rPr>
              <a:t>Animal</a:t>
            </a:r>
            <a:endParaRPr lang="en-US" sz="1000" dirty="0">
              <a:solidFill>
                <a:schemeClr val="bg1"/>
              </a:solidFill>
              <a:latin typeface="Lato" pitchFamily="34" charset="0"/>
            </a:endParaRPr>
          </a:p>
        </p:txBody>
      </p:sp>
      <p:grpSp>
        <p:nvGrpSpPr>
          <p:cNvPr id="5" name="Groupe 4"/>
          <p:cNvGrpSpPr/>
          <p:nvPr/>
        </p:nvGrpSpPr>
        <p:grpSpPr>
          <a:xfrm>
            <a:off x="1694237" y="2862025"/>
            <a:ext cx="2494096" cy="1514905"/>
            <a:chOff x="1694237" y="2862025"/>
            <a:chExt cx="2494096" cy="1514905"/>
          </a:xfrm>
        </p:grpSpPr>
        <p:sp>
          <p:nvSpPr>
            <p:cNvPr id="2049" name="Freeform 21"/>
            <p:cNvSpPr>
              <a:spLocks/>
            </p:cNvSpPr>
            <p:nvPr/>
          </p:nvSpPr>
          <p:spPr bwMode="auto">
            <a:xfrm>
              <a:off x="1864074" y="2862025"/>
              <a:ext cx="2324259" cy="1071563"/>
            </a:xfrm>
            <a:custGeom>
              <a:avLst/>
              <a:gdLst>
                <a:gd name="T0" fmla="*/ 1230 w 1318"/>
                <a:gd name="T1" fmla="*/ 0 h 735"/>
                <a:gd name="T2" fmla="*/ 1214 w 1318"/>
                <a:gd name="T3" fmla="*/ 39 h 735"/>
                <a:gd name="T4" fmla="*/ 1175 w 1318"/>
                <a:gd name="T5" fmla="*/ 55 h 735"/>
                <a:gd name="T6" fmla="*/ 340 w 1318"/>
                <a:gd name="T7" fmla="*/ 55 h 735"/>
                <a:gd name="T8" fmla="*/ 197 w 1318"/>
                <a:gd name="T9" fmla="*/ 198 h 735"/>
                <a:gd name="T10" fmla="*/ 197 w 1318"/>
                <a:gd name="T11" fmla="*/ 340 h 735"/>
                <a:gd name="T12" fmla="*/ 139 w 1318"/>
                <a:gd name="T13" fmla="*/ 456 h 735"/>
                <a:gd name="T14" fmla="*/ 241 w 1318"/>
                <a:gd name="T15" fmla="*/ 735 h 735"/>
                <a:gd name="T16" fmla="*/ 242 w 1318"/>
                <a:gd name="T17" fmla="*/ 735 h 735"/>
                <a:gd name="T18" fmla="*/ 344 w 1318"/>
                <a:gd name="T19" fmla="*/ 456 h 735"/>
                <a:gd name="T20" fmla="*/ 285 w 1318"/>
                <a:gd name="T21" fmla="*/ 339 h 735"/>
                <a:gd name="T22" fmla="*/ 285 w 1318"/>
                <a:gd name="T23" fmla="*/ 198 h 735"/>
                <a:gd name="T24" fmla="*/ 301 w 1318"/>
                <a:gd name="T25" fmla="*/ 159 h 735"/>
                <a:gd name="T26" fmla="*/ 340 w 1318"/>
                <a:gd name="T27" fmla="*/ 143 h 735"/>
                <a:gd name="T28" fmla="*/ 1175 w 1318"/>
                <a:gd name="T29" fmla="*/ 143 h 735"/>
                <a:gd name="T30" fmla="*/ 1318 w 1318"/>
                <a:gd name="T31" fmla="*/ 0 h 735"/>
                <a:gd name="T32" fmla="*/ 1230 w 1318"/>
                <a:gd name="T33"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18" h="735">
                  <a:moveTo>
                    <a:pt x="1230" y="0"/>
                  </a:moveTo>
                  <a:cubicBezTo>
                    <a:pt x="1230" y="16"/>
                    <a:pt x="1224" y="29"/>
                    <a:pt x="1214" y="39"/>
                  </a:cubicBezTo>
                  <a:cubicBezTo>
                    <a:pt x="1204" y="49"/>
                    <a:pt x="1190" y="55"/>
                    <a:pt x="1175" y="55"/>
                  </a:cubicBezTo>
                  <a:cubicBezTo>
                    <a:pt x="340" y="55"/>
                    <a:pt x="340" y="55"/>
                    <a:pt x="340" y="55"/>
                  </a:cubicBezTo>
                  <a:cubicBezTo>
                    <a:pt x="261" y="56"/>
                    <a:pt x="198" y="119"/>
                    <a:pt x="197" y="198"/>
                  </a:cubicBezTo>
                  <a:cubicBezTo>
                    <a:pt x="197" y="340"/>
                    <a:pt x="197" y="340"/>
                    <a:pt x="197" y="340"/>
                  </a:cubicBezTo>
                  <a:cubicBezTo>
                    <a:pt x="192" y="370"/>
                    <a:pt x="176" y="411"/>
                    <a:pt x="139" y="456"/>
                  </a:cubicBezTo>
                  <a:cubicBezTo>
                    <a:pt x="58" y="554"/>
                    <a:pt x="0" y="735"/>
                    <a:pt x="241" y="735"/>
                  </a:cubicBezTo>
                  <a:cubicBezTo>
                    <a:pt x="242" y="735"/>
                    <a:pt x="242" y="735"/>
                    <a:pt x="242" y="735"/>
                  </a:cubicBezTo>
                  <a:cubicBezTo>
                    <a:pt x="482" y="735"/>
                    <a:pt x="425" y="554"/>
                    <a:pt x="344" y="456"/>
                  </a:cubicBezTo>
                  <a:cubicBezTo>
                    <a:pt x="306" y="410"/>
                    <a:pt x="291" y="370"/>
                    <a:pt x="285" y="339"/>
                  </a:cubicBezTo>
                  <a:cubicBezTo>
                    <a:pt x="285" y="198"/>
                    <a:pt x="285" y="198"/>
                    <a:pt x="285" y="198"/>
                  </a:cubicBezTo>
                  <a:cubicBezTo>
                    <a:pt x="285" y="183"/>
                    <a:pt x="291" y="169"/>
                    <a:pt x="301" y="159"/>
                  </a:cubicBezTo>
                  <a:cubicBezTo>
                    <a:pt x="312" y="149"/>
                    <a:pt x="325" y="143"/>
                    <a:pt x="340" y="143"/>
                  </a:cubicBezTo>
                  <a:cubicBezTo>
                    <a:pt x="1175" y="143"/>
                    <a:pt x="1175" y="143"/>
                    <a:pt x="1175" y="143"/>
                  </a:cubicBezTo>
                  <a:cubicBezTo>
                    <a:pt x="1254" y="143"/>
                    <a:pt x="1317" y="79"/>
                    <a:pt x="1318" y="0"/>
                  </a:cubicBezTo>
                  <a:lnTo>
                    <a:pt x="1230"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sz="1400" dirty="0" smtClean="0"/>
            </a:p>
            <a:p>
              <a:endParaRPr lang="en-US" sz="1400" dirty="0"/>
            </a:p>
            <a:p>
              <a:endParaRPr lang="en-US" sz="1400" dirty="0" smtClean="0"/>
            </a:p>
            <a:p>
              <a:r>
                <a:rPr lang="en-US" sz="1400" dirty="0" smtClean="0"/>
                <a:t>    1751</a:t>
              </a:r>
              <a:endParaRPr lang="en-US" sz="1400" dirty="0"/>
            </a:p>
          </p:txBody>
        </p:sp>
        <p:sp>
          <p:nvSpPr>
            <p:cNvPr id="34" name="TextBox 33"/>
            <p:cNvSpPr txBox="1"/>
            <p:nvPr/>
          </p:nvSpPr>
          <p:spPr>
            <a:xfrm>
              <a:off x="1694237" y="3976820"/>
              <a:ext cx="1233471" cy="400110"/>
            </a:xfrm>
            <a:prstGeom prst="rect">
              <a:avLst/>
            </a:prstGeom>
            <a:noFill/>
          </p:spPr>
          <p:txBody>
            <a:bodyPr wrap="square" rtlCol="0">
              <a:spAutoFit/>
            </a:bodyPr>
            <a:lstStyle/>
            <a:p>
              <a:pPr algn="ctr"/>
              <a:r>
                <a:rPr lang="en-US" sz="1000" dirty="0" smtClean="0">
                  <a:solidFill>
                    <a:schemeClr val="bg1"/>
                  </a:solidFill>
                  <a:latin typeface="Lato" pitchFamily="34" charset="0"/>
                </a:rPr>
                <a:t>Marquis de Puységur</a:t>
              </a:r>
              <a:endParaRPr lang="en-US" sz="1000" dirty="0">
                <a:solidFill>
                  <a:schemeClr val="bg1"/>
                </a:solidFill>
                <a:latin typeface="Lato" pitchFamily="34" charset="0"/>
              </a:endParaRPr>
            </a:p>
          </p:txBody>
        </p:sp>
      </p:grpSp>
      <p:grpSp>
        <p:nvGrpSpPr>
          <p:cNvPr id="10" name="Group 9"/>
          <p:cNvGrpSpPr/>
          <p:nvPr/>
        </p:nvGrpSpPr>
        <p:grpSpPr>
          <a:xfrm>
            <a:off x="3024635" y="2498758"/>
            <a:ext cx="632965" cy="624013"/>
            <a:chOff x="3024635" y="2498758"/>
            <a:chExt cx="632965" cy="624013"/>
          </a:xfrm>
        </p:grpSpPr>
        <p:sp>
          <p:nvSpPr>
            <p:cNvPr id="2073" name="Oval 2072"/>
            <p:cNvSpPr/>
            <p:nvPr/>
          </p:nvSpPr>
          <p:spPr>
            <a:xfrm>
              <a:off x="3079729" y="2498758"/>
              <a:ext cx="528867" cy="52886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3024635" y="2537996"/>
              <a:ext cx="632965" cy="584775"/>
            </a:xfrm>
            <a:prstGeom prst="rect">
              <a:avLst/>
            </a:prstGeom>
            <a:noFill/>
          </p:spPr>
          <p:txBody>
            <a:bodyPr wrap="square" rtlCol="0">
              <a:spAutoFit/>
            </a:bodyPr>
            <a:lstStyle/>
            <a:p>
              <a:pPr algn="ctr"/>
              <a:r>
                <a:rPr lang="en-US" sz="800" dirty="0" smtClean="0">
                  <a:solidFill>
                    <a:schemeClr val="bg1"/>
                  </a:solidFill>
                  <a:latin typeface="Lato" pitchFamily="34" charset="0"/>
                </a:rPr>
                <a:t>Com. Royale</a:t>
              </a:r>
            </a:p>
            <a:p>
              <a:pPr algn="ctr"/>
              <a:endParaRPr lang="en-US" sz="800" dirty="0">
                <a:solidFill>
                  <a:schemeClr val="bg1"/>
                </a:solidFill>
                <a:latin typeface="Lato" pitchFamily="34" charset="0"/>
              </a:endParaRPr>
            </a:p>
            <a:p>
              <a:pPr algn="ctr"/>
              <a:r>
                <a:rPr lang="en-US" sz="800" dirty="0" smtClean="0">
                  <a:solidFill>
                    <a:schemeClr val="bg1"/>
                  </a:solidFill>
                  <a:latin typeface="Lato" pitchFamily="34" charset="0"/>
                </a:rPr>
                <a:t>1784</a:t>
              </a:r>
              <a:endParaRPr lang="en-US" sz="800" dirty="0">
                <a:solidFill>
                  <a:schemeClr val="bg1"/>
                </a:solidFill>
                <a:latin typeface="Lato" pitchFamily="34" charset="0"/>
              </a:endParaRPr>
            </a:p>
          </p:txBody>
        </p:sp>
      </p:grpSp>
      <p:sp>
        <p:nvSpPr>
          <p:cNvPr id="36" name="TextBox 35"/>
          <p:cNvSpPr txBox="1"/>
          <p:nvPr/>
        </p:nvSpPr>
        <p:spPr>
          <a:xfrm>
            <a:off x="7086600" y="3976820"/>
            <a:ext cx="1476940" cy="600164"/>
          </a:xfrm>
          <a:prstGeom prst="rect">
            <a:avLst/>
          </a:prstGeom>
          <a:noFill/>
        </p:spPr>
        <p:txBody>
          <a:bodyPr wrap="square" rtlCol="0">
            <a:spAutoFit/>
          </a:bodyPr>
          <a:lstStyle/>
          <a:p>
            <a:r>
              <a:rPr lang="en-US" sz="800" dirty="0" smtClean="0">
                <a:solidFill>
                  <a:schemeClr val="bg1"/>
                </a:solidFill>
                <a:latin typeface="Lato" pitchFamily="34" charset="0"/>
              </a:rPr>
              <a:t>Léon Besse</a:t>
            </a:r>
            <a:br>
              <a:rPr lang="en-US" sz="800" dirty="0" smtClean="0">
                <a:solidFill>
                  <a:schemeClr val="bg1"/>
                </a:solidFill>
                <a:latin typeface="Lato" pitchFamily="34" charset="0"/>
              </a:rPr>
            </a:br>
            <a:r>
              <a:rPr lang="en-US" sz="800" dirty="0" smtClean="0">
                <a:solidFill>
                  <a:schemeClr val="bg1"/>
                </a:solidFill>
                <a:latin typeface="Lato" pitchFamily="34" charset="0"/>
              </a:rPr>
              <a:t>Hypnotisme  thérapeutique</a:t>
            </a:r>
          </a:p>
          <a:p>
            <a:r>
              <a:rPr lang="fr-CA" sz="900" dirty="0">
                <a:solidFill>
                  <a:schemeClr val="bg1"/>
                </a:solidFill>
              </a:rPr>
              <a:t>Congrès 1889</a:t>
            </a:r>
          </a:p>
          <a:p>
            <a:endParaRPr lang="en-US" sz="800" dirty="0">
              <a:solidFill>
                <a:schemeClr val="bg1"/>
              </a:solidFill>
              <a:latin typeface="Lato" pitchFamily="34" charset="0"/>
            </a:endParaRPr>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6629400" y="2149318"/>
            <a:ext cx="387288" cy="311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8201" y="3043071"/>
            <a:ext cx="530225"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p:cNvSpPr txBox="1"/>
          <p:nvPr/>
        </p:nvSpPr>
        <p:spPr>
          <a:xfrm>
            <a:off x="3319020" y="3562350"/>
            <a:ext cx="948180" cy="215444"/>
          </a:xfrm>
          <a:prstGeom prst="rect">
            <a:avLst/>
          </a:prstGeom>
          <a:solidFill>
            <a:schemeClr val="bg1"/>
          </a:solidFill>
        </p:spPr>
        <p:txBody>
          <a:bodyPr wrap="square" rtlCol="0">
            <a:spAutoFit/>
          </a:bodyPr>
          <a:lstStyle/>
          <a:p>
            <a:r>
              <a:rPr lang="fr-CA" sz="800" dirty="0" smtClean="0">
                <a:solidFill>
                  <a:schemeClr val="bg1"/>
                </a:solidFill>
                <a:hlinkClick r:id="rId6"/>
              </a:rPr>
              <a:t>Convulsionnaires</a:t>
            </a:r>
            <a:endParaRPr lang="fr-CA" sz="800" dirty="0">
              <a:solidFill>
                <a:schemeClr val="bg1"/>
              </a:solidFill>
            </a:endParaRPr>
          </a:p>
        </p:txBody>
      </p:sp>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82878" y="3211477"/>
            <a:ext cx="828885" cy="1165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ZoneTexte 27"/>
          <p:cNvSpPr txBox="1"/>
          <p:nvPr/>
        </p:nvSpPr>
        <p:spPr>
          <a:xfrm>
            <a:off x="3499179" y="3105150"/>
            <a:ext cx="509247" cy="400110"/>
          </a:xfrm>
          <a:prstGeom prst="rect">
            <a:avLst/>
          </a:prstGeom>
          <a:noFill/>
        </p:spPr>
        <p:txBody>
          <a:bodyPr wrap="square" rtlCol="0">
            <a:spAutoFit/>
          </a:bodyPr>
          <a:lstStyle/>
          <a:p>
            <a:r>
              <a:rPr lang="fr-CA" sz="1000" dirty="0" smtClean="0">
                <a:solidFill>
                  <a:schemeClr val="bg1"/>
                </a:solidFill>
                <a:hlinkClick r:id="rId8"/>
              </a:rPr>
              <a:t>Jansénisme</a:t>
            </a:r>
            <a:endParaRPr lang="fr-CA" sz="1000" dirty="0">
              <a:solidFill>
                <a:schemeClr val="bg1"/>
              </a:solidFill>
            </a:endParaRPr>
          </a:p>
        </p:txBody>
      </p:sp>
      <p:pic>
        <p:nvPicPr>
          <p:cNvPr id="3" name="Picture 2">
            <a:hlinkClick r:id="rId9" action="ppaction://hlinkfile"/>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2000" y="1597530"/>
            <a:ext cx="12319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037454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72"/>
                                        </p:tgtEl>
                                        <p:attrNameLst>
                                          <p:attrName>style.visibility</p:attrName>
                                        </p:attrNameLst>
                                      </p:cBhvr>
                                      <p:to>
                                        <p:strVal val="visible"/>
                                      </p:to>
                                    </p:set>
                                    <p:animEffect transition="in" filter="fade">
                                      <p:cBhvr>
                                        <p:cTn id="7" dur="500"/>
                                        <p:tgtEl>
                                          <p:spTgt spid="207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par>
                          <p:cTn id="16" fill="hold">
                            <p:stCondLst>
                              <p:cond delay="0"/>
                            </p:stCondLst>
                            <p:childTnLst>
                              <p:par>
                                <p:cTn id="17" presetID="22" presetClass="entr" presetSubtype="8" fill="hold" grpId="0" nodeType="afterEffect">
                                  <p:stCondLst>
                                    <p:cond delay="0"/>
                                  </p:stCondLst>
                                  <p:childTnLst>
                                    <p:set>
                                      <p:cBhvr>
                                        <p:cTn id="18" dur="1" fill="hold">
                                          <p:stCondLst>
                                            <p:cond delay="0"/>
                                          </p:stCondLst>
                                        </p:cTn>
                                        <p:tgtEl>
                                          <p:spTgt spid="2051"/>
                                        </p:tgtEl>
                                        <p:attrNameLst>
                                          <p:attrName>style.visibility</p:attrName>
                                        </p:attrNameLst>
                                      </p:cBhvr>
                                      <p:to>
                                        <p:strVal val="visible"/>
                                      </p:to>
                                    </p:set>
                                    <p:animEffect transition="in" filter="wipe(left)">
                                      <p:cBhvr>
                                        <p:cTn id="19" dur="500"/>
                                        <p:tgtEl>
                                          <p:spTgt spid="2051"/>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10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8"/>
                                        </p:tgtEl>
                                        <p:attrNameLst>
                                          <p:attrName>style.visibility</p:attrName>
                                        </p:attrNameLst>
                                      </p:cBhvr>
                                      <p:to>
                                        <p:strVal val="visible"/>
                                      </p:to>
                                    </p:set>
                                  </p:childTnLst>
                                </p:cTn>
                              </p:par>
                            </p:childTnLst>
                          </p:cTn>
                        </p:par>
                        <p:par>
                          <p:cTn id="28" fill="hold">
                            <p:stCondLst>
                              <p:cond delay="0"/>
                            </p:stCondLst>
                            <p:childTnLst>
                              <p:par>
                                <p:cTn id="29" presetID="53" presetClass="entr" presetSubtype="16"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heel(1)">
                                      <p:cBhvr>
                                        <p:cTn id="38" dur="2000"/>
                                        <p:tgtEl>
                                          <p:spTgt spid="2"/>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mph" presetSubtype="0" fill="hold" grpId="0" nodeType="clickEffect">
                                  <p:stCondLst>
                                    <p:cond delay="0"/>
                                  </p:stCondLst>
                                  <p:childTnLst>
                                    <p:animScale>
                                      <p:cBhvr>
                                        <p:cTn id="42" dur="2000" fill="hold"/>
                                        <p:tgtEl>
                                          <p:spTgt spid="32"/>
                                        </p:tgtEl>
                                      </p:cBhvr>
                                      <p:by x="150000" y="150000"/>
                                    </p:animScale>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500"/>
                                        <p:tgtEl>
                                          <p:spTgt spid="4"/>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35">
                                            <p:txEl>
                                              <p:pRg st="0" end="0"/>
                                            </p:txEl>
                                          </p:spTgt>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35">
                                            <p:txEl>
                                              <p:pRg st="1" end="1"/>
                                            </p:txEl>
                                          </p:spTgt>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35">
                                            <p:txEl>
                                              <p:pRg st="2" end="2"/>
                                            </p:txEl>
                                          </p:spTgt>
                                        </p:tgtEl>
                                        <p:attrNameLst>
                                          <p:attrName>style.visibility</p:attrName>
                                        </p:attrNameLst>
                                      </p:cBhvr>
                                      <p:to>
                                        <p:strVal val="visible"/>
                                      </p:to>
                                    </p:set>
                                  </p:childTnLst>
                                </p:cTn>
                              </p:par>
                            </p:childTnLst>
                          </p:cTn>
                        </p:par>
                        <p:par>
                          <p:cTn id="56" fill="hold">
                            <p:stCondLst>
                              <p:cond delay="0"/>
                            </p:stCondLst>
                            <p:childTnLst>
                              <p:par>
                                <p:cTn id="57" presetID="22" presetClass="entr" presetSubtype="8" fill="hold" grpId="0" nodeType="afterEffect">
                                  <p:stCondLst>
                                    <p:cond delay="0"/>
                                  </p:stCondLst>
                                  <p:childTnLst>
                                    <p:set>
                                      <p:cBhvr>
                                        <p:cTn id="58" dur="1" fill="hold">
                                          <p:stCondLst>
                                            <p:cond delay="0"/>
                                          </p:stCondLst>
                                        </p:cTn>
                                        <p:tgtEl>
                                          <p:spTgt spid="2054"/>
                                        </p:tgtEl>
                                        <p:attrNameLst>
                                          <p:attrName>style.visibility</p:attrName>
                                        </p:attrNameLst>
                                      </p:cBhvr>
                                      <p:to>
                                        <p:strVal val="visible"/>
                                      </p:to>
                                    </p:set>
                                    <p:animEffect transition="in" filter="wipe(left)">
                                      <p:cBhvr>
                                        <p:cTn id="59" dur="500"/>
                                        <p:tgtEl>
                                          <p:spTgt spid="2054"/>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1026"/>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fade">
                                      <p:cBhvr>
                                        <p:cTn id="68" dur="500"/>
                                        <p:tgtEl>
                                          <p:spTgt spid="33"/>
                                        </p:tgtEl>
                                      </p:cBhvr>
                                    </p:animEffect>
                                  </p:childTnLst>
                                </p:cTn>
                              </p:par>
                            </p:childTnLst>
                          </p:cTn>
                        </p:par>
                      </p:childTnLst>
                    </p:cTn>
                  </p:par>
                  <p:par>
                    <p:cTn id="69" fill="hold">
                      <p:stCondLst>
                        <p:cond delay="indefinite"/>
                      </p:stCondLst>
                      <p:childTnLst>
                        <p:par>
                          <p:cTn id="70" fill="hold">
                            <p:stCondLst>
                              <p:cond delay="0"/>
                            </p:stCondLst>
                            <p:childTnLst>
                              <p:par>
                                <p:cTn id="71" presetID="45" presetClass="entr" presetSubtype="0" fill="hold" nodeType="clickEffect">
                                  <p:stCondLst>
                                    <p:cond delay="0"/>
                                  </p:stCondLst>
                                  <p:childTnLst>
                                    <p:set>
                                      <p:cBhvr>
                                        <p:cTn id="72" dur="1" fill="hold">
                                          <p:stCondLst>
                                            <p:cond delay="0"/>
                                          </p:stCondLst>
                                        </p:cTn>
                                        <p:tgtEl>
                                          <p:spTgt spid="4099"/>
                                        </p:tgtEl>
                                        <p:attrNameLst>
                                          <p:attrName>style.visibility</p:attrName>
                                        </p:attrNameLst>
                                      </p:cBhvr>
                                      <p:to>
                                        <p:strVal val="visible"/>
                                      </p:to>
                                    </p:set>
                                    <p:animEffect transition="in" filter="fade">
                                      <p:cBhvr>
                                        <p:cTn id="73" dur="2000"/>
                                        <p:tgtEl>
                                          <p:spTgt spid="4099"/>
                                        </p:tgtEl>
                                      </p:cBhvr>
                                    </p:animEffect>
                                    <p:anim calcmode="lin" valueType="num">
                                      <p:cBhvr>
                                        <p:cTn id="74" dur="2000" fill="hold"/>
                                        <p:tgtEl>
                                          <p:spTgt spid="4099"/>
                                        </p:tgtEl>
                                        <p:attrNameLst>
                                          <p:attrName>ppt_w</p:attrName>
                                        </p:attrNameLst>
                                      </p:cBhvr>
                                      <p:tavLst>
                                        <p:tav tm="0" fmla="#ppt_w*sin(2.5*pi*$)">
                                          <p:val>
                                            <p:fltVal val="0"/>
                                          </p:val>
                                        </p:tav>
                                        <p:tav tm="100000">
                                          <p:val>
                                            <p:fltVal val="1"/>
                                          </p:val>
                                        </p:tav>
                                      </p:tavLst>
                                    </p:anim>
                                    <p:anim calcmode="lin" valueType="num">
                                      <p:cBhvr>
                                        <p:cTn id="75" dur="2000" fill="hold"/>
                                        <p:tgtEl>
                                          <p:spTgt spid="4099"/>
                                        </p:tgtEl>
                                        <p:attrNameLst>
                                          <p:attrName>ppt_h</p:attrName>
                                        </p:attrNameLst>
                                      </p:cBhvr>
                                      <p:tavLst>
                                        <p:tav tm="0">
                                          <p:val>
                                            <p:strVal val="#ppt_h"/>
                                          </p:val>
                                        </p:tav>
                                        <p:tav tm="100000">
                                          <p:val>
                                            <p:strVal val="#ppt_h"/>
                                          </p:val>
                                        </p:tav>
                                      </p:tavLst>
                                    </p:anim>
                                  </p:childTnLst>
                                </p:cTn>
                              </p:par>
                            </p:childTnLst>
                          </p:cTn>
                        </p:par>
                        <p:par>
                          <p:cTn id="76" fill="hold">
                            <p:stCondLst>
                              <p:cond delay="2000"/>
                            </p:stCondLst>
                            <p:childTnLst>
                              <p:par>
                                <p:cTn id="77" presetID="22" presetClass="entr" presetSubtype="8" fill="hold" grpId="0" nodeType="afterEffect">
                                  <p:stCondLst>
                                    <p:cond delay="0"/>
                                  </p:stCondLst>
                                  <p:childTnLst>
                                    <p:set>
                                      <p:cBhvr>
                                        <p:cTn id="78" dur="1" fill="hold">
                                          <p:stCondLst>
                                            <p:cond delay="0"/>
                                          </p:stCondLst>
                                        </p:cTn>
                                        <p:tgtEl>
                                          <p:spTgt spid="2053"/>
                                        </p:tgtEl>
                                        <p:attrNameLst>
                                          <p:attrName>style.visibility</p:attrName>
                                        </p:attrNameLst>
                                      </p:cBhvr>
                                      <p:to>
                                        <p:strVal val="visible"/>
                                      </p:to>
                                    </p:set>
                                    <p:animEffect transition="in" filter="wipe(left)">
                                      <p:cBhvr>
                                        <p:cTn id="79" dur="500"/>
                                        <p:tgtEl>
                                          <p:spTgt spid="2053"/>
                                        </p:tgtEl>
                                      </p:cBhvr>
                                    </p:animEffect>
                                  </p:childTnLst>
                                </p:cTn>
                              </p:par>
                            </p:childTnLst>
                          </p:cTn>
                        </p:par>
                        <p:par>
                          <p:cTn id="80" fill="hold">
                            <p:stCondLst>
                              <p:cond delay="2500"/>
                            </p:stCondLst>
                            <p:childTnLst>
                              <p:par>
                                <p:cTn id="81" presetID="22" presetClass="entr" presetSubtype="1" fill="hold" grpId="0" nodeType="afterEffect">
                                  <p:stCondLst>
                                    <p:cond delay="0"/>
                                  </p:stCondLst>
                                  <p:childTnLst>
                                    <p:set>
                                      <p:cBhvr>
                                        <p:cTn id="82" dur="1" fill="hold">
                                          <p:stCondLst>
                                            <p:cond delay="0"/>
                                          </p:stCondLst>
                                        </p:cTn>
                                        <p:tgtEl>
                                          <p:spTgt spid="2055"/>
                                        </p:tgtEl>
                                        <p:attrNameLst>
                                          <p:attrName>style.visibility</p:attrName>
                                        </p:attrNameLst>
                                      </p:cBhvr>
                                      <p:to>
                                        <p:strVal val="visible"/>
                                      </p:to>
                                    </p:set>
                                    <p:animEffect transition="in" filter="wipe(up)">
                                      <p:cBhvr>
                                        <p:cTn id="83" dur="500"/>
                                        <p:tgtEl>
                                          <p:spTgt spid="2055"/>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fade">
                                      <p:cBhvr>
                                        <p:cTn id="8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2" grpId="0" animBg="1"/>
      <p:bldP spid="2051" grpId="0" animBg="1"/>
      <p:bldP spid="2054" grpId="0" animBg="1"/>
      <p:bldP spid="2055" grpId="0" animBg="1"/>
      <p:bldP spid="2053" grpId="0" animBg="1"/>
      <p:bldP spid="32" grpId="0"/>
      <p:bldP spid="33" grpId="0"/>
      <p:bldP spid="36" grpId="0"/>
      <p:bldP spid="2" grpId="0" animBg="1"/>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14348" y="375032"/>
            <a:ext cx="8072494" cy="4401205"/>
          </a:xfrm>
          <a:prstGeom prst="rect">
            <a:avLst/>
          </a:prstGeom>
          <a:noFill/>
        </p:spPr>
        <p:txBody>
          <a:bodyPr wrap="square" rtlCol="0">
            <a:spAutoFit/>
          </a:bodyPr>
          <a:lstStyle/>
          <a:p>
            <a:pPr algn="ctr"/>
            <a:r>
              <a:rPr lang="fr-CH" sz="1400" b="1" dirty="0" smtClean="0">
                <a:solidFill>
                  <a:srgbClr val="000000"/>
                </a:solidFill>
              </a:rPr>
              <a:t>MERIDIENS ET EMOTIONS</a:t>
            </a:r>
          </a:p>
          <a:p>
            <a:endParaRPr lang="fr-CH" sz="1400" b="1" dirty="0">
              <a:solidFill>
                <a:srgbClr val="000000"/>
              </a:solidFill>
            </a:endParaRPr>
          </a:p>
          <a:p>
            <a:r>
              <a:rPr lang="fr-CH" sz="1400" b="1" dirty="0" smtClean="0">
                <a:solidFill>
                  <a:srgbClr val="000000"/>
                </a:solidFill>
              </a:rPr>
              <a:t>Point karaté </a:t>
            </a:r>
            <a:r>
              <a:rPr lang="fr-CH" sz="1400" dirty="0" smtClean="0">
                <a:solidFill>
                  <a:srgbClr val="000000"/>
                </a:solidFill>
              </a:rPr>
              <a:t>:	INTESTIN GRELE : </a:t>
            </a:r>
            <a:r>
              <a:rPr lang="fr-CH" sz="1400" i="1" dirty="0" smtClean="0">
                <a:solidFill>
                  <a:srgbClr val="000000"/>
                </a:solidFill>
              </a:rPr>
              <a:t>confiance en soi</a:t>
            </a:r>
          </a:p>
          <a:p>
            <a:endParaRPr lang="fr-CH" sz="1400" dirty="0" smtClean="0">
              <a:solidFill>
                <a:srgbClr val="000000"/>
              </a:solidFill>
            </a:endParaRPr>
          </a:p>
          <a:p>
            <a:r>
              <a:rPr lang="fr-CH" sz="1400" b="1" dirty="0" smtClean="0">
                <a:solidFill>
                  <a:srgbClr val="000000"/>
                </a:solidFill>
              </a:rPr>
              <a:t>Sourcils </a:t>
            </a:r>
            <a:r>
              <a:rPr lang="fr-CH" sz="1400" dirty="0" smtClean="0">
                <a:solidFill>
                  <a:srgbClr val="000000"/>
                </a:solidFill>
              </a:rPr>
              <a:t>:		VESSIE : </a:t>
            </a:r>
            <a:r>
              <a:rPr lang="fr-CH" sz="1400" i="1" dirty="0" smtClean="0">
                <a:solidFill>
                  <a:srgbClr val="000000"/>
                </a:solidFill>
              </a:rPr>
              <a:t>phobies, stagnation, inhibition à l’action, frustrations</a:t>
            </a:r>
          </a:p>
          <a:p>
            <a:r>
              <a:rPr lang="fr-CH" sz="1400" b="1" dirty="0" smtClean="0">
                <a:solidFill>
                  <a:srgbClr val="000000"/>
                </a:solidFill>
              </a:rPr>
              <a:t>Coin de l’œil </a:t>
            </a:r>
            <a:r>
              <a:rPr lang="fr-CH" sz="1400" dirty="0" smtClean="0">
                <a:solidFill>
                  <a:srgbClr val="000000"/>
                </a:solidFill>
              </a:rPr>
              <a:t>:	VESICULE BILIAIRE </a:t>
            </a:r>
            <a:r>
              <a:rPr lang="fr-CH" sz="1400" i="1" dirty="0" smtClean="0">
                <a:solidFill>
                  <a:srgbClr val="000000"/>
                </a:solidFill>
              </a:rPr>
              <a:t>: colère, rage, haine, rancunes</a:t>
            </a:r>
          </a:p>
          <a:p>
            <a:r>
              <a:rPr lang="fr-CH" sz="1400" b="1" dirty="0" smtClean="0">
                <a:solidFill>
                  <a:srgbClr val="000000"/>
                </a:solidFill>
              </a:rPr>
              <a:t>Sous l’œil </a:t>
            </a:r>
            <a:r>
              <a:rPr lang="fr-CH" sz="1400" dirty="0" smtClean="0">
                <a:solidFill>
                  <a:srgbClr val="000000"/>
                </a:solidFill>
              </a:rPr>
              <a:t>: 	ESTOMAC </a:t>
            </a:r>
            <a:r>
              <a:rPr lang="fr-CH" sz="1400" i="1" dirty="0" smtClean="0">
                <a:solidFill>
                  <a:srgbClr val="000000"/>
                </a:solidFill>
              </a:rPr>
              <a:t>: attachements, obsession, vide</a:t>
            </a:r>
          </a:p>
          <a:p>
            <a:r>
              <a:rPr lang="fr-CH" sz="1400" b="1" dirty="0" smtClean="0">
                <a:solidFill>
                  <a:srgbClr val="000000"/>
                </a:solidFill>
              </a:rPr>
              <a:t>Sous le nez </a:t>
            </a:r>
            <a:r>
              <a:rPr lang="fr-CH" sz="1400" dirty="0" smtClean="0">
                <a:solidFill>
                  <a:srgbClr val="000000"/>
                </a:solidFill>
              </a:rPr>
              <a:t>:	VAISSEAU GOUVERNEUR : </a:t>
            </a:r>
            <a:r>
              <a:rPr lang="fr-CH" sz="1400" i="1" dirty="0" smtClean="0">
                <a:solidFill>
                  <a:srgbClr val="000000"/>
                </a:solidFill>
              </a:rPr>
              <a:t>honte de soi, timidité excessive</a:t>
            </a:r>
          </a:p>
          <a:p>
            <a:r>
              <a:rPr lang="fr-CH" sz="1400" b="1" dirty="0" smtClean="0">
                <a:solidFill>
                  <a:srgbClr val="000000"/>
                </a:solidFill>
              </a:rPr>
              <a:t>Creux du menton </a:t>
            </a:r>
            <a:r>
              <a:rPr lang="fr-CH" sz="1400" dirty="0" smtClean="0">
                <a:solidFill>
                  <a:srgbClr val="000000"/>
                </a:solidFill>
              </a:rPr>
              <a:t>:	VAISSEAU CONCEPTION : </a:t>
            </a:r>
            <a:r>
              <a:rPr lang="fr-CH" sz="1400" i="1" dirty="0" smtClean="0">
                <a:solidFill>
                  <a:srgbClr val="000000"/>
                </a:solidFill>
              </a:rPr>
              <a:t>culpabilité, sentiment d’échec, remords</a:t>
            </a:r>
          </a:p>
          <a:p>
            <a:endParaRPr lang="fr-CH" sz="1400" dirty="0">
              <a:solidFill>
                <a:srgbClr val="000000"/>
              </a:solidFill>
            </a:endParaRPr>
          </a:p>
          <a:p>
            <a:r>
              <a:rPr lang="fr-CH" sz="1400" b="1" dirty="0" smtClean="0">
                <a:solidFill>
                  <a:srgbClr val="000000"/>
                </a:solidFill>
              </a:rPr>
              <a:t>Clavicules :	</a:t>
            </a:r>
            <a:r>
              <a:rPr lang="fr-CH" sz="1400" dirty="0" smtClean="0">
                <a:solidFill>
                  <a:srgbClr val="000000"/>
                </a:solidFill>
              </a:rPr>
              <a:t>REINS  : a</a:t>
            </a:r>
            <a:r>
              <a:rPr lang="fr-CH" sz="1400" i="1" dirty="0" smtClean="0">
                <a:solidFill>
                  <a:srgbClr val="000000"/>
                </a:solidFill>
              </a:rPr>
              <a:t>ngoisses, peurs, terreurs, point d’urgence</a:t>
            </a:r>
          </a:p>
          <a:p>
            <a:r>
              <a:rPr lang="fr-CH" sz="1400" b="1" dirty="0" smtClean="0">
                <a:solidFill>
                  <a:srgbClr val="000000"/>
                </a:solidFill>
              </a:rPr>
              <a:t>Sous les seins </a:t>
            </a:r>
            <a:r>
              <a:rPr lang="fr-CH" sz="1400" dirty="0" smtClean="0">
                <a:solidFill>
                  <a:srgbClr val="000000"/>
                </a:solidFill>
              </a:rPr>
              <a:t>:	FOIE : </a:t>
            </a:r>
            <a:r>
              <a:rPr lang="fr-CH" sz="1400" i="1" dirty="0" smtClean="0">
                <a:solidFill>
                  <a:srgbClr val="000000"/>
                </a:solidFill>
              </a:rPr>
              <a:t>désarroi</a:t>
            </a:r>
          </a:p>
          <a:p>
            <a:r>
              <a:rPr lang="fr-CH" sz="1400" b="1" dirty="0" smtClean="0">
                <a:solidFill>
                  <a:srgbClr val="000000"/>
                </a:solidFill>
              </a:rPr>
              <a:t>Sous le bras </a:t>
            </a:r>
            <a:r>
              <a:rPr lang="fr-CH" sz="1400" dirty="0" smtClean="0">
                <a:solidFill>
                  <a:srgbClr val="000000"/>
                </a:solidFill>
              </a:rPr>
              <a:t>:	RATE PANCREAS : </a:t>
            </a:r>
            <a:r>
              <a:rPr lang="fr-CH" sz="1400" i="1" dirty="0" smtClean="0">
                <a:solidFill>
                  <a:srgbClr val="000000"/>
                </a:solidFill>
              </a:rPr>
              <a:t>ressentiment, manque de joie</a:t>
            </a:r>
          </a:p>
          <a:p>
            <a:endParaRPr lang="fr-CH" sz="1400" dirty="0">
              <a:solidFill>
                <a:srgbClr val="000000"/>
              </a:solidFill>
            </a:endParaRPr>
          </a:p>
          <a:p>
            <a:r>
              <a:rPr lang="fr-CH" sz="1400" b="1" dirty="0" smtClean="0">
                <a:solidFill>
                  <a:srgbClr val="000000"/>
                </a:solidFill>
              </a:rPr>
              <a:t>Pouce </a:t>
            </a:r>
            <a:r>
              <a:rPr lang="fr-CH" sz="1400" dirty="0" smtClean="0">
                <a:solidFill>
                  <a:srgbClr val="000000"/>
                </a:solidFill>
              </a:rPr>
              <a:t>:		POUMON : </a:t>
            </a:r>
            <a:r>
              <a:rPr lang="fr-CH" sz="1400" i="1" dirty="0" smtClean="0">
                <a:solidFill>
                  <a:srgbClr val="000000"/>
                </a:solidFill>
              </a:rPr>
              <a:t>tristesse, chagrin</a:t>
            </a:r>
          </a:p>
          <a:p>
            <a:r>
              <a:rPr lang="fr-CH" sz="1400" b="1" dirty="0" smtClean="0">
                <a:solidFill>
                  <a:srgbClr val="000000"/>
                </a:solidFill>
              </a:rPr>
              <a:t>Index</a:t>
            </a:r>
            <a:r>
              <a:rPr lang="fr-CH" sz="1400" dirty="0" smtClean="0">
                <a:solidFill>
                  <a:srgbClr val="000000"/>
                </a:solidFill>
              </a:rPr>
              <a:t> :		GROS INESTIN : </a:t>
            </a:r>
            <a:r>
              <a:rPr lang="fr-CH" sz="1400" i="1" dirty="0" smtClean="0">
                <a:solidFill>
                  <a:srgbClr val="000000"/>
                </a:solidFill>
              </a:rPr>
              <a:t>nostalgie, détachement</a:t>
            </a:r>
          </a:p>
          <a:p>
            <a:r>
              <a:rPr lang="fr-CH" sz="1400" b="1" dirty="0" smtClean="0">
                <a:solidFill>
                  <a:srgbClr val="000000"/>
                </a:solidFill>
              </a:rPr>
              <a:t>Majeur </a:t>
            </a:r>
            <a:r>
              <a:rPr lang="fr-CH" sz="1400" dirty="0" smtClean="0">
                <a:solidFill>
                  <a:srgbClr val="000000"/>
                </a:solidFill>
              </a:rPr>
              <a:t>:		MAITRE CŒUR : auto-évaluation</a:t>
            </a:r>
          </a:p>
          <a:p>
            <a:r>
              <a:rPr lang="fr-CH" sz="1400" b="1" dirty="0" smtClean="0">
                <a:solidFill>
                  <a:srgbClr val="000000"/>
                </a:solidFill>
              </a:rPr>
              <a:t>Auriculaire</a:t>
            </a:r>
            <a:r>
              <a:rPr lang="fr-CH" sz="1400" dirty="0" smtClean="0">
                <a:solidFill>
                  <a:srgbClr val="000000"/>
                </a:solidFill>
              </a:rPr>
              <a:t> :	CŒUR : manque d’amour</a:t>
            </a:r>
          </a:p>
          <a:p>
            <a:endParaRPr lang="fr-CH" sz="1400" dirty="0" smtClean="0">
              <a:solidFill>
                <a:srgbClr val="000000"/>
              </a:solidFill>
            </a:endParaRPr>
          </a:p>
          <a:p>
            <a:r>
              <a:rPr lang="fr-CH" sz="1400" b="1" dirty="0" smtClean="0">
                <a:solidFill>
                  <a:srgbClr val="000000"/>
                </a:solidFill>
              </a:rPr>
              <a:t>Point de gamme </a:t>
            </a:r>
            <a:r>
              <a:rPr lang="fr-CH" sz="1400" dirty="0" smtClean="0">
                <a:solidFill>
                  <a:srgbClr val="000000"/>
                </a:solidFill>
              </a:rPr>
              <a:t>:	TRIPLE RECHAUFFEUR: </a:t>
            </a:r>
            <a:r>
              <a:rPr lang="fr-CH" sz="1400" i="1" dirty="0" smtClean="0">
                <a:solidFill>
                  <a:srgbClr val="000000"/>
                </a:solidFill>
              </a:rPr>
              <a:t>désespoir, douleurs, dépression</a:t>
            </a:r>
            <a:endParaRPr lang="fr-CH" sz="1400" i="1" dirty="0">
              <a:solidFill>
                <a:srgbClr val="000000"/>
              </a:solidFill>
            </a:endParaRPr>
          </a:p>
        </p:txBody>
      </p:sp>
    </p:spTree>
    <p:extLst>
      <p:ext uri="{BB962C8B-B14F-4D97-AF65-F5344CB8AC3E}">
        <p14:creationId xmlns:p14="http://schemas.microsoft.com/office/powerpoint/2010/main" val="9348850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219200" y="819150"/>
            <a:ext cx="6629400" cy="3354765"/>
          </a:xfrm>
          <a:prstGeom prst="rect">
            <a:avLst/>
          </a:prstGeom>
          <a:noFill/>
        </p:spPr>
        <p:txBody>
          <a:bodyPr wrap="square" rtlCol="0">
            <a:spAutoFit/>
          </a:bodyPr>
          <a:lstStyle/>
          <a:p>
            <a:r>
              <a:rPr lang="fr-FR" b="1" i="1" dirty="0"/>
              <a:t> </a:t>
            </a:r>
            <a:endParaRPr lang="fr-FR" dirty="0"/>
          </a:p>
          <a:p>
            <a:pPr algn="just"/>
            <a:r>
              <a:rPr lang="fr-FR" dirty="0"/>
              <a:t/>
            </a:r>
            <a:br>
              <a:rPr lang="fr-FR" dirty="0"/>
            </a:br>
            <a:endParaRPr lang="fr-FR" dirty="0" smtClean="0"/>
          </a:p>
          <a:p>
            <a:pPr algn="just"/>
            <a:endParaRPr lang="fr-FR" sz="1400" dirty="0"/>
          </a:p>
          <a:p>
            <a:pPr algn="just"/>
            <a:endParaRPr lang="fr-FR" sz="1400" dirty="0" smtClean="0"/>
          </a:p>
          <a:p>
            <a:pPr algn="just"/>
            <a:r>
              <a:rPr lang="fr-FR" sz="1400" dirty="0" smtClean="0"/>
              <a:t>L’apprentissage </a:t>
            </a:r>
            <a:r>
              <a:rPr lang="fr-FR" sz="1400" dirty="0"/>
              <a:t>d’EFT est très facile, de sorte qu’un client peut l’utiliser n’importe où ailleurs que dans le bureau de son thérapeute s’il est en proie à une émotion négative. Je prends pour exemple un coup de téléphone perturbant. Quelqu’un qui connaît EFT peut se libérer tout de suite de cette émotion négative. EFT est la technique d’hygiène mentale la plus rapide que je connaisse pour se libérer d’émotions négatives qui surviennent au cours d’une journée. Par contre, on ne fait pas soi-même sa thérapie, surtout s’il s’agit d’une problématique complexe, tel un traumatisme.</a:t>
            </a:r>
          </a:p>
          <a:p>
            <a:endParaRPr lang="fr-FR" dirty="0"/>
          </a:p>
        </p:txBody>
      </p:sp>
      <p:sp>
        <p:nvSpPr>
          <p:cNvPr id="3" name="ZoneTexte 2"/>
          <p:cNvSpPr txBox="1"/>
          <p:nvPr/>
        </p:nvSpPr>
        <p:spPr>
          <a:xfrm>
            <a:off x="685800" y="495984"/>
            <a:ext cx="8001000" cy="1046440"/>
          </a:xfrm>
          <a:prstGeom prst="rect">
            <a:avLst/>
          </a:prstGeom>
          <a:noFill/>
        </p:spPr>
        <p:txBody>
          <a:bodyPr wrap="square" rtlCol="0">
            <a:spAutoFit/>
          </a:bodyPr>
          <a:lstStyle/>
          <a:p>
            <a:pPr algn="ctr"/>
            <a:r>
              <a:rPr lang="fr-FR" sz="4400" b="1" i="1" dirty="0">
                <a:latin typeface="+mj-lt"/>
              </a:rPr>
              <a:t>La simplicité </a:t>
            </a:r>
            <a:endParaRPr lang="fr-FR" sz="4400" dirty="0">
              <a:latin typeface="+mj-lt"/>
            </a:endParaRPr>
          </a:p>
          <a:p>
            <a:pPr algn="ctr"/>
            <a:endParaRPr lang="fr-FR" dirty="0"/>
          </a:p>
        </p:txBody>
      </p:sp>
    </p:spTree>
    <p:extLst>
      <p:ext uri="{BB962C8B-B14F-4D97-AF65-F5344CB8AC3E}">
        <p14:creationId xmlns:p14="http://schemas.microsoft.com/office/powerpoint/2010/main" val="22452364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i="1" dirty="0" smtClean="0"/>
              <a:t>L’efficacité</a:t>
            </a:r>
            <a:endParaRPr lang="fr-FR" dirty="0"/>
          </a:p>
        </p:txBody>
      </p:sp>
      <p:sp>
        <p:nvSpPr>
          <p:cNvPr id="4" name="ZoneTexte 3"/>
          <p:cNvSpPr txBox="1"/>
          <p:nvPr/>
        </p:nvSpPr>
        <p:spPr>
          <a:xfrm>
            <a:off x="381000" y="1047750"/>
            <a:ext cx="8305800" cy="4431983"/>
          </a:xfrm>
          <a:prstGeom prst="rect">
            <a:avLst/>
          </a:prstGeom>
          <a:noFill/>
        </p:spPr>
        <p:txBody>
          <a:bodyPr wrap="square" rtlCol="0">
            <a:spAutoFit/>
          </a:bodyPr>
          <a:lstStyle/>
          <a:p>
            <a:pPr algn="just"/>
            <a:r>
              <a:rPr lang="fr-FR" sz="1200" dirty="0"/>
              <a:t>En 2012, Bruce Ecker, Robin Ticic et Laurel Hulley ont publié un ouvrage qui a fait sensation dans le monde de la </a:t>
            </a:r>
            <a:r>
              <a:rPr lang="fr-FR" sz="1200" dirty="0" smtClean="0"/>
              <a:t>psychothérapie. Grâce </a:t>
            </a:r>
            <a:r>
              <a:rPr lang="fr-FR" sz="1200" dirty="0"/>
              <a:t>à des découvertes récentes en neuroscience, ces auteurs ont fait éclater le mythe de l’indélébilité des apprentissages émotionnels négatifs dans le cerveau en démontrant comment utiliser le symptôme pour accomplir cette transformation. D’où l’appellation «transformational» donnée aux thérapies qui, chacune à sa façon, se servent de la reconsolidation de la mémoire. EFT n’est pas une thérapie-miracle, mais elle opère des changements en profondeur, qui sont durables : la source, la cause du symptôme est éliminée, disparue.</a:t>
            </a:r>
          </a:p>
          <a:p>
            <a:pPr algn="just"/>
            <a:r>
              <a:rPr lang="fr-FR" sz="1200" dirty="0"/>
              <a:t>L’efficacité d’EFT est aussi avérée, entre autres, par un article de David </a:t>
            </a:r>
            <a:r>
              <a:rPr lang="fr-FR" sz="1200" dirty="0" smtClean="0"/>
              <a:t>Feinstein (le mari de Donna Eden, ma chouchoute et ma formatrice en médecine énergétique) consacré </a:t>
            </a:r>
            <a:r>
              <a:rPr lang="fr-FR" sz="1200" dirty="0"/>
              <a:t>à la présentation d’une cinquantaine de recherches, dont dix-huit faites selon les critères de l’American Psychological Association pour que celle-ci reconnaisse la validité d’une psychothérapie. Cet article a été publié dans le périodique </a:t>
            </a:r>
            <a:r>
              <a:rPr lang="fr-FR" sz="1200" i="1" dirty="0"/>
              <a:t>Review of General Psychology</a:t>
            </a:r>
            <a:r>
              <a:rPr lang="fr-FR" sz="1200" dirty="0"/>
              <a:t> qui appartient à l’APA.</a:t>
            </a:r>
          </a:p>
          <a:p>
            <a:pPr algn="just"/>
            <a:r>
              <a:rPr lang="fr-FR" sz="1200" dirty="0"/>
              <a:t/>
            </a:r>
            <a:br>
              <a:rPr lang="fr-FR" sz="1200" dirty="0"/>
            </a:br>
            <a:r>
              <a:rPr lang="fr-FR" sz="1200" dirty="0"/>
              <a:t>L'American Psychological Association reconnaît comme formation continue les formations en psychologie énergétique, dont EFT fait bien sûr partie</a:t>
            </a:r>
            <a:r>
              <a:rPr lang="fr-FR" sz="1200" dirty="0" smtClean="0"/>
              <a:t>. La </a:t>
            </a:r>
            <a:r>
              <a:rPr lang="fr-FR" sz="1200" dirty="0"/>
              <a:t>psychologie énergétique est capable de résoudre les traumas émotionnels dans des délais très brefs. La plupart des phobies et allergies disparaissent en une seule séance.</a:t>
            </a:r>
          </a:p>
          <a:p>
            <a:pPr algn="just"/>
            <a:r>
              <a:rPr lang="fr-FR" sz="1200" dirty="0"/>
              <a:t>Gary Craig avec des vétérans de guerre souffrant du syndrome de stress post-traumatique complexe (SSPT) indique qu’après à peine six séances, leurs symptômes diminuent de façon spectaculaire. Ces changements ne sont pas transitoires; les chercheurs ont suivi ces vétérans sur des périodes allant jusqu’à deux ans et ont trouvé qu’une fois les traumas émotionnels résolus avec l’EFT, ils ne réapparaissent plus.</a:t>
            </a:r>
          </a:p>
          <a:p>
            <a:pPr algn="just"/>
            <a:r>
              <a:rPr lang="fr-FR" sz="1200" dirty="0"/>
              <a:t/>
            </a:r>
            <a:br>
              <a:rPr lang="fr-FR" sz="1200" dirty="0"/>
            </a:br>
            <a:r>
              <a:rPr lang="fr-FR" sz="1200" dirty="0"/>
              <a:t>Ces résultats dépassent tellement les améliorations obtenues par les «thérapies par la parole» plus conventionnelles qu’elles sont incompréhensibles pour la plupart des personnes formées en psychothérapie.</a:t>
            </a:r>
          </a:p>
          <a:p>
            <a:pPr algn="just"/>
            <a:r>
              <a:rPr lang="fr-FR" sz="1200" dirty="0"/>
              <a:t> </a:t>
            </a:r>
          </a:p>
          <a:p>
            <a:endParaRPr lang="fr-FR" dirty="0"/>
          </a:p>
        </p:txBody>
      </p:sp>
    </p:spTree>
    <p:extLst>
      <p:ext uri="{BB962C8B-B14F-4D97-AF65-F5344CB8AC3E}">
        <p14:creationId xmlns:p14="http://schemas.microsoft.com/office/powerpoint/2010/main" val="38728191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Contact</a:t>
            </a:r>
            <a:endParaRPr lang="fr-FR" dirty="0"/>
          </a:p>
        </p:txBody>
      </p:sp>
      <p:sp>
        <p:nvSpPr>
          <p:cNvPr id="5" name="ZoneTexte 4"/>
          <p:cNvSpPr txBox="1"/>
          <p:nvPr/>
        </p:nvSpPr>
        <p:spPr>
          <a:xfrm>
            <a:off x="5257800" y="2105620"/>
            <a:ext cx="3429000" cy="923330"/>
          </a:xfrm>
          <a:prstGeom prst="rect">
            <a:avLst/>
          </a:prstGeom>
          <a:noFill/>
        </p:spPr>
        <p:txBody>
          <a:bodyPr wrap="square" rtlCol="0">
            <a:spAutoFit/>
          </a:bodyPr>
          <a:lstStyle/>
          <a:p>
            <a:pPr algn="ctr"/>
            <a:r>
              <a:rPr lang="fr-FR" dirty="0" smtClean="0">
                <a:hlinkClick r:id="rId2"/>
              </a:rPr>
              <a:t>liliane@clavelpardo.com</a:t>
            </a:r>
            <a:endParaRPr lang="fr-FR" dirty="0" smtClean="0"/>
          </a:p>
          <a:p>
            <a:pPr algn="ctr"/>
            <a:endParaRPr lang="fr-FR" dirty="0"/>
          </a:p>
          <a:p>
            <a:pPr algn="ctr"/>
            <a:r>
              <a:rPr lang="fr-FR" dirty="0" smtClean="0">
                <a:sym typeface="Wingdings"/>
              </a:rPr>
              <a:t> </a:t>
            </a:r>
            <a:r>
              <a:rPr lang="fr-FR" dirty="0" smtClean="0"/>
              <a:t>06 34 87 45 78</a:t>
            </a:r>
            <a:endParaRPr lang="fr-FR" dirty="0"/>
          </a:p>
        </p:txBody>
      </p:sp>
      <p:pic>
        <p:nvPicPr>
          <p:cNvPr id="6" name="Espace réservé du contenu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14400" y="1047750"/>
            <a:ext cx="3394075" cy="3394075"/>
          </a:xfrm>
        </p:spPr>
      </p:pic>
    </p:spTree>
    <p:extLst>
      <p:ext uri="{BB962C8B-B14F-4D97-AF65-F5344CB8AC3E}">
        <p14:creationId xmlns:p14="http://schemas.microsoft.com/office/powerpoint/2010/main" val="26522080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CA" dirty="0"/>
          </a:p>
        </p:txBody>
      </p:sp>
      <p:sp>
        <p:nvSpPr>
          <p:cNvPr id="3" name="Sous-titre 2"/>
          <p:cNvSpPr>
            <a:spLocks noGrp="1"/>
          </p:cNvSpPr>
          <p:nvPr>
            <p:ph type="subTitle" idx="1"/>
          </p:nvPr>
        </p:nvSpPr>
        <p:spPr/>
        <p:txBody>
          <a:bodyPr/>
          <a:lstStyle/>
          <a:p>
            <a:endParaRPr lang="fr-CA"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12192000" cy="5143500"/>
          </a:xfrm>
          <a:prstGeom prst="rect">
            <a:avLst/>
          </a:prstGeom>
        </p:spPr>
      </p:pic>
    </p:spTree>
    <p:extLst>
      <p:ext uri="{BB962C8B-B14F-4D97-AF65-F5344CB8AC3E}">
        <p14:creationId xmlns:p14="http://schemas.microsoft.com/office/powerpoint/2010/main" val="36042475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8680" y="-10412"/>
            <a:ext cx="12216680" cy="5153912"/>
          </a:xfrm>
          <a:prstGeom prst="rect">
            <a:avLst/>
          </a:prstGeom>
        </p:spPr>
      </p:pic>
    </p:spTree>
    <p:extLst>
      <p:ext uri="{BB962C8B-B14F-4D97-AF65-F5344CB8AC3E}">
        <p14:creationId xmlns:p14="http://schemas.microsoft.com/office/powerpoint/2010/main" val="926834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0568"/>
            <a:ext cx="9144000" cy="3622365"/>
          </a:xfrm>
          <a:prstGeom prst="rect">
            <a:avLst/>
          </a:prstGeom>
        </p:spPr>
      </p:pic>
      <p:sp>
        <p:nvSpPr>
          <p:cNvPr id="2" name="Titre 1"/>
          <p:cNvSpPr>
            <a:spLocks noGrp="1"/>
          </p:cNvSpPr>
          <p:nvPr>
            <p:ph type="title"/>
          </p:nvPr>
        </p:nvSpPr>
        <p:spPr>
          <a:xfrm>
            <a:off x="457200" y="24912"/>
            <a:ext cx="8229600" cy="857250"/>
          </a:xfrm>
        </p:spPr>
        <p:txBody>
          <a:bodyPr/>
          <a:lstStyle/>
          <a:p>
            <a:r>
              <a:rPr lang="fr-CA" dirty="0" smtClean="0"/>
              <a:t>Syndrome général d’adaptation</a:t>
            </a:r>
            <a:endParaRPr lang="fr-CA" dirty="0"/>
          </a:p>
        </p:txBody>
      </p:sp>
    </p:spTree>
    <p:extLst>
      <p:ext uri="{BB962C8B-B14F-4D97-AF65-F5344CB8AC3E}">
        <p14:creationId xmlns:p14="http://schemas.microsoft.com/office/powerpoint/2010/main" val="13176927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Picture 5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30880" y="4532613"/>
            <a:ext cx="1255081" cy="228094"/>
          </a:xfrm>
          <a:prstGeom prst="rect">
            <a:avLst/>
          </a:prstGeom>
        </p:spPr>
      </p:pic>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12662" y="4089000"/>
            <a:ext cx="1255081" cy="228094"/>
          </a:xfrm>
          <a:prstGeom prst="rect">
            <a:avLst/>
          </a:prstGeom>
        </p:spPr>
      </p:pic>
      <p:grpSp>
        <p:nvGrpSpPr>
          <p:cNvPr id="3" name="Group 2"/>
          <p:cNvGrpSpPr/>
          <p:nvPr/>
        </p:nvGrpSpPr>
        <p:grpSpPr>
          <a:xfrm>
            <a:off x="1472382" y="429604"/>
            <a:ext cx="6267742" cy="568113"/>
            <a:chOff x="1472382" y="429604"/>
            <a:chExt cx="6267742" cy="568113"/>
          </a:xfrm>
        </p:grpSpPr>
        <p:sp>
          <p:nvSpPr>
            <p:cNvPr id="24" name="Rectangle 22"/>
            <p:cNvSpPr>
              <a:spLocks noChangeArrowheads="1"/>
            </p:cNvSpPr>
            <p:nvPr/>
          </p:nvSpPr>
          <p:spPr bwMode="auto">
            <a:xfrm>
              <a:off x="1472382" y="429604"/>
              <a:ext cx="62677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algn="ctr" fontAlgn="base">
                <a:spcBef>
                  <a:spcPct val="0"/>
                </a:spcBef>
                <a:spcAft>
                  <a:spcPct val="0"/>
                </a:spcAft>
              </a:pPr>
              <a:r>
                <a:rPr lang="fr-FR" sz="2400" dirty="0" smtClean="0">
                  <a:solidFill>
                    <a:schemeClr val="tx1">
                      <a:lumMod val="75000"/>
                      <a:lumOff val="25000"/>
                    </a:schemeClr>
                  </a:solidFill>
                  <a:latin typeface="Lato" pitchFamily="34" charset="0"/>
                  <a:cs typeface="Arial" pitchFamily="34" charset="0"/>
                </a:rPr>
                <a:t>Déterminants de la régulation de la motivation</a:t>
              </a:r>
              <a:endParaRPr kumimoji="0" lang="fr-FR" sz="1050" b="0" i="0" u="none" strike="noStrike" cap="none" normalizeH="0" baseline="0" dirty="0" smtClean="0">
                <a:ln>
                  <a:noFill/>
                </a:ln>
                <a:solidFill>
                  <a:schemeClr val="tx1">
                    <a:lumMod val="75000"/>
                    <a:lumOff val="25000"/>
                  </a:schemeClr>
                </a:solidFill>
                <a:effectLst/>
                <a:latin typeface="Lato" pitchFamily="34" charset="0"/>
                <a:cs typeface="Arial" pitchFamily="34" charset="0"/>
              </a:endParaRPr>
            </a:p>
          </p:txBody>
        </p:sp>
        <p:sp>
          <p:nvSpPr>
            <p:cNvPr id="13" name="TextBox 12"/>
            <p:cNvSpPr txBox="1"/>
            <p:nvPr/>
          </p:nvSpPr>
          <p:spPr>
            <a:xfrm>
              <a:off x="1772300" y="751496"/>
              <a:ext cx="5667768" cy="246221"/>
            </a:xfrm>
            <a:prstGeom prst="rect">
              <a:avLst/>
            </a:prstGeom>
            <a:noFill/>
          </p:spPr>
          <p:txBody>
            <a:bodyPr wrap="square" rtlCol="0">
              <a:spAutoFit/>
            </a:bodyPr>
            <a:lstStyle/>
            <a:p>
              <a:pPr algn="ctr"/>
              <a:endParaRPr lang="en-US" sz="1000" dirty="0">
                <a:solidFill>
                  <a:schemeClr val="bg1"/>
                </a:solidFill>
                <a:latin typeface="Lato" pitchFamily="34" charset="0"/>
              </a:endParaRPr>
            </a:p>
          </p:txBody>
        </p:sp>
      </p:grpSp>
      <p:sp>
        <p:nvSpPr>
          <p:cNvPr id="73" name="Rectangle 72"/>
          <p:cNvSpPr/>
          <p:nvPr/>
        </p:nvSpPr>
        <p:spPr>
          <a:xfrm>
            <a:off x="4085727" y="1019142"/>
            <a:ext cx="1040914" cy="283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Lato" pitchFamily="34" charset="0"/>
            </a:endParaRPr>
          </a:p>
        </p:txBody>
      </p:sp>
      <p:sp>
        <p:nvSpPr>
          <p:cNvPr id="4" name="Freeform 7"/>
          <p:cNvSpPr>
            <a:spLocks noEditPoints="1"/>
          </p:cNvSpPr>
          <p:nvPr/>
        </p:nvSpPr>
        <p:spPr bwMode="auto">
          <a:xfrm>
            <a:off x="3787775" y="1279525"/>
            <a:ext cx="5373688" cy="838200"/>
          </a:xfrm>
          <a:custGeom>
            <a:avLst/>
            <a:gdLst>
              <a:gd name="T0" fmla="*/ 0 w 3350"/>
              <a:gd name="T1" fmla="*/ 0 h 522"/>
              <a:gd name="T2" fmla="*/ 40 w 3350"/>
              <a:gd name="T3" fmla="*/ 17 h 522"/>
              <a:gd name="T4" fmla="*/ 98 w 3350"/>
              <a:gd name="T5" fmla="*/ 174 h 522"/>
              <a:gd name="T6" fmla="*/ 107 w 3350"/>
              <a:gd name="T7" fmla="*/ 220 h 522"/>
              <a:gd name="T8" fmla="*/ 197 w 3350"/>
              <a:gd name="T9" fmla="*/ 173 h 522"/>
              <a:gd name="T10" fmla="*/ 357 w 3350"/>
              <a:gd name="T11" fmla="*/ 139 h 522"/>
              <a:gd name="T12" fmla="*/ 555 w 3350"/>
              <a:gd name="T13" fmla="*/ 96 h 522"/>
              <a:gd name="T14" fmla="*/ 626 w 3350"/>
              <a:gd name="T15" fmla="*/ 129 h 522"/>
              <a:gd name="T16" fmla="*/ 730 w 3350"/>
              <a:gd name="T17" fmla="*/ 309 h 522"/>
              <a:gd name="T18" fmla="*/ 789 w 3350"/>
              <a:gd name="T19" fmla="*/ 430 h 522"/>
              <a:gd name="T20" fmla="*/ 809 w 3350"/>
              <a:gd name="T21" fmla="*/ 440 h 522"/>
              <a:gd name="T22" fmla="*/ 797 w 3350"/>
              <a:gd name="T23" fmla="*/ 404 h 522"/>
              <a:gd name="T24" fmla="*/ 806 w 3350"/>
              <a:gd name="T25" fmla="*/ 399 h 522"/>
              <a:gd name="T26" fmla="*/ 832 w 3350"/>
              <a:gd name="T27" fmla="*/ 417 h 522"/>
              <a:gd name="T28" fmla="*/ 840 w 3350"/>
              <a:gd name="T29" fmla="*/ 402 h 522"/>
              <a:gd name="T30" fmla="*/ 846 w 3350"/>
              <a:gd name="T31" fmla="*/ 387 h 522"/>
              <a:gd name="T32" fmla="*/ 866 w 3350"/>
              <a:gd name="T33" fmla="*/ 408 h 522"/>
              <a:gd name="T34" fmla="*/ 897 w 3350"/>
              <a:gd name="T35" fmla="*/ 444 h 522"/>
              <a:gd name="T36" fmla="*/ 907 w 3350"/>
              <a:gd name="T37" fmla="*/ 476 h 522"/>
              <a:gd name="T38" fmla="*/ 902 w 3350"/>
              <a:gd name="T39" fmla="*/ 502 h 522"/>
              <a:gd name="T40" fmla="*/ 898 w 3350"/>
              <a:gd name="T41" fmla="*/ 522 h 522"/>
              <a:gd name="T42" fmla="*/ 3350 w 3350"/>
              <a:gd name="T43" fmla="*/ 522 h 522"/>
              <a:gd name="T44" fmla="*/ 3350 w 3350"/>
              <a:gd name="T45" fmla="*/ 0 h 522"/>
              <a:gd name="T46" fmla="*/ 0 w 3350"/>
              <a:gd name="T47" fmla="*/ 0 h 522"/>
              <a:gd name="T48" fmla="*/ 619 w 3350"/>
              <a:gd name="T49" fmla="*/ 323 h 522"/>
              <a:gd name="T50" fmla="*/ 553 w 3350"/>
              <a:gd name="T51" fmla="*/ 249 h 522"/>
              <a:gd name="T52" fmla="*/ 461 w 3350"/>
              <a:gd name="T53" fmla="*/ 273 h 522"/>
              <a:gd name="T54" fmla="*/ 383 w 3350"/>
              <a:gd name="T55" fmla="*/ 297 h 522"/>
              <a:gd name="T56" fmla="*/ 469 w 3350"/>
              <a:gd name="T57" fmla="*/ 360 h 522"/>
              <a:gd name="T58" fmla="*/ 558 w 3350"/>
              <a:gd name="T59" fmla="*/ 458 h 522"/>
              <a:gd name="T60" fmla="*/ 579 w 3350"/>
              <a:gd name="T61" fmla="*/ 522 h 522"/>
              <a:gd name="T62" fmla="*/ 761 w 3350"/>
              <a:gd name="T63" fmla="*/ 522 h 522"/>
              <a:gd name="T64" fmla="*/ 747 w 3350"/>
              <a:gd name="T65" fmla="*/ 501 h 522"/>
              <a:gd name="T66" fmla="*/ 619 w 3350"/>
              <a:gd name="T67" fmla="*/ 323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50" h="522">
                <a:moveTo>
                  <a:pt x="0" y="0"/>
                </a:moveTo>
                <a:cubicBezTo>
                  <a:pt x="13" y="3"/>
                  <a:pt x="26" y="8"/>
                  <a:pt x="40" y="17"/>
                </a:cubicBezTo>
                <a:cubicBezTo>
                  <a:pt x="99" y="53"/>
                  <a:pt x="98" y="138"/>
                  <a:pt x="98" y="174"/>
                </a:cubicBezTo>
                <a:cubicBezTo>
                  <a:pt x="99" y="210"/>
                  <a:pt x="103" y="225"/>
                  <a:pt x="107" y="220"/>
                </a:cubicBezTo>
                <a:cubicBezTo>
                  <a:pt x="110" y="215"/>
                  <a:pt x="155" y="165"/>
                  <a:pt x="197" y="173"/>
                </a:cubicBezTo>
                <a:cubicBezTo>
                  <a:pt x="238" y="180"/>
                  <a:pt x="294" y="167"/>
                  <a:pt x="357" y="139"/>
                </a:cubicBezTo>
                <a:cubicBezTo>
                  <a:pt x="420" y="112"/>
                  <a:pt x="498" y="94"/>
                  <a:pt x="555" y="96"/>
                </a:cubicBezTo>
                <a:cubicBezTo>
                  <a:pt x="611" y="98"/>
                  <a:pt x="619" y="108"/>
                  <a:pt x="626" y="129"/>
                </a:cubicBezTo>
                <a:cubicBezTo>
                  <a:pt x="633" y="149"/>
                  <a:pt x="702" y="249"/>
                  <a:pt x="730" y="309"/>
                </a:cubicBezTo>
                <a:cubicBezTo>
                  <a:pt x="758" y="368"/>
                  <a:pt x="785" y="416"/>
                  <a:pt x="789" y="430"/>
                </a:cubicBezTo>
                <a:cubicBezTo>
                  <a:pt x="793" y="444"/>
                  <a:pt x="809" y="446"/>
                  <a:pt x="809" y="440"/>
                </a:cubicBezTo>
                <a:cubicBezTo>
                  <a:pt x="809" y="435"/>
                  <a:pt x="805" y="412"/>
                  <a:pt x="797" y="404"/>
                </a:cubicBezTo>
                <a:cubicBezTo>
                  <a:pt x="792" y="395"/>
                  <a:pt x="794" y="394"/>
                  <a:pt x="806" y="399"/>
                </a:cubicBezTo>
                <a:cubicBezTo>
                  <a:pt x="818" y="405"/>
                  <a:pt x="827" y="411"/>
                  <a:pt x="832" y="417"/>
                </a:cubicBezTo>
                <a:cubicBezTo>
                  <a:pt x="837" y="422"/>
                  <a:pt x="840" y="412"/>
                  <a:pt x="840" y="402"/>
                </a:cubicBezTo>
                <a:cubicBezTo>
                  <a:pt x="840" y="392"/>
                  <a:pt x="841" y="385"/>
                  <a:pt x="846" y="387"/>
                </a:cubicBezTo>
                <a:cubicBezTo>
                  <a:pt x="852" y="390"/>
                  <a:pt x="852" y="399"/>
                  <a:pt x="866" y="408"/>
                </a:cubicBezTo>
                <a:cubicBezTo>
                  <a:pt x="880" y="417"/>
                  <a:pt x="889" y="431"/>
                  <a:pt x="897" y="444"/>
                </a:cubicBezTo>
                <a:cubicBezTo>
                  <a:pt x="906" y="457"/>
                  <a:pt x="910" y="468"/>
                  <a:pt x="907" y="476"/>
                </a:cubicBezTo>
                <a:cubicBezTo>
                  <a:pt x="905" y="484"/>
                  <a:pt x="908" y="486"/>
                  <a:pt x="902" y="502"/>
                </a:cubicBezTo>
                <a:cubicBezTo>
                  <a:pt x="899" y="510"/>
                  <a:pt x="898" y="516"/>
                  <a:pt x="898" y="522"/>
                </a:cubicBezTo>
                <a:cubicBezTo>
                  <a:pt x="3350" y="522"/>
                  <a:pt x="3350" y="522"/>
                  <a:pt x="3350" y="522"/>
                </a:cubicBezTo>
                <a:cubicBezTo>
                  <a:pt x="3350" y="0"/>
                  <a:pt x="3350" y="0"/>
                  <a:pt x="3350" y="0"/>
                </a:cubicBezTo>
                <a:lnTo>
                  <a:pt x="0" y="0"/>
                </a:lnTo>
                <a:close/>
                <a:moveTo>
                  <a:pt x="619" y="323"/>
                </a:moveTo>
                <a:cubicBezTo>
                  <a:pt x="600" y="295"/>
                  <a:pt x="592" y="247"/>
                  <a:pt x="553" y="249"/>
                </a:cubicBezTo>
                <a:cubicBezTo>
                  <a:pt x="514" y="252"/>
                  <a:pt x="514" y="275"/>
                  <a:pt x="461" y="273"/>
                </a:cubicBezTo>
                <a:cubicBezTo>
                  <a:pt x="409" y="271"/>
                  <a:pt x="383" y="297"/>
                  <a:pt x="383" y="297"/>
                </a:cubicBezTo>
                <a:cubicBezTo>
                  <a:pt x="383" y="297"/>
                  <a:pt x="423" y="324"/>
                  <a:pt x="469" y="360"/>
                </a:cubicBezTo>
                <a:cubicBezTo>
                  <a:pt x="516" y="396"/>
                  <a:pt x="539" y="411"/>
                  <a:pt x="558" y="458"/>
                </a:cubicBezTo>
                <a:cubicBezTo>
                  <a:pt x="566" y="480"/>
                  <a:pt x="572" y="500"/>
                  <a:pt x="579" y="522"/>
                </a:cubicBezTo>
                <a:cubicBezTo>
                  <a:pt x="761" y="522"/>
                  <a:pt x="761" y="522"/>
                  <a:pt x="761" y="522"/>
                </a:cubicBezTo>
                <a:cubicBezTo>
                  <a:pt x="756" y="517"/>
                  <a:pt x="752" y="510"/>
                  <a:pt x="747" y="501"/>
                </a:cubicBezTo>
                <a:cubicBezTo>
                  <a:pt x="720" y="460"/>
                  <a:pt x="639" y="351"/>
                  <a:pt x="619" y="323"/>
                </a:cubicBezTo>
                <a:close/>
              </a:path>
            </a:pathLst>
          </a:custGeom>
          <a:gradFill flip="none" rotWithShape="1">
            <a:gsLst>
              <a:gs pos="0">
                <a:schemeClr val="tx2">
                  <a:lumMod val="60000"/>
                  <a:lumOff val="40000"/>
                </a:schemeClr>
              </a:gs>
              <a:gs pos="42000">
                <a:schemeClr val="tx2"/>
              </a:gs>
            </a:gsLst>
            <a:lin ang="0" scaled="1"/>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5" name="Freeform 8"/>
          <p:cNvSpPr>
            <a:spLocks/>
          </p:cNvSpPr>
          <p:nvPr/>
        </p:nvSpPr>
        <p:spPr bwMode="auto">
          <a:xfrm>
            <a:off x="4716463" y="2117725"/>
            <a:ext cx="4445000" cy="838200"/>
          </a:xfrm>
          <a:custGeom>
            <a:avLst/>
            <a:gdLst>
              <a:gd name="T0" fmla="*/ 296 w 2771"/>
              <a:gd name="T1" fmla="*/ 32 h 523"/>
              <a:gd name="T2" fmla="*/ 276 w 2771"/>
              <a:gd name="T3" fmla="*/ 56 h 523"/>
              <a:gd name="T4" fmla="*/ 235 w 2771"/>
              <a:gd name="T5" fmla="*/ 38 h 523"/>
              <a:gd name="T6" fmla="*/ 182 w 2771"/>
              <a:gd name="T7" fmla="*/ 0 h 523"/>
              <a:gd name="T8" fmla="*/ 0 w 2771"/>
              <a:gd name="T9" fmla="*/ 0 h 523"/>
              <a:gd name="T10" fmla="*/ 41 w 2771"/>
              <a:gd name="T11" fmla="*/ 103 h 523"/>
              <a:gd name="T12" fmla="*/ 189 w 2771"/>
              <a:gd name="T13" fmla="*/ 386 h 523"/>
              <a:gd name="T14" fmla="*/ 215 w 2771"/>
              <a:gd name="T15" fmla="*/ 523 h 523"/>
              <a:gd name="T16" fmla="*/ 2771 w 2771"/>
              <a:gd name="T17" fmla="*/ 523 h 523"/>
              <a:gd name="T18" fmla="*/ 2771 w 2771"/>
              <a:gd name="T19" fmla="*/ 0 h 523"/>
              <a:gd name="T20" fmla="*/ 319 w 2771"/>
              <a:gd name="T21" fmla="*/ 0 h 523"/>
              <a:gd name="T22" fmla="*/ 314 w 2771"/>
              <a:gd name="T23" fmla="*/ 17 h 523"/>
              <a:gd name="T24" fmla="*/ 296 w 2771"/>
              <a:gd name="T25" fmla="*/ 32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71" h="523">
                <a:moveTo>
                  <a:pt x="296" y="32"/>
                </a:moveTo>
                <a:cubicBezTo>
                  <a:pt x="291" y="40"/>
                  <a:pt x="290" y="59"/>
                  <a:pt x="276" y="56"/>
                </a:cubicBezTo>
                <a:cubicBezTo>
                  <a:pt x="263" y="54"/>
                  <a:pt x="260" y="45"/>
                  <a:pt x="235" y="38"/>
                </a:cubicBezTo>
                <a:cubicBezTo>
                  <a:pt x="214" y="32"/>
                  <a:pt x="200" y="25"/>
                  <a:pt x="182" y="0"/>
                </a:cubicBezTo>
                <a:cubicBezTo>
                  <a:pt x="0" y="0"/>
                  <a:pt x="0" y="0"/>
                  <a:pt x="0" y="0"/>
                </a:cubicBezTo>
                <a:cubicBezTo>
                  <a:pt x="9" y="28"/>
                  <a:pt x="20" y="59"/>
                  <a:pt x="41" y="103"/>
                </a:cubicBezTo>
                <a:cubicBezTo>
                  <a:pt x="81" y="185"/>
                  <a:pt x="168" y="241"/>
                  <a:pt x="189" y="386"/>
                </a:cubicBezTo>
                <a:cubicBezTo>
                  <a:pt x="196" y="435"/>
                  <a:pt x="205" y="480"/>
                  <a:pt x="215" y="523"/>
                </a:cubicBezTo>
                <a:cubicBezTo>
                  <a:pt x="2771" y="523"/>
                  <a:pt x="2771" y="523"/>
                  <a:pt x="2771" y="523"/>
                </a:cubicBezTo>
                <a:cubicBezTo>
                  <a:pt x="2771" y="0"/>
                  <a:pt x="2771" y="0"/>
                  <a:pt x="2771" y="0"/>
                </a:cubicBezTo>
                <a:cubicBezTo>
                  <a:pt x="319" y="0"/>
                  <a:pt x="319" y="0"/>
                  <a:pt x="319" y="0"/>
                </a:cubicBezTo>
                <a:cubicBezTo>
                  <a:pt x="318" y="6"/>
                  <a:pt x="317" y="11"/>
                  <a:pt x="314" y="17"/>
                </a:cubicBezTo>
                <a:cubicBezTo>
                  <a:pt x="308" y="31"/>
                  <a:pt x="302" y="23"/>
                  <a:pt x="296" y="32"/>
                </a:cubicBezTo>
                <a:close/>
              </a:path>
            </a:pathLst>
          </a:custGeom>
          <a:gradFill>
            <a:gsLst>
              <a:gs pos="0">
                <a:schemeClr val="bg2">
                  <a:lumMod val="60000"/>
                  <a:lumOff val="40000"/>
                </a:schemeClr>
              </a:gs>
              <a:gs pos="42000">
                <a:schemeClr val="bg2"/>
              </a:gs>
            </a:gsLst>
            <a:lin ang="0" scaled="1"/>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 name="Freeform 9"/>
          <p:cNvSpPr>
            <a:spLocks/>
          </p:cNvSpPr>
          <p:nvPr/>
        </p:nvSpPr>
        <p:spPr bwMode="auto">
          <a:xfrm>
            <a:off x="5060950" y="2955925"/>
            <a:ext cx="4100513" cy="839788"/>
          </a:xfrm>
          <a:custGeom>
            <a:avLst/>
            <a:gdLst>
              <a:gd name="T0" fmla="*/ 203 w 2556"/>
              <a:gd name="T1" fmla="*/ 444 h 523"/>
              <a:gd name="T2" fmla="*/ 347 w 2556"/>
              <a:gd name="T3" fmla="*/ 523 h 523"/>
              <a:gd name="T4" fmla="*/ 2556 w 2556"/>
              <a:gd name="T5" fmla="*/ 523 h 523"/>
              <a:gd name="T6" fmla="*/ 2556 w 2556"/>
              <a:gd name="T7" fmla="*/ 0 h 523"/>
              <a:gd name="T8" fmla="*/ 0 w 2556"/>
              <a:gd name="T9" fmla="*/ 0 h 523"/>
              <a:gd name="T10" fmla="*/ 71 w 2556"/>
              <a:gd name="T11" fmla="*/ 241 h 523"/>
              <a:gd name="T12" fmla="*/ 203 w 2556"/>
              <a:gd name="T13" fmla="*/ 444 h 523"/>
            </a:gdLst>
            <a:ahLst/>
            <a:cxnLst>
              <a:cxn ang="0">
                <a:pos x="T0" y="T1"/>
              </a:cxn>
              <a:cxn ang="0">
                <a:pos x="T2" y="T3"/>
              </a:cxn>
              <a:cxn ang="0">
                <a:pos x="T4" y="T5"/>
              </a:cxn>
              <a:cxn ang="0">
                <a:pos x="T6" y="T7"/>
              </a:cxn>
              <a:cxn ang="0">
                <a:pos x="T8" y="T9"/>
              </a:cxn>
              <a:cxn ang="0">
                <a:pos x="T10" y="T11"/>
              </a:cxn>
              <a:cxn ang="0">
                <a:pos x="T12" y="T13"/>
              </a:cxn>
            </a:cxnLst>
            <a:rect l="0" t="0" r="r" b="b"/>
            <a:pathLst>
              <a:path w="2556" h="523">
                <a:moveTo>
                  <a:pt x="203" y="444"/>
                </a:moveTo>
                <a:cubicBezTo>
                  <a:pt x="237" y="458"/>
                  <a:pt x="295" y="483"/>
                  <a:pt x="347" y="523"/>
                </a:cubicBezTo>
                <a:cubicBezTo>
                  <a:pt x="2556" y="523"/>
                  <a:pt x="2556" y="523"/>
                  <a:pt x="2556" y="523"/>
                </a:cubicBezTo>
                <a:cubicBezTo>
                  <a:pt x="2556" y="0"/>
                  <a:pt x="2556" y="0"/>
                  <a:pt x="2556" y="0"/>
                </a:cubicBezTo>
                <a:cubicBezTo>
                  <a:pt x="0" y="0"/>
                  <a:pt x="0" y="0"/>
                  <a:pt x="0" y="0"/>
                </a:cubicBezTo>
                <a:cubicBezTo>
                  <a:pt x="19" y="82"/>
                  <a:pt x="43" y="156"/>
                  <a:pt x="71" y="241"/>
                </a:cubicBezTo>
                <a:cubicBezTo>
                  <a:pt x="113" y="371"/>
                  <a:pt x="152" y="423"/>
                  <a:pt x="203" y="444"/>
                </a:cubicBezTo>
                <a:close/>
              </a:path>
            </a:pathLst>
          </a:custGeom>
          <a:gradFill>
            <a:gsLst>
              <a:gs pos="0">
                <a:schemeClr val="accent1">
                  <a:lumMod val="60000"/>
                  <a:lumOff val="40000"/>
                </a:schemeClr>
              </a:gs>
              <a:gs pos="42000">
                <a:schemeClr val="accent1"/>
              </a:gs>
            </a:gsLst>
            <a:lin ang="0" scaled="1"/>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 name="Freeform 10"/>
          <p:cNvSpPr>
            <a:spLocks/>
          </p:cNvSpPr>
          <p:nvPr/>
        </p:nvSpPr>
        <p:spPr bwMode="auto">
          <a:xfrm>
            <a:off x="5618163" y="3795713"/>
            <a:ext cx="3543300" cy="836613"/>
          </a:xfrm>
          <a:custGeom>
            <a:avLst/>
            <a:gdLst>
              <a:gd name="T0" fmla="*/ 71 w 2209"/>
              <a:gd name="T1" fmla="*/ 68 h 522"/>
              <a:gd name="T2" fmla="*/ 189 w 2209"/>
              <a:gd name="T3" fmla="*/ 215 h 522"/>
              <a:gd name="T4" fmla="*/ 265 w 2209"/>
              <a:gd name="T5" fmla="*/ 308 h 522"/>
              <a:gd name="T6" fmla="*/ 254 w 2209"/>
              <a:gd name="T7" fmla="*/ 403 h 522"/>
              <a:gd name="T8" fmla="*/ 166 w 2209"/>
              <a:gd name="T9" fmla="*/ 488 h 522"/>
              <a:gd name="T10" fmla="*/ 106 w 2209"/>
              <a:gd name="T11" fmla="*/ 522 h 522"/>
              <a:gd name="T12" fmla="*/ 2209 w 2209"/>
              <a:gd name="T13" fmla="*/ 522 h 522"/>
              <a:gd name="T14" fmla="*/ 2209 w 2209"/>
              <a:gd name="T15" fmla="*/ 0 h 522"/>
              <a:gd name="T16" fmla="*/ 0 w 2209"/>
              <a:gd name="T17" fmla="*/ 0 h 522"/>
              <a:gd name="T18" fmla="*/ 71 w 2209"/>
              <a:gd name="T19" fmla="*/ 68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9" h="522">
                <a:moveTo>
                  <a:pt x="71" y="68"/>
                </a:moveTo>
                <a:cubicBezTo>
                  <a:pt x="132" y="149"/>
                  <a:pt x="141" y="168"/>
                  <a:pt x="189" y="215"/>
                </a:cubicBezTo>
                <a:cubicBezTo>
                  <a:pt x="237" y="261"/>
                  <a:pt x="226" y="277"/>
                  <a:pt x="265" y="308"/>
                </a:cubicBezTo>
                <a:cubicBezTo>
                  <a:pt x="305" y="339"/>
                  <a:pt x="303" y="382"/>
                  <a:pt x="254" y="403"/>
                </a:cubicBezTo>
                <a:cubicBezTo>
                  <a:pt x="205" y="423"/>
                  <a:pt x="197" y="451"/>
                  <a:pt x="166" y="488"/>
                </a:cubicBezTo>
                <a:cubicBezTo>
                  <a:pt x="144" y="514"/>
                  <a:pt x="124" y="521"/>
                  <a:pt x="106" y="522"/>
                </a:cubicBezTo>
                <a:cubicBezTo>
                  <a:pt x="2209" y="522"/>
                  <a:pt x="2209" y="522"/>
                  <a:pt x="2209" y="522"/>
                </a:cubicBezTo>
                <a:cubicBezTo>
                  <a:pt x="2209" y="0"/>
                  <a:pt x="2209" y="0"/>
                  <a:pt x="2209" y="0"/>
                </a:cubicBezTo>
                <a:cubicBezTo>
                  <a:pt x="0" y="0"/>
                  <a:pt x="0" y="0"/>
                  <a:pt x="0" y="0"/>
                </a:cubicBezTo>
                <a:cubicBezTo>
                  <a:pt x="26" y="19"/>
                  <a:pt x="51" y="42"/>
                  <a:pt x="71" y="68"/>
                </a:cubicBezTo>
                <a:close/>
              </a:path>
            </a:pathLst>
          </a:custGeom>
          <a:gradFill>
            <a:gsLst>
              <a:gs pos="0">
                <a:schemeClr val="accent2">
                  <a:lumMod val="60000"/>
                  <a:lumOff val="40000"/>
                </a:schemeClr>
              </a:gs>
              <a:gs pos="42000">
                <a:schemeClr val="accent2"/>
              </a:gs>
            </a:gsLst>
            <a:lin ang="0" scaled="1"/>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 name="Freeform 11"/>
          <p:cNvSpPr>
            <a:spLocks/>
          </p:cNvSpPr>
          <p:nvPr/>
        </p:nvSpPr>
        <p:spPr bwMode="auto">
          <a:xfrm>
            <a:off x="5689600" y="4632325"/>
            <a:ext cx="98425" cy="9525"/>
          </a:xfrm>
          <a:custGeom>
            <a:avLst/>
            <a:gdLst>
              <a:gd name="T0" fmla="*/ 39 w 61"/>
              <a:gd name="T1" fmla="*/ 1 h 6"/>
              <a:gd name="T2" fmla="*/ 61 w 61"/>
              <a:gd name="T3" fmla="*/ 0 h 6"/>
              <a:gd name="T4" fmla="*/ 0 w 61"/>
              <a:gd name="T5" fmla="*/ 0 h 6"/>
              <a:gd name="T6" fmla="*/ 39 w 61"/>
              <a:gd name="T7" fmla="*/ 1 h 6"/>
            </a:gdLst>
            <a:ahLst/>
            <a:cxnLst>
              <a:cxn ang="0">
                <a:pos x="T0" y="T1"/>
              </a:cxn>
              <a:cxn ang="0">
                <a:pos x="T2" y="T3"/>
              </a:cxn>
              <a:cxn ang="0">
                <a:pos x="T4" y="T5"/>
              </a:cxn>
              <a:cxn ang="0">
                <a:pos x="T6" y="T7"/>
              </a:cxn>
            </a:cxnLst>
            <a:rect l="0" t="0" r="r" b="b"/>
            <a:pathLst>
              <a:path w="61" h="6">
                <a:moveTo>
                  <a:pt x="39" y="1"/>
                </a:moveTo>
                <a:cubicBezTo>
                  <a:pt x="46" y="1"/>
                  <a:pt x="53" y="1"/>
                  <a:pt x="61" y="0"/>
                </a:cubicBezTo>
                <a:cubicBezTo>
                  <a:pt x="0" y="0"/>
                  <a:pt x="0" y="0"/>
                  <a:pt x="0" y="0"/>
                </a:cubicBezTo>
                <a:cubicBezTo>
                  <a:pt x="7" y="6"/>
                  <a:pt x="22" y="1"/>
                  <a:pt x="39" y="1"/>
                </a:cubicBezTo>
                <a:close/>
              </a:path>
            </a:pathLst>
          </a:custGeom>
          <a:solidFill>
            <a:srgbClr val="2D3F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12"/>
          <p:cNvSpPr>
            <a:spLocks/>
          </p:cNvSpPr>
          <p:nvPr/>
        </p:nvSpPr>
        <p:spPr bwMode="auto">
          <a:xfrm>
            <a:off x="5103813" y="3795713"/>
            <a:ext cx="514350" cy="0"/>
          </a:xfrm>
          <a:custGeom>
            <a:avLst/>
            <a:gdLst>
              <a:gd name="T0" fmla="*/ 0 w 320"/>
              <a:gd name="T1" fmla="*/ 320 w 320"/>
              <a:gd name="T2" fmla="*/ 320 w 320"/>
              <a:gd name="T3" fmla="*/ 0 w 320"/>
              <a:gd name="T4" fmla="*/ 0 w 320"/>
            </a:gdLst>
            <a:ahLst/>
            <a:cxnLst>
              <a:cxn ang="0">
                <a:pos x="T0" y="0"/>
              </a:cxn>
              <a:cxn ang="0">
                <a:pos x="T1" y="0"/>
              </a:cxn>
              <a:cxn ang="0">
                <a:pos x="T2" y="0"/>
              </a:cxn>
              <a:cxn ang="0">
                <a:pos x="T3" y="0"/>
              </a:cxn>
              <a:cxn ang="0">
                <a:pos x="T4" y="0"/>
              </a:cxn>
            </a:cxnLst>
            <a:rect l="0" t="0" r="r" b="b"/>
            <a:pathLst>
              <a:path w="320">
                <a:moveTo>
                  <a:pt x="0" y="0"/>
                </a:moveTo>
                <a:cubicBezTo>
                  <a:pt x="320" y="0"/>
                  <a:pt x="320" y="0"/>
                  <a:pt x="320" y="0"/>
                </a:cubicBezTo>
                <a:cubicBezTo>
                  <a:pt x="320" y="0"/>
                  <a:pt x="320" y="0"/>
                  <a:pt x="320" y="0"/>
                </a:cubicBezTo>
                <a:cubicBezTo>
                  <a:pt x="0" y="0"/>
                  <a:pt x="0" y="0"/>
                  <a:pt x="0" y="0"/>
                </a:cubicBezTo>
                <a:cubicBezTo>
                  <a:pt x="0" y="0"/>
                  <a:pt x="0" y="0"/>
                  <a:pt x="0" y="0"/>
                </a:cubicBezTo>
                <a:close/>
              </a:path>
            </a:pathLst>
          </a:custGeom>
          <a:solidFill>
            <a:srgbClr val="2D3F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3"/>
          <p:cNvSpPr>
            <a:spLocks/>
          </p:cNvSpPr>
          <p:nvPr/>
        </p:nvSpPr>
        <p:spPr bwMode="auto">
          <a:xfrm>
            <a:off x="4365625" y="3795713"/>
            <a:ext cx="322263" cy="0"/>
          </a:xfrm>
          <a:custGeom>
            <a:avLst/>
            <a:gdLst>
              <a:gd name="T0" fmla="*/ 200 w 200"/>
              <a:gd name="T1" fmla="*/ 0 w 200"/>
              <a:gd name="T2" fmla="*/ 0 w 200"/>
              <a:gd name="T3" fmla="*/ 200 w 200"/>
              <a:gd name="T4" fmla="*/ 200 w 200"/>
            </a:gdLst>
            <a:ahLst/>
            <a:cxnLst>
              <a:cxn ang="0">
                <a:pos x="T0" y="0"/>
              </a:cxn>
              <a:cxn ang="0">
                <a:pos x="T1" y="0"/>
              </a:cxn>
              <a:cxn ang="0">
                <a:pos x="T2" y="0"/>
              </a:cxn>
              <a:cxn ang="0">
                <a:pos x="T3" y="0"/>
              </a:cxn>
              <a:cxn ang="0">
                <a:pos x="T4" y="0"/>
              </a:cxn>
            </a:cxnLst>
            <a:rect l="0" t="0" r="r" b="b"/>
            <a:pathLst>
              <a:path w="200">
                <a:moveTo>
                  <a:pt x="200" y="0"/>
                </a:moveTo>
                <a:cubicBezTo>
                  <a:pt x="0" y="0"/>
                  <a:pt x="0" y="0"/>
                  <a:pt x="0" y="0"/>
                </a:cubicBezTo>
                <a:cubicBezTo>
                  <a:pt x="0" y="0"/>
                  <a:pt x="0" y="0"/>
                  <a:pt x="0" y="0"/>
                </a:cubicBezTo>
                <a:cubicBezTo>
                  <a:pt x="200" y="0"/>
                  <a:pt x="200" y="0"/>
                  <a:pt x="200" y="0"/>
                </a:cubicBezTo>
                <a:cubicBezTo>
                  <a:pt x="200" y="0"/>
                  <a:pt x="200" y="0"/>
                  <a:pt x="200" y="0"/>
                </a:cubicBezTo>
                <a:close/>
              </a:path>
            </a:pathLst>
          </a:custGeom>
          <a:solidFill>
            <a:srgbClr val="2D3F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4"/>
          <p:cNvSpPr>
            <a:spLocks/>
          </p:cNvSpPr>
          <p:nvPr/>
        </p:nvSpPr>
        <p:spPr bwMode="auto">
          <a:xfrm>
            <a:off x="3976688" y="2117725"/>
            <a:ext cx="739775" cy="0"/>
          </a:xfrm>
          <a:custGeom>
            <a:avLst/>
            <a:gdLst>
              <a:gd name="T0" fmla="*/ 461 w 461"/>
              <a:gd name="T1" fmla="*/ 0 w 461"/>
              <a:gd name="T2" fmla="*/ 0 w 461"/>
              <a:gd name="T3" fmla="*/ 461 w 461"/>
            </a:gdLst>
            <a:ahLst/>
            <a:cxnLst>
              <a:cxn ang="0">
                <a:pos x="T0" y="0"/>
              </a:cxn>
              <a:cxn ang="0">
                <a:pos x="T1" y="0"/>
              </a:cxn>
              <a:cxn ang="0">
                <a:pos x="T2" y="0"/>
              </a:cxn>
              <a:cxn ang="0">
                <a:pos x="T3" y="0"/>
              </a:cxn>
            </a:cxnLst>
            <a:rect l="0" t="0" r="r" b="b"/>
            <a:pathLst>
              <a:path w="461">
                <a:moveTo>
                  <a:pt x="461" y="0"/>
                </a:moveTo>
                <a:cubicBezTo>
                  <a:pt x="0" y="0"/>
                  <a:pt x="0" y="0"/>
                  <a:pt x="0" y="0"/>
                </a:cubicBezTo>
                <a:cubicBezTo>
                  <a:pt x="0" y="0"/>
                  <a:pt x="0" y="0"/>
                  <a:pt x="0" y="0"/>
                </a:cubicBezTo>
                <a:cubicBezTo>
                  <a:pt x="461" y="0"/>
                  <a:pt x="461" y="0"/>
                  <a:pt x="461" y="0"/>
                </a:cubicBezTo>
                <a:close/>
              </a:path>
            </a:pathLst>
          </a:custGeom>
          <a:solidFill>
            <a:srgbClr val="2D3F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5"/>
          <p:cNvSpPr>
            <a:spLocks/>
          </p:cNvSpPr>
          <p:nvPr/>
        </p:nvSpPr>
        <p:spPr bwMode="auto">
          <a:xfrm>
            <a:off x="5008563" y="2117725"/>
            <a:ext cx="219075" cy="0"/>
          </a:xfrm>
          <a:custGeom>
            <a:avLst/>
            <a:gdLst>
              <a:gd name="T0" fmla="*/ 0 w 137"/>
              <a:gd name="T1" fmla="*/ 0 w 137"/>
              <a:gd name="T2" fmla="*/ 137 w 137"/>
              <a:gd name="T3" fmla="*/ 137 w 137"/>
              <a:gd name="T4" fmla="*/ 0 w 137"/>
            </a:gdLst>
            <a:ahLst/>
            <a:cxnLst>
              <a:cxn ang="0">
                <a:pos x="T0" y="0"/>
              </a:cxn>
              <a:cxn ang="0">
                <a:pos x="T1" y="0"/>
              </a:cxn>
              <a:cxn ang="0">
                <a:pos x="T2" y="0"/>
              </a:cxn>
              <a:cxn ang="0">
                <a:pos x="T3" y="0"/>
              </a:cxn>
              <a:cxn ang="0">
                <a:pos x="T4" y="0"/>
              </a:cxn>
            </a:cxnLst>
            <a:rect l="0" t="0" r="r" b="b"/>
            <a:pathLst>
              <a:path w="137">
                <a:moveTo>
                  <a:pt x="0" y="0"/>
                </a:moveTo>
                <a:cubicBezTo>
                  <a:pt x="0" y="0"/>
                  <a:pt x="0" y="0"/>
                  <a:pt x="0" y="0"/>
                </a:cubicBezTo>
                <a:cubicBezTo>
                  <a:pt x="137" y="0"/>
                  <a:pt x="137" y="0"/>
                  <a:pt x="137" y="0"/>
                </a:cubicBezTo>
                <a:cubicBezTo>
                  <a:pt x="137" y="0"/>
                  <a:pt x="137" y="0"/>
                  <a:pt x="137" y="0"/>
                </a:cubicBezTo>
                <a:lnTo>
                  <a:pt x="0" y="0"/>
                </a:lnTo>
                <a:close/>
              </a:path>
            </a:pathLst>
          </a:custGeom>
          <a:solidFill>
            <a:srgbClr val="2D3F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6"/>
          <p:cNvSpPr>
            <a:spLocks/>
          </p:cNvSpPr>
          <p:nvPr/>
        </p:nvSpPr>
        <p:spPr bwMode="auto">
          <a:xfrm>
            <a:off x="3703638" y="1273175"/>
            <a:ext cx="84138" cy="6350"/>
          </a:xfrm>
          <a:custGeom>
            <a:avLst/>
            <a:gdLst>
              <a:gd name="T0" fmla="*/ 0 w 52"/>
              <a:gd name="T1" fmla="*/ 4 h 4"/>
              <a:gd name="T2" fmla="*/ 52 w 52"/>
              <a:gd name="T3" fmla="*/ 4 h 4"/>
              <a:gd name="T4" fmla="*/ 0 w 52"/>
              <a:gd name="T5" fmla="*/ 4 h 4"/>
            </a:gdLst>
            <a:ahLst/>
            <a:cxnLst>
              <a:cxn ang="0">
                <a:pos x="T0" y="T1"/>
              </a:cxn>
              <a:cxn ang="0">
                <a:pos x="T2" y="T3"/>
              </a:cxn>
              <a:cxn ang="0">
                <a:pos x="T4" y="T5"/>
              </a:cxn>
            </a:cxnLst>
            <a:rect l="0" t="0" r="r" b="b"/>
            <a:pathLst>
              <a:path w="52" h="4">
                <a:moveTo>
                  <a:pt x="0" y="4"/>
                </a:moveTo>
                <a:cubicBezTo>
                  <a:pt x="52" y="4"/>
                  <a:pt x="52" y="4"/>
                  <a:pt x="52" y="4"/>
                </a:cubicBezTo>
                <a:cubicBezTo>
                  <a:pt x="34" y="0"/>
                  <a:pt x="17" y="0"/>
                  <a:pt x="0" y="4"/>
                </a:cubicBezTo>
                <a:close/>
              </a:path>
            </a:pathLst>
          </a:custGeom>
          <a:solidFill>
            <a:srgbClr val="2D3F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7"/>
          <p:cNvSpPr>
            <a:spLocks/>
          </p:cNvSpPr>
          <p:nvPr/>
        </p:nvSpPr>
        <p:spPr bwMode="auto">
          <a:xfrm>
            <a:off x="3819525" y="2955925"/>
            <a:ext cx="1241425" cy="0"/>
          </a:xfrm>
          <a:custGeom>
            <a:avLst/>
            <a:gdLst>
              <a:gd name="T0" fmla="*/ 0 w 774"/>
              <a:gd name="T1" fmla="*/ 774 w 774"/>
              <a:gd name="T2" fmla="*/ 774 w 774"/>
              <a:gd name="T3" fmla="*/ 0 w 774"/>
              <a:gd name="T4" fmla="*/ 0 w 774"/>
            </a:gdLst>
            <a:ahLst/>
            <a:cxnLst>
              <a:cxn ang="0">
                <a:pos x="T0" y="0"/>
              </a:cxn>
              <a:cxn ang="0">
                <a:pos x="T1" y="0"/>
              </a:cxn>
              <a:cxn ang="0">
                <a:pos x="T2" y="0"/>
              </a:cxn>
              <a:cxn ang="0">
                <a:pos x="T3" y="0"/>
              </a:cxn>
              <a:cxn ang="0">
                <a:pos x="T4" y="0"/>
              </a:cxn>
            </a:cxnLst>
            <a:rect l="0" t="0" r="r" b="b"/>
            <a:pathLst>
              <a:path w="774">
                <a:moveTo>
                  <a:pt x="0" y="0"/>
                </a:moveTo>
                <a:cubicBezTo>
                  <a:pt x="774" y="0"/>
                  <a:pt x="774" y="0"/>
                  <a:pt x="774" y="0"/>
                </a:cubicBezTo>
                <a:cubicBezTo>
                  <a:pt x="774" y="0"/>
                  <a:pt x="774" y="0"/>
                  <a:pt x="774" y="0"/>
                </a:cubicBezTo>
                <a:cubicBezTo>
                  <a:pt x="0" y="0"/>
                  <a:pt x="0" y="0"/>
                  <a:pt x="0" y="0"/>
                </a:cubicBezTo>
                <a:cubicBezTo>
                  <a:pt x="0" y="0"/>
                  <a:pt x="0" y="0"/>
                  <a:pt x="0" y="0"/>
                </a:cubicBezTo>
                <a:close/>
              </a:path>
            </a:pathLst>
          </a:custGeom>
          <a:solidFill>
            <a:srgbClr val="2D3F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8"/>
          <p:cNvSpPr>
            <a:spLocks/>
          </p:cNvSpPr>
          <p:nvPr/>
        </p:nvSpPr>
        <p:spPr bwMode="auto">
          <a:xfrm>
            <a:off x="3468688" y="1279525"/>
            <a:ext cx="1778000" cy="838200"/>
          </a:xfrm>
          <a:custGeom>
            <a:avLst/>
            <a:gdLst>
              <a:gd name="T0" fmla="*/ 757 w 1109"/>
              <a:gd name="T1" fmla="*/ 458 h 522"/>
              <a:gd name="T2" fmla="*/ 668 w 1109"/>
              <a:gd name="T3" fmla="*/ 360 h 522"/>
              <a:gd name="T4" fmla="*/ 582 w 1109"/>
              <a:gd name="T5" fmla="*/ 297 h 522"/>
              <a:gd name="T6" fmla="*/ 660 w 1109"/>
              <a:gd name="T7" fmla="*/ 273 h 522"/>
              <a:gd name="T8" fmla="*/ 752 w 1109"/>
              <a:gd name="T9" fmla="*/ 249 h 522"/>
              <a:gd name="T10" fmla="*/ 818 w 1109"/>
              <a:gd name="T11" fmla="*/ 323 h 522"/>
              <a:gd name="T12" fmla="*/ 946 w 1109"/>
              <a:gd name="T13" fmla="*/ 501 h 522"/>
              <a:gd name="T14" fmla="*/ 960 w 1109"/>
              <a:gd name="T15" fmla="*/ 522 h 522"/>
              <a:gd name="T16" fmla="*/ 1097 w 1109"/>
              <a:gd name="T17" fmla="*/ 522 h 522"/>
              <a:gd name="T18" fmla="*/ 1101 w 1109"/>
              <a:gd name="T19" fmla="*/ 502 h 522"/>
              <a:gd name="T20" fmla="*/ 1106 w 1109"/>
              <a:gd name="T21" fmla="*/ 476 h 522"/>
              <a:gd name="T22" fmla="*/ 1096 w 1109"/>
              <a:gd name="T23" fmla="*/ 444 h 522"/>
              <a:gd name="T24" fmla="*/ 1065 w 1109"/>
              <a:gd name="T25" fmla="*/ 408 h 522"/>
              <a:gd name="T26" fmla="*/ 1045 w 1109"/>
              <a:gd name="T27" fmla="*/ 387 h 522"/>
              <a:gd name="T28" fmla="*/ 1039 w 1109"/>
              <a:gd name="T29" fmla="*/ 402 h 522"/>
              <a:gd name="T30" fmla="*/ 1031 w 1109"/>
              <a:gd name="T31" fmla="*/ 417 h 522"/>
              <a:gd name="T32" fmla="*/ 1005 w 1109"/>
              <a:gd name="T33" fmla="*/ 399 h 522"/>
              <a:gd name="T34" fmla="*/ 996 w 1109"/>
              <a:gd name="T35" fmla="*/ 404 h 522"/>
              <a:gd name="T36" fmla="*/ 1008 w 1109"/>
              <a:gd name="T37" fmla="*/ 440 h 522"/>
              <a:gd name="T38" fmla="*/ 988 w 1109"/>
              <a:gd name="T39" fmla="*/ 430 h 522"/>
              <a:gd name="T40" fmla="*/ 929 w 1109"/>
              <a:gd name="T41" fmla="*/ 309 h 522"/>
              <a:gd name="T42" fmla="*/ 825 w 1109"/>
              <a:gd name="T43" fmla="*/ 129 h 522"/>
              <a:gd name="T44" fmla="*/ 754 w 1109"/>
              <a:gd name="T45" fmla="*/ 96 h 522"/>
              <a:gd name="T46" fmla="*/ 556 w 1109"/>
              <a:gd name="T47" fmla="*/ 139 h 522"/>
              <a:gd name="T48" fmla="*/ 396 w 1109"/>
              <a:gd name="T49" fmla="*/ 173 h 522"/>
              <a:gd name="T50" fmla="*/ 306 w 1109"/>
              <a:gd name="T51" fmla="*/ 220 h 522"/>
              <a:gd name="T52" fmla="*/ 297 w 1109"/>
              <a:gd name="T53" fmla="*/ 174 h 522"/>
              <a:gd name="T54" fmla="*/ 239 w 1109"/>
              <a:gd name="T55" fmla="*/ 17 h 522"/>
              <a:gd name="T56" fmla="*/ 199 w 1109"/>
              <a:gd name="T57" fmla="*/ 0 h 522"/>
              <a:gd name="T58" fmla="*/ 147 w 1109"/>
              <a:gd name="T59" fmla="*/ 0 h 522"/>
              <a:gd name="T60" fmla="*/ 60 w 1109"/>
              <a:gd name="T61" fmla="*/ 46 h 522"/>
              <a:gd name="T62" fmla="*/ 34 w 1109"/>
              <a:gd name="T63" fmla="*/ 225 h 522"/>
              <a:gd name="T64" fmla="*/ 45 w 1109"/>
              <a:gd name="T65" fmla="*/ 272 h 522"/>
              <a:gd name="T66" fmla="*/ 60 w 1109"/>
              <a:gd name="T67" fmla="*/ 302 h 522"/>
              <a:gd name="T68" fmla="*/ 75 w 1109"/>
              <a:gd name="T69" fmla="*/ 330 h 522"/>
              <a:gd name="T70" fmla="*/ 86 w 1109"/>
              <a:gd name="T71" fmla="*/ 344 h 522"/>
              <a:gd name="T72" fmla="*/ 107 w 1109"/>
              <a:gd name="T73" fmla="*/ 380 h 522"/>
              <a:gd name="T74" fmla="*/ 174 w 1109"/>
              <a:gd name="T75" fmla="*/ 378 h 522"/>
              <a:gd name="T76" fmla="*/ 237 w 1109"/>
              <a:gd name="T77" fmla="*/ 411 h 522"/>
              <a:gd name="T78" fmla="*/ 277 w 1109"/>
              <a:gd name="T79" fmla="*/ 437 h 522"/>
              <a:gd name="T80" fmla="*/ 317 w 1109"/>
              <a:gd name="T81" fmla="*/ 522 h 522"/>
              <a:gd name="T82" fmla="*/ 778 w 1109"/>
              <a:gd name="T83" fmla="*/ 522 h 522"/>
              <a:gd name="T84" fmla="*/ 757 w 1109"/>
              <a:gd name="T85" fmla="*/ 458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09" h="522">
                <a:moveTo>
                  <a:pt x="757" y="458"/>
                </a:moveTo>
                <a:cubicBezTo>
                  <a:pt x="738" y="411"/>
                  <a:pt x="715" y="396"/>
                  <a:pt x="668" y="360"/>
                </a:cubicBezTo>
                <a:cubicBezTo>
                  <a:pt x="622" y="324"/>
                  <a:pt x="582" y="297"/>
                  <a:pt x="582" y="297"/>
                </a:cubicBezTo>
                <a:cubicBezTo>
                  <a:pt x="582" y="297"/>
                  <a:pt x="608" y="271"/>
                  <a:pt x="660" y="273"/>
                </a:cubicBezTo>
                <a:cubicBezTo>
                  <a:pt x="713" y="275"/>
                  <a:pt x="713" y="252"/>
                  <a:pt x="752" y="249"/>
                </a:cubicBezTo>
                <a:cubicBezTo>
                  <a:pt x="791" y="247"/>
                  <a:pt x="799" y="295"/>
                  <a:pt x="818" y="323"/>
                </a:cubicBezTo>
                <a:cubicBezTo>
                  <a:pt x="838" y="351"/>
                  <a:pt x="919" y="460"/>
                  <a:pt x="946" y="501"/>
                </a:cubicBezTo>
                <a:cubicBezTo>
                  <a:pt x="951" y="510"/>
                  <a:pt x="955" y="517"/>
                  <a:pt x="960" y="522"/>
                </a:cubicBezTo>
                <a:cubicBezTo>
                  <a:pt x="1097" y="522"/>
                  <a:pt x="1097" y="522"/>
                  <a:pt x="1097" y="522"/>
                </a:cubicBezTo>
                <a:cubicBezTo>
                  <a:pt x="1097" y="516"/>
                  <a:pt x="1098" y="510"/>
                  <a:pt x="1101" y="502"/>
                </a:cubicBezTo>
                <a:cubicBezTo>
                  <a:pt x="1107" y="486"/>
                  <a:pt x="1104" y="484"/>
                  <a:pt x="1106" y="476"/>
                </a:cubicBezTo>
                <a:cubicBezTo>
                  <a:pt x="1109" y="468"/>
                  <a:pt x="1105" y="457"/>
                  <a:pt x="1096" y="444"/>
                </a:cubicBezTo>
                <a:cubicBezTo>
                  <a:pt x="1088" y="431"/>
                  <a:pt x="1079" y="417"/>
                  <a:pt x="1065" y="408"/>
                </a:cubicBezTo>
                <a:cubicBezTo>
                  <a:pt x="1051" y="399"/>
                  <a:pt x="1051" y="390"/>
                  <a:pt x="1045" y="387"/>
                </a:cubicBezTo>
                <a:cubicBezTo>
                  <a:pt x="1040" y="385"/>
                  <a:pt x="1039" y="392"/>
                  <a:pt x="1039" y="402"/>
                </a:cubicBezTo>
                <a:cubicBezTo>
                  <a:pt x="1039" y="412"/>
                  <a:pt x="1036" y="422"/>
                  <a:pt x="1031" y="417"/>
                </a:cubicBezTo>
                <a:cubicBezTo>
                  <a:pt x="1026" y="411"/>
                  <a:pt x="1017" y="405"/>
                  <a:pt x="1005" y="399"/>
                </a:cubicBezTo>
                <a:cubicBezTo>
                  <a:pt x="993" y="394"/>
                  <a:pt x="991" y="395"/>
                  <a:pt x="996" y="404"/>
                </a:cubicBezTo>
                <a:cubicBezTo>
                  <a:pt x="1004" y="412"/>
                  <a:pt x="1008" y="435"/>
                  <a:pt x="1008" y="440"/>
                </a:cubicBezTo>
                <a:cubicBezTo>
                  <a:pt x="1008" y="446"/>
                  <a:pt x="992" y="444"/>
                  <a:pt x="988" y="430"/>
                </a:cubicBezTo>
                <a:cubicBezTo>
                  <a:pt x="984" y="416"/>
                  <a:pt x="957" y="368"/>
                  <a:pt x="929" y="309"/>
                </a:cubicBezTo>
                <a:cubicBezTo>
                  <a:pt x="901" y="249"/>
                  <a:pt x="832" y="149"/>
                  <a:pt x="825" y="129"/>
                </a:cubicBezTo>
                <a:cubicBezTo>
                  <a:pt x="818" y="108"/>
                  <a:pt x="810" y="98"/>
                  <a:pt x="754" y="96"/>
                </a:cubicBezTo>
                <a:cubicBezTo>
                  <a:pt x="697" y="94"/>
                  <a:pt x="619" y="112"/>
                  <a:pt x="556" y="139"/>
                </a:cubicBezTo>
                <a:cubicBezTo>
                  <a:pt x="493" y="167"/>
                  <a:pt x="437" y="180"/>
                  <a:pt x="396" y="173"/>
                </a:cubicBezTo>
                <a:cubicBezTo>
                  <a:pt x="354" y="165"/>
                  <a:pt x="309" y="215"/>
                  <a:pt x="306" y="220"/>
                </a:cubicBezTo>
                <a:cubicBezTo>
                  <a:pt x="302" y="225"/>
                  <a:pt x="298" y="210"/>
                  <a:pt x="297" y="174"/>
                </a:cubicBezTo>
                <a:cubicBezTo>
                  <a:pt x="297" y="138"/>
                  <a:pt x="298" y="53"/>
                  <a:pt x="239" y="17"/>
                </a:cubicBezTo>
                <a:cubicBezTo>
                  <a:pt x="225" y="8"/>
                  <a:pt x="212" y="3"/>
                  <a:pt x="199" y="0"/>
                </a:cubicBezTo>
                <a:cubicBezTo>
                  <a:pt x="147" y="0"/>
                  <a:pt x="147" y="0"/>
                  <a:pt x="147" y="0"/>
                </a:cubicBezTo>
                <a:cubicBezTo>
                  <a:pt x="118" y="6"/>
                  <a:pt x="89" y="22"/>
                  <a:pt x="60" y="46"/>
                </a:cubicBezTo>
                <a:cubicBezTo>
                  <a:pt x="0" y="95"/>
                  <a:pt x="12" y="210"/>
                  <a:pt x="34" y="225"/>
                </a:cubicBezTo>
                <a:cubicBezTo>
                  <a:pt x="55" y="240"/>
                  <a:pt x="52" y="254"/>
                  <a:pt x="45" y="272"/>
                </a:cubicBezTo>
                <a:cubicBezTo>
                  <a:pt x="38" y="290"/>
                  <a:pt x="49" y="304"/>
                  <a:pt x="60" y="302"/>
                </a:cubicBezTo>
                <a:cubicBezTo>
                  <a:pt x="72" y="295"/>
                  <a:pt x="69" y="327"/>
                  <a:pt x="75" y="330"/>
                </a:cubicBezTo>
                <a:cubicBezTo>
                  <a:pt x="87" y="334"/>
                  <a:pt x="76" y="340"/>
                  <a:pt x="86" y="344"/>
                </a:cubicBezTo>
                <a:cubicBezTo>
                  <a:pt x="102" y="357"/>
                  <a:pt x="93" y="372"/>
                  <a:pt x="107" y="380"/>
                </a:cubicBezTo>
                <a:cubicBezTo>
                  <a:pt x="122" y="388"/>
                  <a:pt x="151" y="374"/>
                  <a:pt x="174" y="378"/>
                </a:cubicBezTo>
                <a:cubicBezTo>
                  <a:pt x="197" y="381"/>
                  <a:pt x="216" y="403"/>
                  <a:pt x="237" y="411"/>
                </a:cubicBezTo>
                <a:cubicBezTo>
                  <a:pt x="251" y="417"/>
                  <a:pt x="277" y="437"/>
                  <a:pt x="277" y="437"/>
                </a:cubicBezTo>
                <a:cubicBezTo>
                  <a:pt x="294" y="455"/>
                  <a:pt x="311" y="494"/>
                  <a:pt x="317" y="522"/>
                </a:cubicBezTo>
                <a:cubicBezTo>
                  <a:pt x="778" y="522"/>
                  <a:pt x="778" y="522"/>
                  <a:pt x="778" y="522"/>
                </a:cubicBezTo>
                <a:cubicBezTo>
                  <a:pt x="771" y="500"/>
                  <a:pt x="765" y="480"/>
                  <a:pt x="757" y="458"/>
                </a:cubicBezTo>
                <a:close/>
              </a:path>
            </a:pathLst>
          </a:custGeom>
          <a:solidFill>
            <a:schemeClr val="tx2">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25" name="Group 24"/>
          <p:cNvGrpSpPr/>
          <p:nvPr/>
        </p:nvGrpSpPr>
        <p:grpSpPr>
          <a:xfrm>
            <a:off x="3379787" y="2117725"/>
            <a:ext cx="1847851" cy="838200"/>
            <a:chOff x="3379787" y="2117725"/>
            <a:chExt cx="1847851" cy="838200"/>
          </a:xfrm>
          <a:solidFill>
            <a:schemeClr val="bg2">
              <a:lumMod val="75000"/>
            </a:schemeClr>
          </a:solidFill>
        </p:grpSpPr>
        <p:sp>
          <p:nvSpPr>
            <p:cNvPr id="17" name="Freeform 19"/>
            <p:cNvSpPr>
              <a:spLocks/>
            </p:cNvSpPr>
            <p:nvPr/>
          </p:nvSpPr>
          <p:spPr bwMode="auto">
            <a:xfrm>
              <a:off x="3379787" y="2117725"/>
              <a:ext cx="1681163" cy="838200"/>
            </a:xfrm>
            <a:custGeom>
              <a:avLst/>
              <a:gdLst>
                <a:gd name="T0" fmla="*/ 874 w 1048"/>
                <a:gd name="T1" fmla="*/ 103 h 523"/>
                <a:gd name="T2" fmla="*/ 833 w 1048"/>
                <a:gd name="T3" fmla="*/ 0 h 523"/>
                <a:gd name="T4" fmla="*/ 372 w 1048"/>
                <a:gd name="T5" fmla="*/ 0 h 523"/>
                <a:gd name="T6" fmla="*/ 375 w 1048"/>
                <a:gd name="T7" fmla="*/ 21 h 523"/>
                <a:gd name="T8" fmla="*/ 367 w 1048"/>
                <a:gd name="T9" fmla="*/ 101 h 523"/>
                <a:gd name="T10" fmla="*/ 365 w 1048"/>
                <a:gd name="T11" fmla="*/ 204 h 523"/>
                <a:gd name="T12" fmla="*/ 377 w 1048"/>
                <a:gd name="T13" fmla="*/ 250 h 523"/>
                <a:gd name="T14" fmla="*/ 344 w 1048"/>
                <a:gd name="T15" fmla="*/ 241 h 523"/>
                <a:gd name="T16" fmla="*/ 257 w 1048"/>
                <a:gd name="T17" fmla="*/ 226 h 523"/>
                <a:gd name="T18" fmla="*/ 163 w 1048"/>
                <a:gd name="T19" fmla="*/ 182 h 523"/>
                <a:gd name="T20" fmla="*/ 153 w 1048"/>
                <a:gd name="T21" fmla="*/ 143 h 523"/>
                <a:gd name="T22" fmla="*/ 128 w 1048"/>
                <a:gd name="T23" fmla="*/ 96 h 523"/>
                <a:gd name="T24" fmla="*/ 102 w 1048"/>
                <a:gd name="T25" fmla="*/ 95 h 523"/>
                <a:gd name="T26" fmla="*/ 74 w 1048"/>
                <a:gd name="T27" fmla="*/ 82 h 523"/>
                <a:gd name="T28" fmla="*/ 52 w 1048"/>
                <a:gd name="T29" fmla="*/ 77 h 523"/>
                <a:gd name="T30" fmla="*/ 33 w 1048"/>
                <a:gd name="T31" fmla="*/ 94 h 523"/>
                <a:gd name="T32" fmla="*/ 20 w 1048"/>
                <a:gd name="T33" fmla="*/ 108 h 523"/>
                <a:gd name="T34" fmla="*/ 11 w 1048"/>
                <a:gd name="T35" fmla="*/ 131 h 523"/>
                <a:gd name="T36" fmla="*/ 8 w 1048"/>
                <a:gd name="T37" fmla="*/ 144 h 523"/>
                <a:gd name="T38" fmla="*/ 9 w 1048"/>
                <a:gd name="T39" fmla="*/ 164 h 523"/>
                <a:gd name="T40" fmla="*/ 11 w 1048"/>
                <a:gd name="T41" fmla="*/ 183 h 523"/>
                <a:gd name="T42" fmla="*/ 39 w 1048"/>
                <a:gd name="T43" fmla="*/ 211 h 523"/>
                <a:gd name="T44" fmla="*/ 69 w 1048"/>
                <a:gd name="T45" fmla="*/ 218 h 523"/>
                <a:gd name="T46" fmla="*/ 81 w 1048"/>
                <a:gd name="T47" fmla="*/ 231 h 523"/>
                <a:gd name="T48" fmla="*/ 245 w 1048"/>
                <a:gd name="T49" fmla="*/ 313 h 523"/>
                <a:gd name="T50" fmla="*/ 410 w 1048"/>
                <a:gd name="T51" fmla="*/ 373 h 523"/>
                <a:gd name="T52" fmla="*/ 483 w 1048"/>
                <a:gd name="T53" fmla="*/ 297 h 523"/>
                <a:gd name="T54" fmla="*/ 516 w 1048"/>
                <a:gd name="T55" fmla="*/ 162 h 523"/>
                <a:gd name="T56" fmla="*/ 553 w 1048"/>
                <a:gd name="T57" fmla="*/ 178 h 523"/>
                <a:gd name="T58" fmla="*/ 612 w 1048"/>
                <a:gd name="T59" fmla="*/ 266 h 523"/>
                <a:gd name="T60" fmla="*/ 664 w 1048"/>
                <a:gd name="T61" fmla="*/ 375 h 523"/>
                <a:gd name="T62" fmla="*/ 523 w 1048"/>
                <a:gd name="T63" fmla="*/ 431 h 523"/>
                <a:gd name="T64" fmla="*/ 274 w 1048"/>
                <a:gd name="T65" fmla="*/ 523 h 523"/>
                <a:gd name="T66" fmla="*/ 1048 w 1048"/>
                <a:gd name="T67" fmla="*/ 523 h 523"/>
                <a:gd name="T68" fmla="*/ 1022 w 1048"/>
                <a:gd name="T69" fmla="*/ 386 h 523"/>
                <a:gd name="T70" fmla="*/ 874 w 1048"/>
                <a:gd name="T71" fmla="*/ 103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48" h="523">
                  <a:moveTo>
                    <a:pt x="874" y="103"/>
                  </a:moveTo>
                  <a:cubicBezTo>
                    <a:pt x="853" y="59"/>
                    <a:pt x="842" y="28"/>
                    <a:pt x="833" y="0"/>
                  </a:cubicBezTo>
                  <a:cubicBezTo>
                    <a:pt x="372" y="0"/>
                    <a:pt x="372" y="0"/>
                    <a:pt x="372" y="0"/>
                  </a:cubicBezTo>
                  <a:cubicBezTo>
                    <a:pt x="374" y="8"/>
                    <a:pt x="375" y="15"/>
                    <a:pt x="375" y="21"/>
                  </a:cubicBezTo>
                  <a:cubicBezTo>
                    <a:pt x="375" y="48"/>
                    <a:pt x="375" y="73"/>
                    <a:pt x="367" y="101"/>
                  </a:cubicBezTo>
                  <a:cubicBezTo>
                    <a:pt x="358" y="129"/>
                    <a:pt x="350" y="189"/>
                    <a:pt x="365" y="204"/>
                  </a:cubicBezTo>
                  <a:cubicBezTo>
                    <a:pt x="380" y="220"/>
                    <a:pt x="378" y="249"/>
                    <a:pt x="377" y="250"/>
                  </a:cubicBezTo>
                  <a:cubicBezTo>
                    <a:pt x="375" y="251"/>
                    <a:pt x="367" y="249"/>
                    <a:pt x="344" y="241"/>
                  </a:cubicBezTo>
                  <a:cubicBezTo>
                    <a:pt x="322" y="233"/>
                    <a:pt x="289" y="236"/>
                    <a:pt x="257" y="226"/>
                  </a:cubicBezTo>
                  <a:cubicBezTo>
                    <a:pt x="224" y="216"/>
                    <a:pt x="181" y="190"/>
                    <a:pt x="163" y="182"/>
                  </a:cubicBezTo>
                  <a:cubicBezTo>
                    <a:pt x="145" y="173"/>
                    <a:pt x="154" y="164"/>
                    <a:pt x="153" y="143"/>
                  </a:cubicBezTo>
                  <a:cubicBezTo>
                    <a:pt x="152" y="121"/>
                    <a:pt x="140" y="107"/>
                    <a:pt x="128" y="96"/>
                  </a:cubicBezTo>
                  <a:cubicBezTo>
                    <a:pt x="116" y="85"/>
                    <a:pt x="107" y="89"/>
                    <a:pt x="102" y="95"/>
                  </a:cubicBezTo>
                  <a:cubicBezTo>
                    <a:pt x="98" y="100"/>
                    <a:pt x="79" y="94"/>
                    <a:pt x="74" y="82"/>
                  </a:cubicBezTo>
                  <a:cubicBezTo>
                    <a:pt x="69" y="70"/>
                    <a:pt x="61" y="71"/>
                    <a:pt x="52" y="77"/>
                  </a:cubicBezTo>
                  <a:cubicBezTo>
                    <a:pt x="42" y="83"/>
                    <a:pt x="33" y="85"/>
                    <a:pt x="33" y="94"/>
                  </a:cubicBezTo>
                  <a:cubicBezTo>
                    <a:pt x="33" y="102"/>
                    <a:pt x="29" y="108"/>
                    <a:pt x="20" y="108"/>
                  </a:cubicBezTo>
                  <a:cubicBezTo>
                    <a:pt x="11" y="109"/>
                    <a:pt x="1" y="124"/>
                    <a:pt x="11" y="131"/>
                  </a:cubicBezTo>
                  <a:cubicBezTo>
                    <a:pt x="21" y="138"/>
                    <a:pt x="1" y="138"/>
                    <a:pt x="8" y="144"/>
                  </a:cubicBezTo>
                  <a:cubicBezTo>
                    <a:pt x="14" y="151"/>
                    <a:pt x="0" y="158"/>
                    <a:pt x="9" y="164"/>
                  </a:cubicBezTo>
                  <a:cubicBezTo>
                    <a:pt x="19" y="169"/>
                    <a:pt x="8" y="170"/>
                    <a:pt x="11" y="183"/>
                  </a:cubicBezTo>
                  <a:cubicBezTo>
                    <a:pt x="15" y="196"/>
                    <a:pt x="20" y="195"/>
                    <a:pt x="39" y="211"/>
                  </a:cubicBezTo>
                  <a:cubicBezTo>
                    <a:pt x="59" y="227"/>
                    <a:pt x="69" y="218"/>
                    <a:pt x="69" y="218"/>
                  </a:cubicBezTo>
                  <a:cubicBezTo>
                    <a:pt x="69" y="218"/>
                    <a:pt x="69" y="218"/>
                    <a:pt x="81" y="231"/>
                  </a:cubicBezTo>
                  <a:cubicBezTo>
                    <a:pt x="98" y="251"/>
                    <a:pt x="187" y="282"/>
                    <a:pt x="245" y="313"/>
                  </a:cubicBezTo>
                  <a:cubicBezTo>
                    <a:pt x="302" y="344"/>
                    <a:pt x="363" y="373"/>
                    <a:pt x="410" y="373"/>
                  </a:cubicBezTo>
                  <a:cubicBezTo>
                    <a:pt x="456" y="374"/>
                    <a:pt x="475" y="342"/>
                    <a:pt x="483" y="297"/>
                  </a:cubicBezTo>
                  <a:cubicBezTo>
                    <a:pt x="491" y="253"/>
                    <a:pt x="516" y="162"/>
                    <a:pt x="516" y="162"/>
                  </a:cubicBezTo>
                  <a:cubicBezTo>
                    <a:pt x="516" y="162"/>
                    <a:pt x="516" y="167"/>
                    <a:pt x="553" y="178"/>
                  </a:cubicBezTo>
                  <a:cubicBezTo>
                    <a:pt x="595" y="188"/>
                    <a:pt x="602" y="223"/>
                    <a:pt x="612" y="266"/>
                  </a:cubicBezTo>
                  <a:cubicBezTo>
                    <a:pt x="623" y="308"/>
                    <a:pt x="655" y="355"/>
                    <a:pt x="664" y="375"/>
                  </a:cubicBezTo>
                  <a:cubicBezTo>
                    <a:pt x="672" y="394"/>
                    <a:pt x="610" y="404"/>
                    <a:pt x="523" y="431"/>
                  </a:cubicBezTo>
                  <a:cubicBezTo>
                    <a:pt x="447" y="454"/>
                    <a:pt x="349" y="494"/>
                    <a:pt x="274" y="523"/>
                  </a:cubicBezTo>
                  <a:cubicBezTo>
                    <a:pt x="1048" y="523"/>
                    <a:pt x="1048" y="523"/>
                    <a:pt x="1048" y="523"/>
                  </a:cubicBezTo>
                  <a:cubicBezTo>
                    <a:pt x="1038" y="480"/>
                    <a:pt x="1029" y="435"/>
                    <a:pt x="1022" y="386"/>
                  </a:cubicBezTo>
                  <a:cubicBezTo>
                    <a:pt x="1001" y="241"/>
                    <a:pt x="914" y="185"/>
                    <a:pt x="874" y="10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Freeform 20"/>
            <p:cNvSpPr>
              <a:spLocks/>
            </p:cNvSpPr>
            <p:nvPr/>
          </p:nvSpPr>
          <p:spPr bwMode="auto">
            <a:xfrm>
              <a:off x="5008563" y="2117725"/>
              <a:ext cx="219075" cy="93663"/>
            </a:xfrm>
            <a:custGeom>
              <a:avLst/>
              <a:gdLst>
                <a:gd name="T0" fmla="*/ 53 w 137"/>
                <a:gd name="T1" fmla="*/ 38 h 59"/>
                <a:gd name="T2" fmla="*/ 94 w 137"/>
                <a:gd name="T3" fmla="*/ 56 h 59"/>
                <a:gd name="T4" fmla="*/ 114 w 137"/>
                <a:gd name="T5" fmla="*/ 32 h 59"/>
                <a:gd name="T6" fmla="*/ 132 w 137"/>
                <a:gd name="T7" fmla="*/ 17 h 59"/>
                <a:gd name="T8" fmla="*/ 137 w 137"/>
                <a:gd name="T9" fmla="*/ 0 h 59"/>
                <a:gd name="T10" fmla="*/ 0 w 137"/>
                <a:gd name="T11" fmla="*/ 0 h 59"/>
                <a:gd name="T12" fmla="*/ 53 w 137"/>
                <a:gd name="T13" fmla="*/ 38 h 59"/>
              </a:gdLst>
              <a:ahLst/>
              <a:cxnLst>
                <a:cxn ang="0">
                  <a:pos x="T0" y="T1"/>
                </a:cxn>
                <a:cxn ang="0">
                  <a:pos x="T2" y="T3"/>
                </a:cxn>
                <a:cxn ang="0">
                  <a:pos x="T4" y="T5"/>
                </a:cxn>
                <a:cxn ang="0">
                  <a:pos x="T6" y="T7"/>
                </a:cxn>
                <a:cxn ang="0">
                  <a:pos x="T8" y="T9"/>
                </a:cxn>
                <a:cxn ang="0">
                  <a:pos x="T10" y="T11"/>
                </a:cxn>
                <a:cxn ang="0">
                  <a:pos x="T12" y="T13"/>
                </a:cxn>
              </a:cxnLst>
              <a:rect l="0" t="0" r="r" b="b"/>
              <a:pathLst>
                <a:path w="137" h="59">
                  <a:moveTo>
                    <a:pt x="53" y="38"/>
                  </a:moveTo>
                  <a:cubicBezTo>
                    <a:pt x="78" y="45"/>
                    <a:pt x="81" y="54"/>
                    <a:pt x="94" y="56"/>
                  </a:cubicBezTo>
                  <a:cubicBezTo>
                    <a:pt x="108" y="59"/>
                    <a:pt x="109" y="40"/>
                    <a:pt x="114" y="32"/>
                  </a:cubicBezTo>
                  <a:cubicBezTo>
                    <a:pt x="120" y="23"/>
                    <a:pt x="126" y="31"/>
                    <a:pt x="132" y="17"/>
                  </a:cubicBezTo>
                  <a:cubicBezTo>
                    <a:pt x="135" y="11"/>
                    <a:pt x="136" y="6"/>
                    <a:pt x="137" y="0"/>
                  </a:cubicBezTo>
                  <a:cubicBezTo>
                    <a:pt x="0" y="0"/>
                    <a:pt x="0" y="0"/>
                    <a:pt x="0" y="0"/>
                  </a:cubicBezTo>
                  <a:cubicBezTo>
                    <a:pt x="18" y="25"/>
                    <a:pt x="32" y="32"/>
                    <a:pt x="53"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9" name="Freeform 21"/>
          <p:cNvSpPr>
            <a:spLocks/>
          </p:cNvSpPr>
          <p:nvPr/>
        </p:nvSpPr>
        <p:spPr bwMode="auto">
          <a:xfrm>
            <a:off x="3589338" y="2955925"/>
            <a:ext cx="2028825" cy="839788"/>
          </a:xfrm>
          <a:custGeom>
            <a:avLst/>
            <a:gdLst>
              <a:gd name="T0" fmla="*/ 114 w 1264"/>
              <a:gd name="T1" fmla="*/ 11 h 523"/>
              <a:gd name="T2" fmla="*/ 24 w 1264"/>
              <a:gd name="T3" fmla="*/ 161 h 523"/>
              <a:gd name="T4" fmla="*/ 204 w 1264"/>
              <a:gd name="T5" fmla="*/ 331 h 523"/>
              <a:gd name="T6" fmla="*/ 481 w 1264"/>
              <a:gd name="T7" fmla="*/ 520 h 523"/>
              <a:gd name="T8" fmla="*/ 484 w 1264"/>
              <a:gd name="T9" fmla="*/ 523 h 523"/>
              <a:gd name="T10" fmla="*/ 684 w 1264"/>
              <a:gd name="T11" fmla="*/ 523 h 523"/>
              <a:gd name="T12" fmla="*/ 618 w 1264"/>
              <a:gd name="T13" fmla="*/ 473 h 523"/>
              <a:gd name="T14" fmla="*/ 472 w 1264"/>
              <a:gd name="T15" fmla="*/ 344 h 523"/>
              <a:gd name="T16" fmla="*/ 363 w 1264"/>
              <a:gd name="T17" fmla="*/ 151 h 523"/>
              <a:gd name="T18" fmla="*/ 464 w 1264"/>
              <a:gd name="T19" fmla="*/ 159 h 523"/>
              <a:gd name="T20" fmla="*/ 715 w 1264"/>
              <a:gd name="T21" fmla="*/ 133 h 523"/>
              <a:gd name="T22" fmla="*/ 861 w 1264"/>
              <a:gd name="T23" fmla="*/ 403 h 523"/>
              <a:gd name="T24" fmla="*/ 944 w 1264"/>
              <a:gd name="T25" fmla="*/ 523 h 523"/>
              <a:gd name="T26" fmla="*/ 1264 w 1264"/>
              <a:gd name="T27" fmla="*/ 523 h 523"/>
              <a:gd name="T28" fmla="*/ 1120 w 1264"/>
              <a:gd name="T29" fmla="*/ 444 h 523"/>
              <a:gd name="T30" fmla="*/ 988 w 1264"/>
              <a:gd name="T31" fmla="*/ 241 h 523"/>
              <a:gd name="T32" fmla="*/ 917 w 1264"/>
              <a:gd name="T33" fmla="*/ 0 h 523"/>
              <a:gd name="T34" fmla="*/ 143 w 1264"/>
              <a:gd name="T35" fmla="*/ 0 h 523"/>
              <a:gd name="T36" fmla="*/ 114 w 1264"/>
              <a:gd name="T37" fmla="*/ 11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64" h="523">
                <a:moveTo>
                  <a:pt x="114" y="11"/>
                </a:moveTo>
                <a:cubicBezTo>
                  <a:pt x="38" y="40"/>
                  <a:pt x="0" y="83"/>
                  <a:pt x="24" y="161"/>
                </a:cubicBezTo>
                <a:cubicBezTo>
                  <a:pt x="49" y="239"/>
                  <a:pt x="139" y="276"/>
                  <a:pt x="204" y="331"/>
                </a:cubicBezTo>
                <a:cubicBezTo>
                  <a:pt x="268" y="386"/>
                  <a:pt x="431" y="485"/>
                  <a:pt x="481" y="520"/>
                </a:cubicBezTo>
                <a:cubicBezTo>
                  <a:pt x="482" y="521"/>
                  <a:pt x="483" y="522"/>
                  <a:pt x="484" y="523"/>
                </a:cubicBezTo>
                <a:cubicBezTo>
                  <a:pt x="684" y="523"/>
                  <a:pt x="684" y="523"/>
                  <a:pt x="684" y="523"/>
                </a:cubicBezTo>
                <a:cubicBezTo>
                  <a:pt x="667" y="506"/>
                  <a:pt x="646" y="489"/>
                  <a:pt x="618" y="473"/>
                </a:cubicBezTo>
                <a:cubicBezTo>
                  <a:pt x="563" y="441"/>
                  <a:pt x="519" y="404"/>
                  <a:pt x="472" y="344"/>
                </a:cubicBezTo>
                <a:cubicBezTo>
                  <a:pt x="426" y="284"/>
                  <a:pt x="347" y="158"/>
                  <a:pt x="363" y="151"/>
                </a:cubicBezTo>
                <a:cubicBezTo>
                  <a:pt x="379" y="145"/>
                  <a:pt x="425" y="156"/>
                  <a:pt x="464" y="159"/>
                </a:cubicBezTo>
                <a:cubicBezTo>
                  <a:pt x="643" y="162"/>
                  <a:pt x="715" y="133"/>
                  <a:pt x="715" y="133"/>
                </a:cubicBezTo>
                <a:cubicBezTo>
                  <a:pt x="755" y="230"/>
                  <a:pt x="824" y="356"/>
                  <a:pt x="861" y="403"/>
                </a:cubicBezTo>
                <a:cubicBezTo>
                  <a:pt x="897" y="451"/>
                  <a:pt x="895" y="476"/>
                  <a:pt x="944" y="523"/>
                </a:cubicBezTo>
                <a:cubicBezTo>
                  <a:pt x="1264" y="523"/>
                  <a:pt x="1264" y="523"/>
                  <a:pt x="1264" y="523"/>
                </a:cubicBezTo>
                <a:cubicBezTo>
                  <a:pt x="1212" y="483"/>
                  <a:pt x="1154" y="458"/>
                  <a:pt x="1120" y="444"/>
                </a:cubicBezTo>
                <a:cubicBezTo>
                  <a:pt x="1069" y="423"/>
                  <a:pt x="1030" y="371"/>
                  <a:pt x="988" y="241"/>
                </a:cubicBezTo>
                <a:cubicBezTo>
                  <a:pt x="960" y="156"/>
                  <a:pt x="936" y="82"/>
                  <a:pt x="917" y="0"/>
                </a:cubicBezTo>
                <a:cubicBezTo>
                  <a:pt x="143" y="0"/>
                  <a:pt x="143" y="0"/>
                  <a:pt x="143" y="0"/>
                </a:cubicBezTo>
                <a:cubicBezTo>
                  <a:pt x="133" y="4"/>
                  <a:pt x="123" y="8"/>
                  <a:pt x="114" y="11"/>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23" name="Group 22"/>
          <p:cNvGrpSpPr/>
          <p:nvPr/>
        </p:nvGrpSpPr>
        <p:grpSpPr>
          <a:xfrm>
            <a:off x="4151313" y="3795713"/>
            <a:ext cx="1955800" cy="836613"/>
            <a:chOff x="4151313" y="3795713"/>
            <a:chExt cx="1955800" cy="836613"/>
          </a:xfrm>
          <a:solidFill>
            <a:schemeClr val="accent2">
              <a:lumMod val="75000"/>
            </a:schemeClr>
          </a:solidFill>
        </p:grpSpPr>
        <p:sp>
          <p:nvSpPr>
            <p:cNvPr id="20" name="Freeform 22"/>
            <p:cNvSpPr>
              <a:spLocks/>
            </p:cNvSpPr>
            <p:nvPr/>
          </p:nvSpPr>
          <p:spPr bwMode="auto">
            <a:xfrm>
              <a:off x="5103813" y="3795713"/>
              <a:ext cx="1003300" cy="836613"/>
            </a:xfrm>
            <a:custGeom>
              <a:avLst/>
              <a:gdLst>
                <a:gd name="T0" fmla="*/ 2 w 625"/>
                <a:gd name="T1" fmla="*/ 1 h 522"/>
                <a:gd name="T2" fmla="*/ 150 w 625"/>
                <a:gd name="T3" fmla="*/ 93 h 522"/>
                <a:gd name="T4" fmla="*/ 410 w 625"/>
                <a:gd name="T5" fmla="*/ 264 h 522"/>
                <a:gd name="T6" fmla="*/ 468 w 625"/>
                <a:gd name="T7" fmla="*/ 353 h 522"/>
                <a:gd name="T8" fmla="*/ 402 w 625"/>
                <a:gd name="T9" fmla="*/ 463 h 522"/>
                <a:gd name="T10" fmla="*/ 361 w 625"/>
                <a:gd name="T11" fmla="*/ 508 h 522"/>
                <a:gd name="T12" fmla="*/ 365 w 625"/>
                <a:gd name="T13" fmla="*/ 522 h 522"/>
                <a:gd name="T14" fmla="*/ 426 w 625"/>
                <a:gd name="T15" fmla="*/ 522 h 522"/>
                <a:gd name="T16" fmla="*/ 486 w 625"/>
                <a:gd name="T17" fmla="*/ 488 h 522"/>
                <a:gd name="T18" fmla="*/ 574 w 625"/>
                <a:gd name="T19" fmla="*/ 403 h 522"/>
                <a:gd name="T20" fmla="*/ 585 w 625"/>
                <a:gd name="T21" fmla="*/ 308 h 522"/>
                <a:gd name="T22" fmla="*/ 509 w 625"/>
                <a:gd name="T23" fmla="*/ 215 h 522"/>
                <a:gd name="T24" fmla="*/ 391 w 625"/>
                <a:gd name="T25" fmla="*/ 68 h 522"/>
                <a:gd name="T26" fmla="*/ 320 w 625"/>
                <a:gd name="T27" fmla="*/ 0 h 522"/>
                <a:gd name="T28" fmla="*/ 0 w 625"/>
                <a:gd name="T29" fmla="*/ 0 h 522"/>
                <a:gd name="T30" fmla="*/ 2 w 625"/>
                <a:gd name="T31" fmla="*/ 1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5" h="522">
                  <a:moveTo>
                    <a:pt x="2" y="1"/>
                  </a:moveTo>
                  <a:cubicBezTo>
                    <a:pt x="53" y="49"/>
                    <a:pt x="71" y="33"/>
                    <a:pt x="150" y="93"/>
                  </a:cubicBezTo>
                  <a:cubicBezTo>
                    <a:pt x="225" y="156"/>
                    <a:pt x="367" y="232"/>
                    <a:pt x="410" y="264"/>
                  </a:cubicBezTo>
                  <a:cubicBezTo>
                    <a:pt x="453" y="296"/>
                    <a:pt x="469" y="311"/>
                    <a:pt x="468" y="353"/>
                  </a:cubicBezTo>
                  <a:cubicBezTo>
                    <a:pt x="467" y="395"/>
                    <a:pt x="433" y="449"/>
                    <a:pt x="402" y="463"/>
                  </a:cubicBezTo>
                  <a:cubicBezTo>
                    <a:pt x="371" y="477"/>
                    <a:pt x="363" y="481"/>
                    <a:pt x="361" y="508"/>
                  </a:cubicBezTo>
                  <a:cubicBezTo>
                    <a:pt x="361" y="515"/>
                    <a:pt x="362" y="520"/>
                    <a:pt x="365" y="522"/>
                  </a:cubicBezTo>
                  <a:cubicBezTo>
                    <a:pt x="426" y="522"/>
                    <a:pt x="426" y="522"/>
                    <a:pt x="426" y="522"/>
                  </a:cubicBezTo>
                  <a:cubicBezTo>
                    <a:pt x="444" y="521"/>
                    <a:pt x="464" y="514"/>
                    <a:pt x="486" y="488"/>
                  </a:cubicBezTo>
                  <a:cubicBezTo>
                    <a:pt x="517" y="451"/>
                    <a:pt x="525" y="423"/>
                    <a:pt x="574" y="403"/>
                  </a:cubicBezTo>
                  <a:cubicBezTo>
                    <a:pt x="623" y="382"/>
                    <a:pt x="625" y="339"/>
                    <a:pt x="585" y="308"/>
                  </a:cubicBezTo>
                  <a:cubicBezTo>
                    <a:pt x="546" y="277"/>
                    <a:pt x="557" y="261"/>
                    <a:pt x="509" y="215"/>
                  </a:cubicBezTo>
                  <a:cubicBezTo>
                    <a:pt x="461" y="168"/>
                    <a:pt x="452" y="149"/>
                    <a:pt x="391" y="68"/>
                  </a:cubicBezTo>
                  <a:cubicBezTo>
                    <a:pt x="371" y="42"/>
                    <a:pt x="346" y="19"/>
                    <a:pt x="320" y="0"/>
                  </a:cubicBezTo>
                  <a:cubicBezTo>
                    <a:pt x="0" y="0"/>
                    <a:pt x="0" y="0"/>
                    <a:pt x="0" y="0"/>
                  </a:cubicBezTo>
                  <a:cubicBezTo>
                    <a:pt x="1" y="0"/>
                    <a:pt x="1" y="1"/>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23"/>
            <p:cNvSpPr>
              <a:spLocks/>
            </p:cNvSpPr>
            <p:nvPr/>
          </p:nvSpPr>
          <p:spPr bwMode="auto">
            <a:xfrm>
              <a:off x="4151313" y="3795713"/>
              <a:ext cx="638175" cy="396875"/>
            </a:xfrm>
            <a:custGeom>
              <a:avLst/>
              <a:gdLst>
                <a:gd name="T0" fmla="*/ 164 w 398"/>
                <a:gd name="T1" fmla="*/ 92 h 248"/>
                <a:gd name="T2" fmla="*/ 72 w 398"/>
                <a:gd name="T3" fmla="*/ 186 h 248"/>
                <a:gd name="T4" fmla="*/ 1 w 398"/>
                <a:gd name="T5" fmla="*/ 208 h 248"/>
                <a:gd name="T6" fmla="*/ 49 w 398"/>
                <a:gd name="T7" fmla="*/ 244 h 248"/>
                <a:gd name="T8" fmla="*/ 119 w 398"/>
                <a:gd name="T9" fmla="*/ 248 h 248"/>
                <a:gd name="T10" fmla="*/ 208 w 398"/>
                <a:gd name="T11" fmla="*/ 208 h 248"/>
                <a:gd name="T12" fmla="*/ 370 w 398"/>
                <a:gd name="T13" fmla="*/ 105 h 248"/>
                <a:gd name="T14" fmla="*/ 374 w 398"/>
                <a:gd name="T15" fmla="*/ 44 h 248"/>
                <a:gd name="T16" fmla="*/ 334 w 398"/>
                <a:gd name="T17" fmla="*/ 0 h 248"/>
                <a:gd name="T18" fmla="*/ 134 w 398"/>
                <a:gd name="T19" fmla="*/ 0 h 248"/>
                <a:gd name="T20" fmla="*/ 164 w 398"/>
                <a:gd name="T21" fmla="*/ 92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8" h="248">
                  <a:moveTo>
                    <a:pt x="164" y="92"/>
                  </a:moveTo>
                  <a:cubicBezTo>
                    <a:pt x="139" y="125"/>
                    <a:pt x="108" y="169"/>
                    <a:pt x="72" y="186"/>
                  </a:cubicBezTo>
                  <a:cubicBezTo>
                    <a:pt x="36" y="203"/>
                    <a:pt x="1" y="192"/>
                    <a:pt x="1" y="208"/>
                  </a:cubicBezTo>
                  <a:cubicBezTo>
                    <a:pt x="0" y="225"/>
                    <a:pt x="19" y="243"/>
                    <a:pt x="49" y="244"/>
                  </a:cubicBezTo>
                  <a:cubicBezTo>
                    <a:pt x="79" y="246"/>
                    <a:pt x="84" y="247"/>
                    <a:pt x="119" y="248"/>
                  </a:cubicBezTo>
                  <a:cubicBezTo>
                    <a:pt x="153" y="248"/>
                    <a:pt x="208" y="208"/>
                    <a:pt x="208" y="208"/>
                  </a:cubicBezTo>
                  <a:cubicBezTo>
                    <a:pt x="276" y="152"/>
                    <a:pt x="342" y="125"/>
                    <a:pt x="370" y="105"/>
                  </a:cubicBezTo>
                  <a:cubicBezTo>
                    <a:pt x="398" y="86"/>
                    <a:pt x="397" y="73"/>
                    <a:pt x="374" y="44"/>
                  </a:cubicBezTo>
                  <a:cubicBezTo>
                    <a:pt x="362" y="30"/>
                    <a:pt x="350" y="15"/>
                    <a:pt x="334" y="0"/>
                  </a:cubicBezTo>
                  <a:cubicBezTo>
                    <a:pt x="134" y="0"/>
                    <a:pt x="134" y="0"/>
                    <a:pt x="134" y="0"/>
                  </a:cubicBezTo>
                  <a:cubicBezTo>
                    <a:pt x="180" y="34"/>
                    <a:pt x="189" y="59"/>
                    <a:pt x="164"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2" name="Freeform 24"/>
          <p:cNvSpPr>
            <a:spLocks noEditPoints="1"/>
          </p:cNvSpPr>
          <p:nvPr/>
        </p:nvSpPr>
        <p:spPr bwMode="auto">
          <a:xfrm>
            <a:off x="3787775" y="1279525"/>
            <a:ext cx="2351088" cy="3352800"/>
          </a:xfrm>
          <a:custGeom>
            <a:avLst/>
            <a:gdLst>
              <a:gd name="T0" fmla="*/ 626 w 1466"/>
              <a:gd name="T1" fmla="*/ 129 h 2090"/>
              <a:gd name="T2" fmla="*/ 789 w 1466"/>
              <a:gd name="T3" fmla="*/ 430 h 2090"/>
              <a:gd name="T4" fmla="*/ 797 w 1466"/>
              <a:gd name="T5" fmla="*/ 404 h 2090"/>
              <a:gd name="T6" fmla="*/ 832 w 1466"/>
              <a:gd name="T7" fmla="*/ 417 h 2090"/>
              <a:gd name="T8" fmla="*/ 846 w 1466"/>
              <a:gd name="T9" fmla="*/ 387 h 2090"/>
              <a:gd name="T10" fmla="*/ 897 w 1466"/>
              <a:gd name="T11" fmla="*/ 444 h 2090"/>
              <a:gd name="T12" fmla="*/ 902 w 1466"/>
              <a:gd name="T13" fmla="*/ 502 h 2090"/>
              <a:gd name="T14" fmla="*/ 926 w 1466"/>
              <a:gd name="T15" fmla="*/ 522 h 2090"/>
              <a:gd name="T16" fmla="*/ 929 w 1466"/>
              <a:gd name="T17" fmla="*/ 510 h 2090"/>
              <a:gd name="T18" fmla="*/ 935 w 1466"/>
              <a:gd name="T19" fmla="*/ 481 h 2090"/>
              <a:gd name="T20" fmla="*/ 920 w 1466"/>
              <a:gd name="T21" fmla="*/ 423 h 2090"/>
              <a:gd name="T22" fmla="*/ 876 w 1466"/>
              <a:gd name="T23" fmla="*/ 375 h 2090"/>
              <a:gd name="T24" fmla="*/ 844 w 1466"/>
              <a:gd name="T25" fmla="*/ 355 h 2090"/>
              <a:gd name="T26" fmla="*/ 796 w 1466"/>
              <a:gd name="T27" fmla="*/ 364 h 2090"/>
              <a:gd name="T28" fmla="*/ 756 w 1466"/>
              <a:gd name="T29" fmla="*/ 294 h 2090"/>
              <a:gd name="T30" fmla="*/ 653 w 1466"/>
              <a:gd name="T31" fmla="*/ 116 h 2090"/>
              <a:gd name="T32" fmla="*/ 546 w 1466"/>
              <a:gd name="T33" fmla="*/ 64 h 2090"/>
              <a:gd name="T34" fmla="*/ 221 w 1466"/>
              <a:gd name="T35" fmla="*/ 143 h 2090"/>
              <a:gd name="T36" fmla="*/ 188 w 1466"/>
              <a:gd name="T37" fmla="*/ 140 h 2090"/>
              <a:gd name="T38" fmla="*/ 69 w 1466"/>
              <a:gd name="T39" fmla="*/ 0 h 2090"/>
              <a:gd name="T40" fmla="*/ 40 w 1466"/>
              <a:gd name="T41" fmla="*/ 17 h 2090"/>
              <a:gd name="T42" fmla="*/ 107 w 1466"/>
              <a:gd name="T43" fmla="*/ 220 h 2090"/>
              <a:gd name="T44" fmla="*/ 357 w 1466"/>
              <a:gd name="T45" fmla="*/ 139 h 2090"/>
              <a:gd name="T46" fmla="*/ 602 w 1466"/>
              <a:gd name="T47" fmla="*/ 495 h 2090"/>
              <a:gd name="T48" fmla="*/ 496 w 1466"/>
              <a:gd name="T49" fmla="*/ 341 h 2090"/>
              <a:gd name="T50" fmla="*/ 441 w 1466"/>
              <a:gd name="T51" fmla="*/ 300 h 2090"/>
              <a:gd name="T52" fmla="*/ 460 w 1466"/>
              <a:gd name="T53" fmla="*/ 299 h 2090"/>
              <a:gd name="T54" fmla="*/ 530 w 1466"/>
              <a:gd name="T55" fmla="*/ 283 h 2090"/>
              <a:gd name="T56" fmla="*/ 556 w 1466"/>
              <a:gd name="T57" fmla="*/ 275 h 2090"/>
              <a:gd name="T58" fmla="*/ 596 w 1466"/>
              <a:gd name="T59" fmla="*/ 337 h 2090"/>
              <a:gd name="T60" fmla="*/ 722 w 1466"/>
              <a:gd name="T61" fmla="*/ 514 h 2090"/>
              <a:gd name="T62" fmla="*/ 761 w 1466"/>
              <a:gd name="T63" fmla="*/ 522 h 2090"/>
              <a:gd name="T64" fmla="*/ 619 w 1466"/>
              <a:gd name="T65" fmla="*/ 323 h 2090"/>
              <a:gd name="T66" fmla="*/ 461 w 1466"/>
              <a:gd name="T67" fmla="*/ 273 h 2090"/>
              <a:gd name="T68" fmla="*/ 469 w 1466"/>
              <a:gd name="T69" fmla="*/ 360 h 2090"/>
              <a:gd name="T70" fmla="*/ 579 w 1466"/>
              <a:gd name="T71" fmla="*/ 522 h 2090"/>
              <a:gd name="T72" fmla="*/ 602 w 1466"/>
              <a:gd name="T73" fmla="*/ 495 h 2090"/>
              <a:gd name="T74" fmla="*/ 694 w 1466"/>
              <a:gd name="T75" fmla="*/ 682 h 2090"/>
              <a:gd name="T76" fmla="*/ 611 w 1466"/>
              <a:gd name="T77" fmla="*/ 522 h 2090"/>
              <a:gd name="T78" fmla="*/ 620 w 1466"/>
              <a:gd name="T79" fmla="*/ 625 h 2090"/>
              <a:gd name="T80" fmla="*/ 794 w 1466"/>
              <a:gd name="T81" fmla="*/ 1045 h 2090"/>
              <a:gd name="T82" fmla="*/ 796 w 1466"/>
              <a:gd name="T83" fmla="*/ 901 h 2090"/>
              <a:gd name="T84" fmla="*/ 875 w 1466"/>
              <a:gd name="T85" fmla="*/ 554 h 2090"/>
              <a:gd name="T86" fmla="*/ 814 w 1466"/>
              <a:gd name="T87" fmla="*/ 560 h 2090"/>
              <a:gd name="T88" fmla="*/ 728 w 1466"/>
              <a:gd name="T89" fmla="*/ 522 h 2090"/>
              <a:gd name="T90" fmla="*/ 825 w 1466"/>
              <a:gd name="T91" fmla="*/ 593 h 2090"/>
              <a:gd name="T92" fmla="*/ 858 w 1466"/>
              <a:gd name="T93" fmla="*/ 604 h 2090"/>
              <a:gd name="T94" fmla="*/ 919 w 1466"/>
              <a:gd name="T95" fmla="*/ 548 h 2090"/>
              <a:gd name="T96" fmla="*/ 898 w 1466"/>
              <a:gd name="T97" fmla="*/ 522 h 2090"/>
              <a:gd name="T98" fmla="*/ 1008 w 1466"/>
              <a:gd name="T99" fmla="*/ 1459 h 2090"/>
              <a:gd name="T100" fmla="*/ 824 w 1466"/>
              <a:gd name="T101" fmla="*/ 1045 h 2090"/>
              <a:gd name="T102" fmla="*/ 865 w 1466"/>
              <a:gd name="T103" fmla="*/ 1286 h 2090"/>
              <a:gd name="T104" fmla="*/ 1141 w 1466"/>
              <a:gd name="T105" fmla="*/ 1568 h 2090"/>
              <a:gd name="T106" fmla="*/ 1008 w 1466"/>
              <a:gd name="T107" fmla="*/ 1459 h 2090"/>
              <a:gd name="T108" fmla="*/ 1396 w 1466"/>
              <a:gd name="T109" fmla="*/ 1817 h 2090"/>
              <a:gd name="T110" fmla="*/ 1273 w 1466"/>
              <a:gd name="T111" fmla="*/ 1667 h 2090"/>
              <a:gd name="T112" fmla="*/ 1190 w 1466"/>
              <a:gd name="T113" fmla="*/ 1568 h 2090"/>
              <a:gd name="T114" fmla="*/ 1212 w 1466"/>
              <a:gd name="T115" fmla="*/ 1636 h 2090"/>
              <a:gd name="T116" fmla="*/ 1406 w 1466"/>
              <a:gd name="T117" fmla="*/ 1876 h 2090"/>
              <a:gd name="T118" fmla="*/ 1307 w 1466"/>
              <a:gd name="T119" fmla="*/ 2056 h 2090"/>
              <a:gd name="T120" fmla="*/ 1310 w 1466"/>
              <a:gd name="T121" fmla="*/ 2090 h 2090"/>
              <a:gd name="T122" fmla="*/ 1351 w 1466"/>
              <a:gd name="T123" fmla="*/ 2043 h 2090"/>
              <a:gd name="T124" fmla="*/ 1462 w 1466"/>
              <a:gd name="T125" fmla="*/ 193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66" h="2090">
                <a:moveTo>
                  <a:pt x="555" y="96"/>
                </a:moveTo>
                <a:cubicBezTo>
                  <a:pt x="611" y="98"/>
                  <a:pt x="619" y="108"/>
                  <a:pt x="626" y="129"/>
                </a:cubicBezTo>
                <a:cubicBezTo>
                  <a:pt x="633" y="149"/>
                  <a:pt x="702" y="249"/>
                  <a:pt x="730" y="309"/>
                </a:cubicBezTo>
                <a:cubicBezTo>
                  <a:pt x="758" y="368"/>
                  <a:pt x="785" y="416"/>
                  <a:pt x="789" y="430"/>
                </a:cubicBezTo>
                <a:cubicBezTo>
                  <a:pt x="793" y="444"/>
                  <a:pt x="809" y="446"/>
                  <a:pt x="809" y="440"/>
                </a:cubicBezTo>
                <a:cubicBezTo>
                  <a:pt x="809" y="435"/>
                  <a:pt x="805" y="412"/>
                  <a:pt x="797" y="404"/>
                </a:cubicBezTo>
                <a:cubicBezTo>
                  <a:pt x="792" y="395"/>
                  <a:pt x="794" y="394"/>
                  <a:pt x="806" y="399"/>
                </a:cubicBezTo>
                <a:cubicBezTo>
                  <a:pt x="818" y="405"/>
                  <a:pt x="827" y="411"/>
                  <a:pt x="832" y="417"/>
                </a:cubicBezTo>
                <a:cubicBezTo>
                  <a:pt x="837" y="422"/>
                  <a:pt x="840" y="412"/>
                  <a:pt x="840" y="402"/>
                </a:cubicBezTo>
                <a:cubicBezTo>
                  <a:pt x="840" y="392"/>
                  <a:pt x="841" y="385"/>
                  <a:pt x="846" y="387"/>
                </a:cubicBezTo>
                <a:cubicBezTo>
                  <a:pt x="852" y="390"/>
                  <a:pt x="852" y="399"/>
                  <a:pt x="866" y="408"/>
                </a:cubicBezTo>
                <a:cubicBezTo>
                  <a:pt x="880" y="417"/>
                  <a:pt x="889" y="431"/>
                  <a:pt x="897" y="444"/>
                </a:cubicBezTo>
                <a:cubicBezTo>
                  <a:pt x="906" y="457"/>
                  <a:pt x="910" y="468"/>
                  <a:pt x="907" y="476"/>
                </a:cubicBezTo>
                <a:cubicBezTo>
                  <a:pt x="905" y="484"/>
                  <a:pt x="908" y="486"/>
                  <a:pt x="902" y="502"/>
                </a:cubicBezTo>
                <a:cubicBezTo>
                  <a:pt x="899" y="510"/>
                  <a:pt x="898" y="516"/>
                  <a:pt x="898" y="522"/>
                </a:cubicBezTo>
                <a:cubicBezTo>
                  <a:pt x="926" y="522"/>
                  <a:pt x="926" y="522"/>
                  <a:pt x="926" y="522"/>
                </a:cubicBezTo>
                <a:cubicBezTo>
                  <a:pt x="926" y="522"/>
                  <a:pt x="927" y="521"/>
                  <a:pt x="927" y="521"/>
                </a:cubicBezTo>
                <a:cubicBezTo>
                  <a:pt x="927" y="516"/>
                  <a:pt x="927" y="513"/>
                  <a:pt x="929" y="510"/>
                </a:cubicBezTo>
                <a:cubicBezTo>
                  <a:pt x="934" y="497"/>
                  <a:pt x="935" y="488"/>
                  <a:pt x="935" y="482"/>
                </a:cubicBezTo>
                <a:cubicBezTo>
                  <a:pt x="935" y="482"/>
                  <a:pt x="935" y="481"/>
                  <a:pt x="935" y="481"/>
                </a:cubicBezTo>
                <a:cubicBezTo>
                  <a:pt x="943" y="456"/>
                  <a:pt x="927" y="433"/>
                  <a:pt x="921" y="425"/>
                </a:cubicBezTo>
                <a:cubicBezTo>
                  <a:pt x="920" y="423"/>
                  <a:pt x="920" y="423"/>
                  <a:pt x="920" y="423"/>
                </a:cubicBezTo>
                <a:cubicBezTo>
                  <a:pt x="911" y="409"/>
                  <a:pt x="900" y="393"/>
                  <a:pt x="882" y="381"/>
                </a:cubicBezTo>
                <a:cubicBezTo>
                  <a:pt x="879" y="379"/>
                  <a:pt x="878" y="378"/>
                  <a:pt x="876" y="375"/>
                </a:cubicBezTo>
                <a:cubicBezTo>
                  <a:pt x="873" y="371"/>
                  <a:pt x="868" y="362"/>
                  <a:pt x="857" y="358"/>
                </a:cubicBezTo>
                <a:cubicBezTo>
                  <a:pt x="853" y="356"/>
                  <a:pt x="849" y="355"/>
                  <a:pt x="844" y="355"/>
                </a:cubicBezTo>
                <a:cubicBezTo>
                  <a:pt x="836" y="355"/>
                  <a:pt x="825" y="358"/>
                  <a:pt x="818" y="370"/>
                </a:cubicBezTo>
                <a:cubicBezTo>
                  <a:pt x="809" y="366"/>
                  <a:pt x="803" y="364"/>
                  <a:pt x="796" y="364"/>
                </a:cubicBezTo>
                <a:cubicBezTo>
                  <a:pt x="795" y="364"/>
                  <a:pt x="793" y="364"/>
                  <a:pt x="791" y="365"/>
                </a:cubicBezTo>
                <a:cubicBezTo>
                  <a:pt x="781" y="345"/>
                  <a:pt x="768" y="320"/>
                  <a:pt x="756" y="294"/>
                </a:cubicBezTo>
                <a:cubicBezTo>
                  <a:pt x="739" y="259"/>
                  <a:pt x="711" y="212"/>
                  <a:pt x="688" y="174"/>
                </a:cubicBezTo>
                <a:cubicBezTo>
                  <a:pt x="674" y="152"/>
                  <a:pt x="656" y="123"/>
                  <a:pt x="653" y="116"/>
                </a:cubicBezTo>
                <a:cubicBezTo>
                  <a:pt x="641" y="79"/>
                  <a:pt x="617" y="66"/>
                  <a:pt x="556" y="64"/>
                </a:cubicBezTo>
                <a:cubicBezTo>
                  <a:pt x="552" y="64"/>
                  <a:pt x="549" y="64"/>
                  <a:pt x="546" y="64"/>
                </a:cubicBezTo>
                <a:cubicBezTo>
                  <a:pt x="489" y="64"/>
                  <a:pt x="412" y="82"/>
                  <a:pt x="346" y="110"/>
                </a:cubicBezTo>
                <a:cubicBezTo>
                  <a:pt x="295" y="132"/>
                  <a:pt x="253" y="143"/>
                  <a:pt x="221" y="143"/>
                </a:cubicBezTo>
                <a:cubicBezTo>
                  <a:pt x="214" y="143"/>
                  <a:pt x="208" y="143"/>
                  <a:pt x="202" y="142"/>
                </a:cubicBezTo>
                <a:cubicBezTo>
                  <a:pt x="197" y="141"/>
                  <a:pt x="193" y="140"/>
                  <a:pt x="188" y="140"/>
                </a:cubicBezTo>
                <a:cubicBezTo>
                  <a:pt x="165" y="140"/>
                  <a:pt x="144" y="150"/>
                  <a:pt x="127" y="161"/>
                </a:cubicBezTo>
                <a:cubicBezTo>
                  <a:pt x="126" y="121"/>
                  <a:pt x="123" y="44"/>
                  <a:pt x="69" y="0"/>
                </a:cubicBezTo>
                <a:cubicBezTo>
                  <a:pt x="0" y="0"/>
                  <a:pt x="0" y="0"/>
                  <a:pt x="0" y="0"/>
                </a:cubicBezTo>
                <a:cubicBezTo>
                  <a:pt x="13" y="3"/>
                  <a:pt x="26" y="8"/>
                  <a:pt x="40" y="17"/>
                </a:cubicBezTo>
                <a:cubicBezTo>
                  <a:pt x="99" y="53"/>
                  <a:pt x="98" y="138"/>
                  <a:pt x="98" y="174"/>
                </a:cubicBezTo>
                <a:cubicBezTo>
                  <a:pt x="99" y="210"/>
                  <a:pt x="103" y="225"/>
                  <a:pt x="107" y="220"/>
                </a:cubicBezTo>
                <a:cubicBezTo>
                  <a:pt x="110" y="215"/>
                  <a:pt x="155" y="165"/>
                  <a:pt x="197" y="173"/>
                </a:cubicBezTo>
                <a:cubicBezTo>
                  <a:pt x="238" y="180"/>
                  <a:pt x="294" y="167"/>
                  <a:pt x="357" y="139"/>
                </a:cubicBezTo>
                <a:cubicBezTo>
                  <a:pt x="420" y="112"/>
                  <a:pt x="498" y="94"/>
                  <a:pt x="555" y="96"/>
                </a:cubicBezTo>
                <a:close/>
                <a:moveTo>
                  <a:pt x="602" y="495"/>
                </a:moveTo>
                <a:cubicBezTo>
                  <a:pt x="596" y="478"/>
                  <a:pt x="591" y="462"/>
                  <a:pt x="584" y="445"/>
                </a:cubicBezTo>
                <a:cubicBezTo>
                  <a:pt x="564" y="393"/>
                  <a:pt x="538" y="374"/>
                  <a:pt x="496" y="341"/>
                </a:cubicBezTo>
                <a:cubicBezTo>
                  <a:pt x="487" y="334"/>
                  <a:pt x="487" y="334"/>
                  <a:pt x="487" y="334"/>
                </a:cubicBezTo>
                <a:cubicBezTo>
                  <a:pt x="470" y="321"/>
                  <a:pt x="455" y="310"/>
                  <a:pt x="441" y="300"/>
                </a:cubicBezTo>
                <a:cubicBezTo>
                  <a:pt x="446" y="299"/>
                  <a:pt x="451" y="299"/>
                  <a:pt x="456" y="299"/>
                </a:cubicBezTo>
                <a:cubicBezTo>
                  <a:pt x="458" y="299"/>
                  <a:pt x="459" y="299"/>
                  <a:pt x="460" y="299"/>
                </a:cubicBezTo>
                <a:cubicBezTo>
                  <a:pt x="463" y="299"/>
                  <a:pt x="465" y="299"/>
                  <a:pt x="467" y="299"/>
                </a:cubicBezTo>
                <a:cubicBezTo>
                  <a:pt x="500" y="299"/>
                  <a:pt x="517" y="290"/>
                  <a:pt x="530" y="283"/>
                </a:cubicBezTo>
                <a:cubicBezTo>
                  <a:pt x="538" y="278"/>
                  <a:pt x="544" y="276"/>
                  <a:pt x="555" y="275"/>
                </a:cubicBezTo>
                <a:cubicBezTo>
                  <a:pt x="555" y="275"/>
                  <a:pt x="555" y="275"/>
                  <a:pt x="556" y="275"/>
                </a:cubicBezTo>
                <a:cubicBezTo>
                  <a:pt x="563" y="275"/>
                  <a:pt x="568" y="285"/>
                  <a:pt x="579" y="306"/>
                </a:cubicBezTo>
                <a:cubicBezTo>
                  <a:pt x="584" y="317"/>
                  <a:pt x="589" y="327"/>
                  <a:pt x="596" y="337"/>
                </a:cubicBezTo>
                <a:cubicBezTo>
                  <a:pt x="602" y="346"/>
                  <a:pt x="614" y="362"/>
                  <a:pt x="629" y="383"/>
                </a:cubicBezTo>
                <a:cubicBezTo>
                  <a:pt x="661" y="426"/>
                  <a:pt x="705" y="486"/>
                  <a:pt x="722" y="514"/>
                </a:cubicBezTo>
                <a:cubicBezTo>
                  <a:pt x="724" y="517"/>
                  <a:pt x="726" y="520"/>
                  <a:pt x="728" y="522"/>
                </a:cubicBezTo>
                <a:cubicBezTo>
                  <a:pt x="761" y="522"/>
                  <a:pt x="761" y="522"/>
                  <a:pt x="761" y="522"/>
                </a:cubicBezTo>
                <a:cubicBezTo>
                  <a:pt x="756" y="517"/>
                  <a:pt x="752" y="510"/>
                  <a:pt x="747" y="501"/>
                </a:cubicBezTo>
                <a:cubicBezTo>
                  <a:pt x="720" y="460"/>
                  <a:pt x="639" y="351"/>
                  <a:pt x="619" y="323"/>
                </a:cubicBezTo>
                <a:cubicBezTo>
                  <a:pt x="600" y="295"/>
                  <a:pt x="592" y="247"/>
                  <a:pt x="553" y="249"/>
                </a:cubicBezTo>
                <a:cubicBezTo>
                  <a:pt x="514" y="252"/>
                  <a:pt x="514" y="275"/>
                  <a:pt x="461" y="273"/>
                </a:cubicBezTo>
                <a:cubicBezTo>
                  <a:pt x="409" y="271"/>
                  <a:pt x="383" y="297"/>
                  <a:pt x="383" y="297"/>
                </a:cubicBezTo>
                <a:cubicBezTo>
                  <a:pt x="383" y="297"/>
                  <a:pt x="423" y="324"/>
                  <a:pt x="469" y="360"/>
                </a:cubicBezTo>
                <a:cubicBezTo>
                  <a:pt x="516" y="396"/>
                  <a:pt x="539" y="411"/>
                  <a:pt x="558" y="458"/>
                </a:cubicBezTo>
                <a:cubicBezTo>
                  <a:pt x="566" y="480"/>
                  <a:pt x="572" y="500"/>
                  <a:pt x="579" y="522"/>
                </a:cubicBezTo>
                <a:cubicBezTo>
                  <a:pt x="611" y="522"/>
                  <a:pt x="611" y="522"/>
                  <a:pt x="611" y="522"/>
                </a:cubicBezTo>
                <a:cubicBezTo>
                  <a:pt x="607" y="513"/>
                  <a:pt x="604" y="504"/>
                  <a:pt x="602" y="495"/>
                </a:cubicBezTo>
                <a:close/>
                <a:moveTo>
                  <a:pt x="796" y="901"/>
                </a:moveTo>
                <a:cubicBezTo>
                  <a:pt x="781" y="797"/>
                  <a:pt x="735" y="736"/>
                  <a:pt x="694" y="682"/>
                </a:cubicBezTo>
                <a:cubicBezTo>
                  <a:pt x="676" y="658"/>
                  <a:pt x="658" y="634"/>
                  <a:pt x="646" y="610"/>
                </a:cubicBezTo>
                <a:cubicBezTo>
                  <a:pt x="629" y="574"/>
                  <a:pt x="618" y="546"/>
                  <a:pt x="611" y="522"/>
                </a:cubicBezTo>
                <a:cubicBezTo>
                  <a:pt x="579" y="522"/>
                  <a:pt x="579" y="522"/>
                  <a:pt x="579" y="522"/>
                </a:cubicBezTo>
                <a:cubicBezTo>
                  <a:pt x="588" y="550"/>
                  <a:pt x="599" y="581"/>
                  <a:pt x="620" y="625"/>
                </a:cubicBezTo>
                <a:cubicBezTo>
                  <a:pt x="660" y="707"/>
                  <a:pt x="747" y="763"/>
                  <a:pt x="768" y="908"/>
                </a:cubicBezTo>
                <a:cubicBezTo>
                  <a:pt x="775" y="957"/>
                  <a:pt x="784" y="1002"/>
                  <a:pt x="794" y="1045"/>
                </a:cubicBezTo>
                <a:cubicBezTo>
                  <a:pt x="824" y="1045"/>
                  <a:pt x="824" y="1045"/>
                  <a:pt x="824" y="1045"/>
                </a:cubicBezTo>
                <a:cubicBezTo>
                  <a:pt x="813" y="1000"/>
                  <a:pt x="804" y="953"/>
                  <a:pt x="796" y="901"/>
                </a:cubicBezTo>
                <a:close/>
                <a:moveTo>
                  <a:pt x="893" y="539"/>
                </a:moveTo>
                <a:cubicBezTo>
                  <a:pt x="887" y="553"/>
                  <a:pt x="881" y="545"/>
                  <a:pt x="875" y="554"/>
                </a:cubicBezTo>
                <a:cubicBezTo>
                  <a:pt x="870" y="562"/>
                  <a:pt x="869" y="581"/>
                  <a:pt x="855" y="578"/>
                </a:cubicBezTo>
                <a:cubicBezTo>
                  <a:pt x="842" y="576"/>
                  <a:pt x="839" y="567"/>
                  <a:pt x="814" y="560"/>
                </a:cubicBezTo>
                <a:cubicBezTo>
                  <a:pt x="793" y="554"/>
                  <a:pt x="779" y="547"/>
                  <a:pt x="761" y="522"/>
                </a:cubicBezTo>
                <a:cubicBezTo>
                  <a:pt x="728" y="522"/>
                  <a:pt x="728" y="522"/>
                  <a:pt x="728" y="522"/>
                </a:cubicBezTo>
                <a:cubicBezTo>
                  <a:pt x="755" y="564"/>
                  <a:pt x="775" y="575"/>
                  <a:pt x="806" y="584"/>
                </a:cubicBezTo>
                <a:cubicBezTo>
                  <a:pt x="816" y="587"/>
                  <a:pt x="820" y="590"/>
                  <a:pt x="825" y="593"/>
                </a:cubicBezTo>
                <a:cubicBezTo>
                  <a:pt x="831" y="597"/>
                  <a:pt x="839" y="602"/>
                  <a:pt x="850" y="604"/>
                </a:cubicBezTo>
                <a:cubicBezTo>
                  <a:pt x="853" y="604"/>
                  <a:pt x="855" y="604"/>
                  <a:pt x="858" y="604"/>
                </a:cubicBezTo>
                <a:cubicBezTo>
                  <a:pt x="885" y="604"/>
                  <a:pt x="895" y="580"/>
                  <a:pt x="898" y="571"/>
                </a:cubicBezTo>
                <a:cubicBezTo>
                  <a:pt x="905" y="568"/>
                  <a:pt x="913" y="561"/>
                  <a:pt x="919" y="548"/>
                </a:cubicBezTo>
                <a:cubicBezTo>
                  <a:pt x="924" y="538"/>
                  <a:pt x="926" y="529"/>
                  <a:pt x="926" y="522"/>
                </a:cubicBezTo>
                <a:cubicBezTo>
                  <a:pt x="898" y="522"/>
                  <a:pt x="898" y="522"/>
                  <a:pt x="898" y="522"/>
                </a:cubicBezTo>
                <a:cubicBezTo>
                  <a:pt x="897" y="528"/>
                  <a:pt x="896" y="533"/>
                  <a:pt x="893" y="539"/>
                </a:cubicBezTo>
                <a:close/>
                <a:moveTo>
                  <a:pt x="1008" y="1459"/>
                </a:moveTo>
                <a:cubicBezTo>
                  <a:pt x="975" y="1445"/>
                  <a:pt x="937" y="1413"/>
                  <a:pt x="892" y="1274"/>
                </a:cubicBezTo>
                <a:cubicBezTo>
                  <a:pt x="865" y="1193"/>
                  <a:pt x="842" y="1122"/>
                  <a:pt x="824" y="1045"/>
                </a:cubicBezTo>
                <a:cubicBezTo>
                  <a:pt x="794" y="1045"/>
                  <a:pt x="794" y="1045"/>
                  <a:pt x="794" y="1045"/>
                </a:cubicBezTo>
                <a:cubicBezTo>
                  <a:pt x="813" y="1127"/>
                  <a:pt x="837" y="1201"/>
                  <a:pt x="865" y="1286"/>
                </a:cubicBezTo>
                <a:cubicBezTo>
                  <a:pt x="907" y="1416"/>
                  <a:pt x="946" y="1468"/>
                  <a:pt x="997" y="1489"/>
                </a:cubicBezTo>
                <a:cubicBezTo>
                  <a:pt x="1031" y="1503"/>
                  <a:pt x="1089" y="1528"/>
                  <a:pt x="1141" y="1568"/>
                </a:cubicBezTo>
                <a:cubicBezTo>
                  <a:pt x="1190" y="1568"/>
                  <a:pt x="1190" y="1568"/>
                  <a:pt x="1190" y="1568"/>
                </a:cubicBezTo>
                <a:cubicBezTo>
                  <a:pt x="1123" y="1507"/>
                  <a:pt x="1040" y="1472"/>
                  <a:pt x="1008" y="1459"/>
                </a:cubicBezTo>
                <a:close/>
                <a:moveTo>
                  <a:pt x="1424" y="1850"/>
                </a:moveTo>
                <a:cubicBezTo>
                  <a:pt x="1408" y="1838"/>
                  <a:pt x="1403" y="1830"/>
                  <a:pt x="1396" y="1817"/>
                </a:cubicBezTo>
                <a:cubicBezTo>
                  <a:pt x="1387" y="1803"/>
                  <a:pt x="1377" y="1785"/>
                  <a:pt x="1350" y="1759"/>
                </a:cubicBezTo>
                <a:cubicBezTo>
                  <a:pt x="1316" y="1726"/>
                  <a:pt x="1303" y="1708"/>
                  <a:pt x="1273" y="1667"/>
                </a:cubicBezTo>
                <a:cubicBezTo>
                  <a:pt x="1262" y="1653"/>
                  <a:pt x="1250" y="1637"/>
                  <a:pt x="1235" y="1616"/>
                </a:cubicBezTo>
                <a:cubicBezTo>
                  <a:pt x="1222" y="1598"/>
                  <a:pt x="1206" y="1582"/>
                  <a:pt x="1190" y="1568"/>
                </a:cubicBezTo>
                <a:cubicBezTo>
                  <a:pt x="1141" y="1568"/>
                  <a:pt x="1141" y="1568"/>
                  <a:pt x="1141" y="1568"/>
                </a:cubicBezTo>
                <a:cubicBezTo>
                  <a:pt x="1167" y="1587"/>
                  <a:pt x="1192" y="1610"/>
                  <a:pt x="1212" y="1636"/>
                </a:cubicBezTo>
                <a:cubicBezTo>
                  <a:pt x="1273" y="1717"/>
                  <a:pt x="1282" y="1736"/>
                  <a:pt x="1330" y="1783"/>
                </a:cubicBezTo>
                <a:cubicBezTo>
                  <a:pt x="1378" y="1829"/>
                  <a:pt x="1367" y="1845"/>
                  <a:pt x="1406" y="1876"/>
                </a:cubicBezTo>
                <a:cubicBezTo>
                  <a:pt x="1446" y="1907"/>
                  <a:pt x="1444" y="1950"/>
                  <a:pt x="1395" y="1971"/>
                </a:cubicBezTo>
                <a:cubicBezTo>
                  <a:pt x="1346" y="1991"/>
                  <a:pt x="1338" y="2019"/>
                  <a:pt x="1307" y="2056"/>
                </a:cubicBezTo>
                <a:cubicBezTo>
                  <a:pt x="1285" y="2082"/>
                  <a:pt x="1265" y="2089"/>
                  <a:pt x="1247" y="2090"/>
                </a:cubicBezTo>
                <a:cubicBezTo>
                  <a:pt x="1310" y="2090"/>
                  <a:pt x="1310" y="2090"/>
                  <a:pt x="1310" y="2090"/>
                </a:cubicBezTo>
                <a:cubicBezTo>
                  <a:pt x="1316" y="2085"/>
                  <a:pt x="1323" y="2079"/>
                  <a:pt x="1329" y="2072"/>
                </a:cubicBezTo>
                <a:cubicBezTo>
                  <a:pt x="1338" y="2061"/>
                  <a:pt x="1345" y="2052"/>
                  <a:pt x="1351" y="2043"/>
                </a:cubicBezTo>
                <a:cubicBezTo>
                  <a:pt x="1368" y="2020"/>
                  <a:pt x="1378" y="2006"/>
                  <a:pt x="1406" y="1994"/>
                </a:cubicBezTo>
                <a:cubicBezTo>
                  <a:pt x="1438" y="1981"/>
                  <a:pt x="1458" y="1958"/>
                  <a:pt x="1462" y="1930"/>
                </a:cubicBezTo>
                <a:cubicBezTo>
                  <a:pt x="1466" y="1901"/>
                  <a:pt x="1452" y="1872"/>
                  <a:pt x="1424" y="1850"/>
                </a:cubicBezTo>
                <a:close/>
              </a:path>
            </a:pathLst>
          </a:custGeom>
          <a:solidFill>
            <a:schemeClr val="tx1">
              <a:alpha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8" name="Freeform 29"/>
          <p:cNvSpPr>
            <a:spLocks noEditPoints="1"/>
          </p:cNvSpPr>
          <p:nvPr/>
        </p:nvSpPr>
        <p:spPr bwMode="auto">
          <a:xfrm>
            <a:off x="713020" y="1885950"/>
            <a:ext cx="582380" cy="396685"/>
          </a:xfrm>
          <a:custGeom>
            <a:avLst/>
            <a:gdLst>
              <a:gd name="T0" fmla="*/ 345 w 400"/>
              <a:gd name="T1" fmla="*/ 80 h 272"/>
              <a:gd name="T2" fmla="*/ 328 w 400"/>
              <a:gd name="T3" fmla="*/ 123 h 272"/>
              <a:gd name="T4" fmla="*/ 360 w 400"/>
              <a:gd name="T5" fmla="*/ 230 h 272"/>
              <a:gd name="T6" fmla="*/ 360 w 400"/>
              <a:gd name="T7" fmla="*/ 249 h 272"/>
              <a:gd name="T8" fmla="*/ 378 w 400"/>
              <a:gd name="T9" fmla="*/ 270 h 272"/>
              <a:gd name="T10" fmla="*/ 379 w 400"/>
              <a:gd name="T11" fmla="*/ 271 h 272"/>
              <a:gd name="T12" fmla="*/ 399 w 400"/>
              <a:gd name="T13" fmla="*/ 252 h 272"/>
              <a:gd name="T14" fmla="*/ 400 w 400"/>
              <a:gd name="T15" fmla="*/ 230 h 272"/>
              <a:gd name="T16" fmla="*/ 345 w 400"/>
              <a:gd name="T17" fmla="*/ 80 h 272"/>
              <a:gd name="T18" fmla="*/ 200 w 400"/>
              <a:gd name="T19" fmla="*/ 55 h 272"/>
              <a:gd name="T20" fmla="*/ 226 w 400"/>
              <a:gd name="T21" fmla="*/ 57 h 272"/>
              <a:gd name="T22" fmla="*/ 254 w 400"/>
              <a:gd name="T23" fmla="*/ 22 h 272"/>
              <a:gd name="T24" fmla="*/ 200 w 400"/>
              <a:gd name="T25" fmla="*/ 15 h 272"/>
              <a:gd name="T26" fmla="*/ 0 w 400"/>
              <a:gd name="T27" fmla="*/ 230 h 272"/>
              <a:gd name="T28" fmla="*/ 1 w 400"/>
              <a:gd name="T29" fmla="*/ 252 h 272"/>
              <a:gd name="T30" fmla="*/ 23 w 400"/>
              <a:gd name="T31" fmla="*/ 270 h 272"/>
              <a:gd name="T32" fmla="*/ 41 w 400"/>
              <a:gd name="T33" fmla="*/ 248 h 272"/>
              <a:gd name="T34" fmla="*/ 40 w 400"/>
              <a:gd name="T35" fmla="*/ 230 h 272"/>
              <a:gd name="T36" fmla="*/ 200 w 400"/>
              <a:gd name="T37" fmla="*/ 55 h 272"/>
              <a:gd name="T38" fmla="*/ 163 w 400"/>
              <a:gd name="T39" fmla="*/ 207 h 272"/>
              <a:gd name="T40" fmla="*/ 178 w 400"/>
              <a:gd name="T41" fmla="*/ 261 h 272"/>
              <a:gd name="T42" fmla="*/ 232 w 400"/>
              <a:gd name="T43" fmla="*/ 247 h 272"/>
              <a:gd name="T44" fmla="*/ 326 w 400"/>
              <a:gd name="T45" fmla="*/ 5 h 272"/>
              <a:gd name="T46" fmla="*/ 163 w 400"/>
              <a:gd name="T47" fmla="*/ 207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0" h="272">
                <a:moveTo>
                  <a:pt x="345" y="80"/>
                </a:moveTo>
                <a:cubicBezTo>
                  <a:pt x="339" y="95"/>
                  <a:pt x="333" y="110"/>
                  <a:pt x="328" y="123"/>
                </a:cubicBezTo>
                <a:cubicBezTo>
                  <a:pt x="348" y="152"/>
                  <a:pt x="360" y="189"/>
                  <a:pt x="360" y="230"/>
                </a:cubicBezTo>
                <a:cubicBezTo>
                  <a:pt x="360" y="236"/>
                  <a:pt x="360" y="243"/>
                  <a:pt x="360" y="249"/>
                </a:cubicBezTo>
                <a:cubicBezTo>
                  <a:pt x="359" y="260"/>
                  <a:pt x="367" y="269"/>
                  <a:pt x="378" y="270"/>
                </a:cubicBezTo>
                <a:cubicBezTo>
                  <a:pt x="378" y="271"/>
                  <a:pt x="379" y="271"/>
                  <a:pt x="379" y="271"/>
                </a:cubicBezTo>
                <a:cubicBezTo>
                  <a:pt x="390" y="271"/>
                  <a:pt x="398" y="263"/>
                  <a:pt x="399" y="252"/>
                </a:cubicBezTo>
                <a:cubicBezTo>
                  <a:pt x="400" y="245"/>
                  <a:pt x="400" y="237"/>
                  <a:pt x="400" y="230"/>
                </a:cubicBezTo>
                <a:cubicBezTo>
                  <a:pt x="400" y="171"/>
                  <a:pt x="379" y="118"/>
                  <a:pt x="345" y="80"/>
                </a:cubicBezTo>
                <a:close/>
                <a:moveTo>
                  <a:pt x="200" y="55"/>
                </a:moveTo>
                <a:cubicBezTo>
                  <a:pt x="209" y="55"/>
                  <a:pt x="218" y="55"/>
                  <a:pt x="226" y="57"/>
                </a:cubicBezTo>
                <a:cubicBezTo>
                  <a:pt x="235" y="46"/>
                  <a:pt x="245" y="34"/>
                  <a:pt x="254" y="22"/>
                </a:cubicBezTo>
                <a:cubicBezTo>
                  <a:pt x="237" y="17"/>
                  <a:pt x="219" y="15"/>
                  <a:pt x="200" y="15"/>
                </a:cubicBezTo>
                <a:cubicBezTo>
                  <a:pt x="88" y="15"/>
                  <a:pt x="0" y="109"/>
                  <a:pt x="0" y="230"/>
                </a:cubicBezTo>
                <a:cubicBezTo>
                  <a:pt x="0" y="237"/>
                  <a:pt x="1" y="245"/>
                  <a:pt x="1" y="252"/>
                </a:cubicBezTo>
                <a:cubicBezTo>
                  <a:pt x="2" y="263"/>
                  <a:pt x="12" y="271"/>
                  <a:pt x="23" y="270"/>
                </a:cubicBezTo>
                <a:cubicBezTo>
                  <a:pt x="34" y="269"/>
                  <a:pt x="42" y="259"/>
                  <a:pt x="41" y="248"/>
                </a:cubicBezTo>
                <a:cubicBezTo>
                  <a:pt x="41" y="242"/>
                  <a:pt x="40" y="236"/>
                  <a:pt x="40" y="230"/>
                </a:cubicBezTo>
                <a:cubicBezTo>
                  <a:pt x="40" y="132"/>
                  <a:pt x="111" y="55"/>
                  <a:pt x="200" y="55"/>
                </a:cubicBezTo>
                <a:close/>
                <a:moveTo>
                  <a:pt x="163" y="207"/>
                </a:moveTo>
                <a:cubicBezTo>
                  <a:pt x="149" y="230"/>
                  <a:pt x="158" y="250"/>
                  <a:pt x="178" y="261"/>
                </a:cubicBezTo>
                <a:cubicBezTo>
                  <a:pt x="197" y="272"/>
                  <a:pt x="218" y="270"/>
                  <a:pt x="232" y="247"/>
                </a:cubicBezTo>
                <a:cubicBezTo>
                  <a:pt x="246" y="223"/>
                  <a:pt x="333" y="9"/>
                  <a:pt x="326" y="5"/>
                </a:cubicBezTo>
                <a:cubicBezTo>
                  <a:pt x="318" y="0"/>
                  <a:pt x="177" y="183"/>
                  <a:pt x="163" y="207"/>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79" name="TextBox 178"/>
          <p:cNvSpPr txBox="1"/>
          <p:nvPr/>
        </p:nvSpPr>
        <p:spPr>
          <a:xfrm>
            <a:off x="558523" y="2282635"/>
            <a:ext cx="2401271" cy="390813"/>
          </a:xfrm>
          <a:prstGeom prst="rect">
            <a:avLst/>
          </a:prstGeom>
          <a:noFill/>
        </p:spPr>
        <p:txBody>
          <a:bodyPr wrap="square" rtlCol="0">
            <a:spAutoFit/>
          </a:bodyPr>
          <a:lstStyle/>
          <a:p>
            <a:pPr>
              <a:lnSpc>
                <a:spcPct val="120000"/>
              </a:lnSpc>
            </a:pPr>
            <a:r>
              <a:rPr lang="en-US" dirty="0" smtClean="0">
                <a:solidFill>
                  <a:schemeClr val="accent6"/>
                </a:solidFill>
                <a:latin typeface="Lato Black" pitchFamily="34" charset="0"/>
              </a:rPr>
              <a:t>Motivation</a:t>
            </a:r>
            <a:endParaRPr lang="en-US" dirty="0">
              <a:solidFill>
                <a:schemeClr val="accent6"/>
              </a:solidFill>
              <a:latin typeface="Lato Light" pitchFamily="34" charset="0"/>
            </a:endParaRPr>
          </a:p>
        </p:txBody>
      </p:sp>
      <p:sp>
        <p:nvSpPr>
          <p:cNvPr id="180" name="TextBox 179"/>
          <p:cNvSpPr txBox="1"/>
          <p:nvPr/>
        </p:nvSpPr>
        <p:spPr>
          <a:xfrm>
            <a:off x="562681" y="2669560"/>
            <a:ext cx="2817106" cy="830997"/>
          </a:xfrm>
          <a:prstGeom prst="rect">
            <a:avLst/>
          </a:prstGeom>
          <a:noFill/>
        </p:spPr>
        <p:txBody>
          <a:bodyPr wrap="square" rtlCol="0">
            <a:spAutoFit/>
          </a:bodyPr>
          <a:lstStyle/>
          <a:p>
            <a:pPr>
              <a:lnSpc>
                <a:spcPct val="120000"/>
              </a:lnSpc>
            </a:pPr>
            <a:r>
              <a:rPr lang="en-US" sz="1000" dirty="0" smtClean="0">
                <a:solidFill>
                  <a:schemeClr val="bg1"/>
                </a:solidFill>
                <a:latin typeface="Lato" pitchFamily="34" charset="0"/>
              </a:rPr>
              <a:t>Satisfaction</a:t>
            </a:r>
          </a:p>
          <a:p>
            <a:pPr>
              <a:lnSpc>
                <a:spcPct val="120000"/>
              </a:lnSpc>
            </a:pPr>
            <a:r>
              <a:rPr lang="en-US" sz="1000" dirty="0" smtClean="0">
                <a:solidFill>
                  <a:schemeClr val="bg1"/>
                </a:solidFill>
                <a:latin typeface="Lato" pitchFamily="34" charset="0"/>
              </a:rPr>
              <a:t>Équité</a:t>
            </a:r>
          </a:p>
          <a:p>
            <a:pPr>
              <a:lnSpc>
                <a:spcPct val="120000"/>
              </a:lnSpc>
            </a:pPr>
            <a:r>
              <a:rPr lang="en-US" sz="1000" dirty="0" smtClean="0">
                <a:solidFill>
                  <a:schemeClr val="bg1"/>
                </a:solidFill>
                <a:latin typeface="Lato" pitchFamily="34" charset="0"/>
              </a:rPr>
              <a:t>Effort</a:t>
            </a:r>
          </a:p>
          <a:p>
            <a:pPr>
              <a:lnSpc>
                <a:spcPct val="120000"/>
              </a:lnSpc>
            </a:pPr>
            <a:r>
              <a:rPr lang="en-US" sz="1000" dirty="0" smtClean="0">
                <a:solidFill>
                  <a:schemeClr val="bg1"/>
                </a:solidFill>
                <a:latin typeface="Lato" pitchFamily="34" charset="0"/>
              </a:rPr>
              <a:t>Compétence</a:t>
            </a:r>
          </a:p>
        </p:txBody>
      </p:sp>
      <p:sp>
        <p:nvSpPr>
          <p:cNvPr id="181" name="TextBox 180"/>
          <p:cNvSpPr txBox="1"/>
          <p:nvPr/>
        </p:nvSpPr>
        <p:spPr>
          <a:xfrm>
            <a:off x="6061261" y="1476086"/>
            <a:ext cx="2238940" cy="276999"/>
          </a:xfrm>
          <a:prstGeom prst="rect">
            <a:avLst/>
          </a:prstGeom>
          <a:noFill/>
        </p:spPr>
        <p:txBody>
          <a:bodyPr wrap="square" rtlCol="0">
            <a:spAutoFit/>
          </a:bodyPr>
          <a:lstStyle/>
          <a:p>
            <a:r>
              <a:rPr lang="en-US" sz="1200" dirty="0">
                <a:solidFill>
                  <a:schemeClr val="bg1"/>
                </a:solidFill>
                <a:latin typeface="Lato Black" pitchFamily="34" charset="0"/>
              </a:rPr>
              <a:t>Engagement – Valeur</a:t>
            </a:r>
            <a:endParaRPr lang="en-US" sz="1200" dirty="0" smtClean="0">
              <a:solidFill>
                <a:schemeClr val="bg1"/>
              </a:solidFill>
              <a:latin typeface="Lato Black" pitchFamily="34" charset="0"/>
            </a:endParaRPr>
          </a:p>
        </p:txBody>
      </p:sp>
      <p:sp>
        <p:nvSpPr>
          <p:cNvPr id="182" name="TextBox 181"/>
          <p:cNvSpPr txBox="1"/>
          <p:nvPr/>
        </p:nvSpPr>
        <p:spPr>
          <a:xfrm>
            <a:off x="6324600" y="2292456"/>
            <a:ext cx="2238940" cy="461665"/>
          </a:xfrm>
          <a:prstGeom prst="rect">
            <a:avLst/>
          </a:prstGeom>
          <a:noFill/>
        </p:spPr>
        <p:txBody>
          <a:bodyPr wrap="square" rtlCol="0">
            <a:spAutoFit/>
          </a:bodyPr>
          <a:lstStyle/>
          <a:p>
            <a:r>
              <a:rPr lang="en-US" sz="1200" dirty="0">
                <a:solidFill>
                  <a:schemeClr val="tx1">
                    <a:lumMod val="75000"/>
                    <a:lumOff val="25000"/>
                  </a:schemeClr>
                </a:solidFill>
                <a:latin typeface="Lato" pitchFamily="34" charset="0"/>
              </a:rPr>
              <a:t>Épanouissement</a:t>
            </a:r>
            <a:r>
              <a:rPr lang="en-US" sz="800" dirty="0">
                <a:solidFill>
                  <a:schemeClr val="tx1">
                    <a:lumMod val="75000"/>
                    <a:lumOff val="25000"/>
                  </a:schemeClr>
                </a:solidFill>
                <a:latin typeface="Lato" pitchFamily="34" charset="0"/>
              </a:rPr>
              <a:t> – </a:t>
            </a:r>
            <a:r>
              <a:rPr lang="en-US" sz="1200" dirty="0">
                <a:solidFill>
                  <a:schemeClr val="tx1">
                    <a:lumMod val="75000"/>
                    <a:lumOff val="25000"/>
                  </a:schemeClr>
                </a:solidFill>
                <a:latin typeface="Lato" pitchFamily="34" charset="0"/>
              </a:rPr>
              <a:t>Signification</a:t>
            </a:r>
          </a:p>
        </p:txBody>
      </p:sp>
      <p:sp>
        <p:nvSpPr>
          <p:cNvPr id="184" name="TextBox 183"/>
          <p:cNvSpPr txBox="1"/>
          <p:nvPr/>
        </p:nvSpPr>
        <p:spPr>
          <a:xfrm>
            <a:off x="6595732" y="3109101"/>
            <a:ext cx="2238940" cy="276999"/>
          </a:xfrm>
          <a:prstGeom prst="rect">
            <a:avLst/>
          </a:prstGeom>
          <a:noFill/>
        </p:spPr>
        <p:txBody>
          <a:bodyPr wrap="square" rtlCol="0">
            <a:spAutoFit/>
          </a:bodyPr>
          <a:lstStyle/>
          <a:p>
            <a:r>
              <a:rPr lang="en-US" sz="1200" dirty="0">
                <a:solidFill>
                  <a:schemeClr val="bg1"/>
                </a:solidFill>
                <a:latin typeface="Lato Black" pitchFamily="34" charset="0"/>
              </a:rPr>
              <a:t>Sentiment de </a:t>
            </a:r>
            <a:r>
              <a:rPr lang="en-US" sz="1200" dirty="0" smtClean="0">
                <a:solidFill>
                  <a:schemeClr val="bg1"/>
                </a:solidFill>
                <a:latin typeface="Lato Black" pitchFamily="34" charset="0"/>
              </a:rPr>
              <a:t>compétence</a:t>
            </a:r>
            <a:endParaRPr lang="en-US" sz="1200" dirty="0">
              <a:solidFill>
                <a:schemeClr val="bg1"/>
              </a:solidFill>
              <a:latin typeface="Lato Black" pitchFamily="34" charset="0"/>
            </a:endParaRPr>
          </a:p>
        </p:txBody>
      </p:sp>
      <p:sp>
        <p:nvSpPr>
          <p:cNvPr id="186" name="TextBox 185"/>
          <p:cNvSpPr txBox="1"/>
          <p:nvPr/>
        </p:nvSpPr>
        <p:spPr>
          <a:xfrm>
            <a:off x="6824505" y="3888085"/>
            <a:ext cx="1981322" cy="461665"/>
          </a:xfrm>
          <a:prstGeom prst="rect">
            <a:avLst/>
          </a:prstGeom>
          <a:noFill/>
        </p:spPr>
        <p:txBody>
          <a:bodyPr wrap="square" rtlCol="0">
            <a:spAutoFit/>
          </a:bodyPr>
          <a:lstStyle/>
          <a:p>
            <a:r>
              <a:rPr lang="en-US" sz="1200" dirty="0">
                <a:solidFill>
                  <a:schemeClr val="bg1"/>
                </a:solidFill>
                <a:latin typeface="Lato Black" pitchFamily="34" charset="0"/>
              </a:rPr>
              <a:t>Relation positive</a:t>
            </a:r>
          </a:p>
          <a:p>
            <a:r>
              <a:rPr lang="en-US" sz="1200" dirty="0">
                <a:solidFill>
                  <a:schemeClr val="bg1"/>
                </a:solidFill>
                <a:latin typeface="Lato Black" pitchFamily="34" charset="0"/>
              </a:rPr>
              <a:t>Reconnaissance</a:t>
            </a:r>
          </a:p>
        </p:txBody>
      </p:sp>
      <p:pic>
        <p:nvPicPr>
          <p:cNvPr id="52" name="Picture 5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5565" y="3570766"/>
            <a:ext cx="709298" cy="128906"/>
          </a:xfrm>
          <a:prstGeom prst="rect">
            <a:avLst/>
          </a:prstGeom>
        </p:spPr>
      </p:pic>
      <p:sp>
        <p:nvSpPr>
          <p:cNvPr id="185" name="Oval 184"/>
          <p:cNvSpPr/>
          <p:nvPr/>
        </p:nvSpPr>
        <p:spPr>
          <a:xfrm>
            <a:off x="5902903" y="3120256"/>
            <a:ext cx="511125" cy="5111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8" name="Freeform 34"/>
          <p:cNvSpPr>
            <a:spLocks noEditPoints="1"/>
          </p:cNvSpPr>
          <p:nvPr/>
        </p:nvSpPr>
        <p:spPr bwMode="auto">
          <a:xfrm>
            <a:off x="6014281" y="3245297"/>
            <a:ext cx="300445" cy="233533"/>
          </a:xfrm>
          <a:custGeom>
            <a:avLst/>
            <a:gdLst>
              <a:gd name="T0" fmla="*/ 334 w 334"/>
              <a:gd name="T1" fmla="*/ 214 h 261"/>
              <a:gd name="T2" fmla="*/ 304 w 334"/>
              <a:gd name="T3" fmla="*/ 236 h 261"/>
              <a:gd name="T4" fmla="*/ 293 w 334"/>
              <a:gd name="T5" fmla="*/ 236 h 261"/>
              <a:gd name="T6" fmla="*/ 144 w 334"/>
              <a:gd name="T7" fmla="*/ 176 h 261"/>
              <a:gd name="T8" fmla="*/ 144 w 334"/>
              <a:gd name="T9" fmla="*/ 195 h 261"/>
              <a:gd name="T10" fmla="*/ 58 w 334"/>
              <a:gd name="T11" fmla="*/ 261 h 261"/>
              <a:gd name="T12" fmla="*/ 2 w 334"/>
              <a:gd name="T13" fmla="*/ 208 h 261"/>
              <a:gd name="T14" fmla="*/ 88 w 334"/>
              <a:gd name="T15" fmla="*/ 142 h 261"/>
              <a:gd name="T16" fmla="*/ 120 w 334"/>
              <a:gd name="T17" fmla="*/ 144 h 261"/>
              <a:gd name="T18" fmla="*/ 120 w 334"/>
              <a:gd name="T19" fmla="*/ 117 h 261"/>
              <a:gd name="T20" fmla="*/ 88 w 334"/>
              <a:gd name="T21" fmla="*/ 118 h 261"/>
              <a:gd name="T22" fmla="*/ 2 w 334"/>
              <a:gd name="T23" fmla="*/ 52 h 261"/>
              <a:gd name="T24" fmla="*/ 58 w 334"/>
              <a:gd name="T25" fmla="*/ 0 h 261"/>
              <a:gd name="T26" fmla="*/ 144 w 334"/>
              <a:gd name="T27" fmla="*/ 65 h 261"/>
              <a:gd name="T28" fmla="*/ 144 w 334"/>
              <a:gd name="T29" fmla="*/ 84 h 261"/>
              <a:gd name="T30" fmla="*/ 293 w 334"/>
              <a:gd name="T31" fmla="*/ 25 h 261"/>
              <a:gd name="T32" fmla="*/ 304 w 334"/>
              <a:gd name="T33" fmla="*/ 25 h 261"/>
              <a:gd name="T34" fmla="*/ 334 w 334"/>
              <a:gd name="T35" fmla="*/ 46 h 261"/>
              <a:gd name="T36" fmla="*/ 235 w 334"/>
              <a:gd name="T37" fmla="*/ 130 h 261"/>
              <a:gd name="T38" fmla="*/ 93 w 334"/>
              <a:gd name="T39" fmla="*/ 40 h 261"/>
              <a:gd name="T40" fmla="*/ 37 w 334"/>
              <a:gd name="T41" fmla="*/ 36 h 261"/>
              <a:gd name="T42" fmla="*/ 88 w 334"/>
              <a:gd name="T43" fmla="*/ 89 h 261"/>
              <a:gd name="T44" fmla="*/ 93 w 334"/>
              <a:gd name="T45" fmla="*/ 40 h 261"/>
              <a:gd name="T46" fmla="*/ 88 w 334"/>
              <a:gd name="T47" fmla="*/ 172 h 261"/>
              <a:gd name="T48" fmla="*/ 37 w 334"/>
              <a:gd name="T49" fmla="*/ 224 h 261"/>
              <a:gd name="T50" fmla="*/ 93 w 334"/>
              <a:gd name="T51" fmla="*/ 220 h 261"/>
              <a:gd name="T52" fmla="*/ 186 w 334"/>
              <a:gd name="T53" fmla="*/ 154 h 261"/>
              <a:gd name="T54" fmla="*/ 298 w 334"/>
              <a:gd name="T55" fmla="*/ 35 h 261"/>
              <a:gd name="T56" fmla="*/ 156 w 334"/>
              <a:gd name="T57" fmla="*/ 136 h 261"/>
              <a:gd name="T58" fmla="*/ 128 w 334"/>
              <a:gd name="T59" fmla="*/ 155 h 261"/>
              <a:gd name="T60" fmla="*/ 133 w 334"/>
              <a:gd name="T61" fmla="*/ 161 h 261"/>
              <a:gd name="T62" fmla="*/ 168 w 334"/>
              <a:gd name="T63" fmla="*/ 148 h 261"/>
              <a:gd name="T64" fmla="*/ 144 w 334"/>
              <a:gd name="T65" fmla="*/ 117 h 261"/>
              <a:gd name="T66" fmla="*/ 150 w 334"/>
              <a:gd name="T67" fmla="*/ 105 h 261"/>
              <a:gd name="T68" fmla="*/ 138 w 334"/>
              <a:gd name="T69" fmla="*/ 95 h 261"/>
              <a:gd name="T70" fmla="*/ 129 w 334"/>
              <a:gd name="T71" fmla="*/ 104 h 261"/>
              <a:gd name="T72" fmla="*/ 126 w 334"/>
              <a:gd name="T73" fmla="*/ 106 h 261"/>
              <a:gd name="T74" fmla="*/ 192 w 334"/>
              <a:gd name="T75" fmla="*/ 130 h 261"/>
              <a:gd name="T76" fmla="*/ 168 w 334"/>
              <a:gd name="T77" fmla="*/ 130 h 261"/>
              <a:gd name="T78" fmla="*/ 192 w 334"/>
              <a:gd name="T79" fmla="*/ 130 h 261"/>
              <a:gd name="T80" fmla="*/ 226 w 334"/>
              <a:gd name="T81" fmla="*/ 138 h 261"/>
              <a:gd name="T82" fmla="*/ 190 w 334"/>
              <a:gd name="T83" fmla="*/ 165 h 261"/>
              <a:gd name="T84" fmla="*/ 322 w 334"/>
              <a:gd name="T85" fmla="*/ 213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4" h="261">
                <a:moveTo>
                  <a:pt x="329" y="204"/>
                </a:moveTo>
                <a:cubicBezTo>
                  <a:pt x="333" y="206"/>
                  <a:pt x="334" y="211"/>
                  <a:pt x="334" y="214"/>
                </a:cubicBezTo>
                <a:cubicBezTo>
                  <a:pt x="333" y="219"/>
                  <a:pt x="331" y="222"/>
                  <a:pt x="328" y="224"/>
                </a:cubicBezTo>
                <a:cubicBezTo>
                  <a:pt x="304" y="236"/>
                  <a:pt x="304" y="236"/>
                  <a:pt x="304" y="236"/>
                </a:cubicBezTo>
                <a:cubicBezTo>
                  <a:pt x="302" y="237"/>
                  <a:pt x="300" y="237"/>
                  <a:pt x="298" y="237"/>
                </a:cubicBezTo>
                <a:cubicBezTo>
                  <a:pt x="296" y="237"/>
                  <a:pt x="294" y="237"/>
                  <a:pt x="293" y="236"/>
                </a:cubicBezTo>
                <a:cubicBezTo>
                  <a:pt x="165" y="164"/>
                  <a:pt x="165" y="164"/>
                  <a:pt x="165" y="164"/>
                </a:cubicBezTo>
                <a:cubicBezTo>
                  <a:pt x="144" y="176"/>
                  <a:pt x="144" y="176"/>
                  <a:pt x="144" y="176"/>
                </a:cubicBezTo>
                <a:cubicBezTo>
                  <a:pt x="144" y="176"/>
                  <a:pt x="143" y="177"/>
                  <a:pt x="142" y="177"/>
                </a:cubicBezTo>
                <a:cubicBezTo>
                  <a:pt x="144" y="183"/>
                  <a:pt x="144" y="189"/>
                  <a:pt x="144" y="195"/>
                </a:cubicBezTo>
                <a:cubicBezTo>
                  <a:pt x="142" y="214"/>
                  <a:pt x="129" y="232"/>
                  <a:pt x="109" y="245"/>
                </a:cubicBezTo>
                <a:cubicBezTo>
                  <a:pt x="93" y="255"/>
                  <a:pt x="75" y="261"/>
                  <a:pt x="58" y="261"/>
                </a:cubicBezTo>
                <a:cubicBezTo>
                  <a:pt x="41" y="261"/>
                  <a:pt x="27" y="256"/>
                  <a:pt x="16" y="246"/>
                </a:cubicBezTo>
                <a:cubicBezTo>
                  <a:pt x="6" y="237"/>
                  <a:pt x="0" y="222"/>
                  <a:pt x="2" y="208"/>
                </a:cubicBezTo>
                <a:cubicBezTo>
                  <a:pt x="3" y="189"/>
                  <a:pt x="16" y="171"/>
                  <a:pt x="36" y="158"/>
                </a:cubicBezTo>
                <a:cubicBezTo>
                  <a:pt x="52" y="148"/>
                  <a:pt x="71" y="142"/>
                  <a:pt x="88" y="142"/>
                </a:cubicBezTo>
                <a:cubicBezTo>
                  <a:pt x="98" y="142"/>
                  <a:pt x="108" y="144"/>
                  <a:pt x="116" y="148"/>
                </a:cubicBezTo>
                <a:cubicBezTo>
                  <a:pt x="117" y="146"/>
                  <a:pt x="118" y="145"/>
                  <a:pt x="120" y="144"/>
                </a:cubicBezTo>
                <a:cubicBezTo>
                  <a:pt x="143" y="130"/>
                  <a:pt x="143" y="130"/>
                  <a:pt x="143" y="130"/>
                </a:cubicBezTo>
                <a:cubicBezTo>
                  <a:pt x="120" y="117"/>
                  <a:pt x="120" y="117"/>
                  <a:pt x="120" y="117"/>
                </a:cubicBezTo>
                <a:cubicBezTo>
                  <a:pt x="118" y="116"/>
                  <a:pt x="117" y="114"/>
                  <a:pt x="116" y="113"/>
                </a:cubicBezTo>
                <a:cubicBezTo>
                  <a:pt x="108" y="116"/>
                  <a:pt x="98" y="118"/>
                  <a:pt x="88" y="118"/>
                </a:cubicBezTo>
                <a:cubicBezTo>
                  <a:pt x="71" y="118"/>
                  <a:pt x="52" y="113"/>
                  <a:pt x="36" y="103"/>
                </a:cubicBezTo>
                <a:cubicBezTo>
                  <a:pt x="16" y="90"/>
                  <a:pt x="3" y="71"/>
                  <a:pt x="2" y="52"/>
                </a:cubicBezTo>
                <a:cubicBezTo>
                  <a:pt x="0" y="38"/>
                  <a:pt x="6" y="24"/>
                  <a:pt x="16" y="14"/>
                </a:cubicBezTo>
                <a:cubicBezTo>
                  <a:pt x="27" y="5"/>
                  <a:pt x="41" y="0"/>
                  <a:pt x="58" y="0"/>
                </a:cubicBezTo>
                <a:cubicBezTo>
                  <a:pt x="75" y="0"/>
                  <a:pt x="93" y="5"/>
                  <a:pt x="109" y="15"/>
                </a:cubicBezTo>
                <a:cubicBezTo>
                  <a:pt x="129" y="28"/>
                  <a:pt x="142" y="46"/>
                  <a:pt x="144" y="65"/>
                </a:cubicBezTo>
                <a:cubicBezTo>
                  <a:pt x="144" y="72"/>
                  <a:pt x="144" y="78"/>
                  <a:pt x="142" y="83"/>
                </a:cubicBezTo>
                <a:cubicBezTo>
                  <a:pt x="143" y="84"/>
                  <a:pt x="144" y="84"/>
                  <a:pt x="144" y="84"/>
                </a:cubicBezTo>
                <a:cubicBezTo>
                  <a:pt x="165" y="97"/>
                  <a:pt x="165" y="97"/>
                  <a:pt x="165" y="97"/>
                </a:cubicBezTo>
                <a:cubicBezTo>
                  <a:pt x="293" y="25"/>
                  <a:pt x="293" y="25"/>
                  <a:pt x="293" y="25"/>
                </a:cubicBezTo>
                <a:cubicBezTo>
                  <a:pt x="294" y="24"/>
                  <a:pt x="296" y="23"/>
                  <a:pt x="298" y="23"/>
                </a:cubicBezTo>
                <a:cubicBezTo>
                  <a:pt x="300" y="23"/>
                  <a:pt x="302" y="24"/>
                  <a:pt x="304" y="25"/>
                </a:cubicBezTo>
                <a:cubicBezTo>
                  <a:pt x="328" y="37"/>
                  <a:pt x="328" y="37"/>
                  <a:pt x="328" y="37"/>
                </a:cubicBezTo>
                <a:cubicBezTo>
                  <a:pt x="331" y="38"/>
                  <a:pt x="333" y="42"/>
                  <a:pt x="334" y="46"/>
                </a:cubicBezTo>
                <a:cubicBezTo>
                  <a:pt x="334" y="50"/>
                  <a:pt x="333" y="54"/>
                  <a:pt x="329" y="56"/>
                </a:cubicBezTo>
                <a:cubicBezTo>
                  <a:pt x="235" y="130"/>
                  <a:pt x="235" y="130"/>
                  <a:pt x="235" y="130"/>
                </a:cubicBezTo>
                <a:lnTo>
                  <a:pt x="329" y="204"/>
                </a:lnTo>
                <a:close/>
                <a:moveTo>
                  <a:pt x="93" y="40"/>
                </a:moveTo>
                <a:cubicBezTo>
                  <a:pt x="82" y="33"/>
                  <a:pt x="69" y="29"/>
                  <a:pt x="58" y="29"/>
                </a:cubicBezTo>
                <a:cubicBezTo>
                  <a:pt x="49" y="29"/>
                  <a:pt x="41" y="32"/>
                  <a:pt x="37" y="36"/>
                </a:cubicBezTo>
                <a:cubicBezTo>
                  <a:pt x="25" y="46"/>
                  <a:pt x="32" y="65"/>
                  <a:pt x="52" y="78"/>
                </a:cubicBezTo>
                <a:cubicBezTo>
                  <a:pt x="64" y="85"/>
                  <a:pt x="77" y="89"/>
                  <a:pt x="88" y="89"/>
                </a:cubicBezTo>
                <a:cubicBezTo>
                  <a:pt x="97" y="89"/>
                  <a:pt x="104" y="86"/>
                  <a:pt x="109" y="82"/>
                </a:cubicBezTo>
                <a:cubicBezTo>
                  <a:pt x="120" y="72"/>
                  <a:pt x="113" y="53"/>
                  <a:pt x="93" y="40"/>
                </a:cubicBezTo>
                <a:close/>
                <a:moveTo>
                  <a:pt x="109" y="178"/>
                </a:moveTo>
                <a:cubicBezTo>
                  <a:pt x="104" y="174"/>
                  <a:pt x="97" y="172"/>
                  <a:pt x="88" y="172"/>
                </a:cubicBezTo>
                <a:cubicBezTo>
                  <a:pt x="77" y="172"/>
                  <a:pt x="64" y="175"/>
                  <a:pt x="52" y="183"/>
                </a:cubicBezTo>
                <a:cubicBezTo>
                  <a:pt x="32" y="195"/>
                  <a:pt x="25" y="214"/>
                  <a:pt x="37" y="224"/>
                </a:cubicBezTo>
                <a:cubicBezTo>
                  <a:pt x="41" y="229"/>
                  <a:pt x="49" y="231"/>
                  <a:pt x="58" y="231"/>
                </a:cubicBezTo>
                <a:cubicBezTo>
                  <a:pt x="69" y="231"/>
                  <a:pt x="82" y="227"/>
                  <a:pt x="93" y="220"/>
                </a:cubicBezTo>
                <a:cubicBezTo>
                  <a:pt x="113" y="208"/>
                  <a:pt x="120" y="189"/>
                  <a:pt x="109" y="178"/>
                </a:cubicBezTo>
                <a:close/>
                <a:moveTo>
                  <a:pt x="186" y="154"/>
                </a:moveTo>
                <a:cubicBezTo>
                  <a:pt x="322" y="47"/>
                  <a:pt x="322" y="47"/>
                  <a:pt x="322" y="47"/>
                </a:cubicBezTo>
                <a:cubicBezTo>
                  <a:pt x="298" y="35"/>
                  <a:pt x="298" y="35"/>
                  <a:pt x="298" y="35"/>
                </a:cubicBezTo>
                <a:cubicBezTo>
                  <a:pt x="156" y="115"/>
                  <a:pt x="156" y="115"/>
                  <a:pt x="156" y="115"/>
                </a:cubicBezTo>
                <a:cubicBezTo>
                  <a:pt x="156" y="136"/>
                  <a:pt x="156" y="136"/>
                  <a:pt x="156" y="136"/>
                </a:cubicBezTo>
                <a:cubicBezTo>
                  <a:pt x="126" y="154"/>
                  <a:pt x="126" y="154"/>
                  <a:pt x="126" y="154"/>
                </a:cubicBezTo>
                <a:cubicBezTo>
                  <a:pt x="128" y="155"/>
                  <a:pt x="128" y="155"/>
                  <a:pt x="128" y="155"/>
                </a:cubicBezTo>
                <a:cubicBezTo>
                  <a:pt x="128" y="156"/>
                  <a:pt x="129" y="156"/>
                  <a:pt x="129" y="157"/>
                </a:cubicBezTo>
                <a:cubicBezTo>
                  <a:pt x="131" y="158"/>
                  <a:pt x="132" y="160"/>
                  <a:pt x="133" y="161"/>
                </a:cubicBezTo>
                <a:cubicBezTo>
                  <a:pt x="138" y="166"/>
                  <a:pt x="138" y="166"/>
                  <a:pt x="138" y="166"/>
                </a:cubicBezTo>
                <a:cubicBezTo>
                  <a:pt x="168" y="148"/>
                  <a:pt x="168" y="148"/>
                  <a:pt x="168" y="148"/>
                </a:cubicBezTo>
                <a:lnTo>
                  <a:pt x="186" y="154"/>
                </a:lnTo>
                <a:close/>
                <a:moveTo>
                  <a:pt x="144" y="117"/>
                </a:moveTo>
                <a:cubicBezTo>
                  <a:pt x="144" y="115"/>
                  <a:pt x="144" y="115"/>
                  <a:pt x="144" y="115"/>
                </a:cubicBezTo>
                <a:cubicBezTo>
                  <a:pt x="144" y="111"/>
                  <a:pt x="146" y="107"/>
                  <a:pt x="150" y="105"/>
                </a:cubicBezTo>
                <a:cubicBezTo>
                  <a:pt x="153" y="103"/>
                  <a:pt x="153" y="103"/>
                  <a:pt x="153" y="103"/>
                </a:cubicBezTo>
                <a:cubicBezTo>
                  <a:pt x="138" y="95"/>
                  <a:pt x="138" y="95"/>
                  <a:pt x="138" y="95"/>
                </a:cubicBezTo>
                <a:cubicBezTo>
                  <a:pt x="133" y="99"/>
                  <a:pt x="133" y="99"/>
                  <a:pt x="133" y="99"/>
                </a:cubicBezTo>
                <a:cubicBezTo>
                  <a:pt x="132" y="101"/>
                  <a:pt x="131" y="102"/>
                  <a:pt x="129" y="104"/>
                </a:cubicBezTo>
                <a:cubicBezTo>
                  <a:pt x="129" y="104"/>
                  <a:pt x="128" y="104"/>
                  <a:pt x="128" y="105"/>
                </a:cubicBezTo>
                <a:cubicBezTo>
                  <a:pt x="126" y="106"/>
                  <a:pt x="126" y="106"/>
                  <a:pt x="126" y="106"/>
                </a:cubicBezTo>
                <a:lnTo>
                  <a:pt x="144" y="117"/>
                </a:lnTo>
                <a:close/>
                <a:moveTo>
                  <a:pt x="192" y="130"/>
                </a:moveTo>
                <a:cubicBezTo>
                  <a:pt x="192" y="137"/>
                  <a:pt x="186" y="142"/>
                  <a:pt x="180" y="142"/>
                </a:cubicBezTo>
                <a:cubicBezTo>
                  <a:pt x="173" y="142"/>
                  <a:pt x="168" y="137"/>
                  <a:pt x="168" y="130"/>
                </a:cubicBezTo>
                <a:cubicBezTo>
                  <a:pt x="168" y="124"/>
                  <a:pt x="173" y="118"/>
                  <a:pt x="180" y="118"/>
                </a:cubicBezTo>
                <a:cubicBezTo>
                  <a:pt x="186" y="118"/>
                  <a:pt x="192" y="124"/>
                  <a:pt x="192" y="130"/>
                </a:cubicBezTo>
                <a:close/>
                <a:moveTo>
                  <a:pt x="322" y="213"/>
                </a:moveTo>
                <a:cubicBezTo>
                  <a:pt x="226" y="138"/>
                  <a:pt x="226" y="138"/>
                  <a:pt x="226" y="138"/>
                </a:cubicBezTo>
                <a:cubicBezTo>
                  <a:pt x="193" y="163"/>
                  <a:pt x="193" y="163"/>
                  <a:pt x="193" y="163"/>
                </a:cubicBezTo>
                <a:cubicBezTo>
                  <a:pt x="192" y="164"/>
                  <a:pt x="191" y="164"/>
                  <a:pt x="190" y="165"/>
                </a:cubicBezTo>
                <a:cubicBezTo>
                  <a:pt x="298" y="225"/>
                  <a:pt x="298" y="225"/>
                  <a:pt x="298" y="225"/>
                </a:cubicBezTo>
                <a:lnTo>
                  <a:pt x="322" y="213"/>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pic>
        <p:nvPicPr>
          <p:cNvPr id="53" name="Picture 5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207" y="4389418"/>
            <a:ext cx="709298" cy="128906"/>
          </a:xfrm>
          <a:prstGeom prst="rect">
            <a:avLst/>
          </a:prstGeom>
        </p:spPr>
      </p:pic>
      <p:sp>
        <p:nvSpPr>
          <p:cNvPr id="187" name="Oval 186"/>
          <p:cNvSpPr/>
          <p:nvPr/>
        </p:nvSpPr>
        <p:spPr>
          <a:xfrm>
            <a:off x="6224283" y="3937025"/>
            <a:ext cx="511125" cy="5111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1" name="Freeform 37"/>
          <p:cNvSpPr>
            <a:spLocks noEditPoints="1"/>
          </p:cNvSpPr>
          <p:nvPr/>
        </p:nvSpPr>
        <p:spPr bwMode="auto">
          <a:xfrm>
            <a:off x="6389357" y="4040188"/>
            <a:ext cx="206375" cy="309562"/>
          </a:xfrm>
          <a:custGeom>
            <a:avLst/>
            <a:gdLst>
              <a:gd name="T0" fmla="*/ 172 w 190"/>
              <a:gd name="T1" fmla="*/ 90 h 285"/>
              <a:gd name="T2" fmla="*/ 93 w 190"/>
              <a:gd name="T3" fmla="*/ 182 h 285"/>
              <a:gd name="T4" fmla="*/ 54 w 190"/>
              <a:gd name="T5" fmla="*/ 214 h 285"/>
              <a:gd name="T6" fmla="*/ 54 w 190"/>
              <a:gd name="T7" fmla="*/ 219 h 285"/>
              <a:gd name="T8" fmla="*/ 71 w 190"/>
              <a:gd name="T9" fmla="*/ 249 h 285"/>
              <a:gd name="T10" fmla="*/ 36 w 190"/>
              <a:gd name="T11" fmla="*/ 285 h 285"/>
              <a:gd name="T12" fmla="*/ 0 w 190"/>
              <a:gd name="T13" fmla="*/ 249 h 285"/>
              <a:gd name="T14" fmla="*/ 18 w 190"/>
              <a:gd name="T15" fmla="*/ 219 h 285"/>
              <a:gd name="T16" fmla="*/ 18 w 190"/>
              <a:gd name="T17" fmla="*/ 66 h 285"/>
              <a:gd name="T18" fmla="*/ 0 w 190"/>
              <a:gd name="T19" fmla="*/ 36 h 285"/>
              <a:gd name="T20" fmla="*/ 36 w 190"/>
              <a:gd name="T21" fmla="*/ 0 h 285"/>
              <a:gd name="T22" fmla="*/ 71 w 190"/>
              <a:gd name="T23" fmla="*/ 36 h 285"/>
              <a:gd name="T24" fmla="*/ 54 w 190"/>
              <a:gd name="T25" fmla="*/ 66 h 285"/>
              <a:gd name="T26" fmla="*/ 54 w 190"/>
              <a:gd name="T27" fmla="*/ 159 h 285"/>
              <a:gd name="T28" fmla="*/ 82 w 190"/>
              <a:gd name="T29" fmla="*/ 148 h 285"/>
              <a:gd name="T30" fmla="*/ 137 w 190"/>
              <a:gd name="T31" fmla="*/ 90 h 285"/>
              <a:gd name="T32" fmla="*/ 119 w 190"/>
              <a:gd name="T33" fmla="*/ 59 h 285"/>
              <a:gd name="T34" fmla="*/ 155 w 190"/>
              <a:gd name="T35" fmla="*/ 24 h 285"/>
              <a:gd name="T36" fmla="*/ 190 w 190"/>
              <a:gd name="T37" fmla="*/ 59 h 285"/>
              <a:gd name="T38" fmla="*/ 172 w 190"/>
              <a:gd name="T39" fmla="*/ 90 h 285"/>
              <a:gd name="T40" fmla="*/ 36 w 190"/>
              <a:gd name="T41" fmla="*/ 18 h 285"/>
              <a:gd name="T42" fmla="*/ 18 w 190"/>
              <a:gd name="T43" fmla="*/ 36 h 285"/>
              <a:gd name="T44" fmla="*/ 36 w 190"/>
              <a:gd name="T45" fmla="*/ 53 h 285"/>
              <a:gd name="T46" fmla="*/ 54 w 190"/>
              <a:gd name="T47" fmla="*/ 36 h 285"/>
              <a:gd name="T48" fmla="*/ 36 w 190"/>
              <a:gd name="T49" fmla="*/ 18 h 285"/>
              <a:gd name="T50" fmla="*/ 36 w 190"/>
              <a:gd name="T51" fmla="*/ 232 h 285"/>
              <a:gd name="T52" fmla="*/ 18 w 190"/>
              <a:gd name="T53" fmla="*/ 249 h 285"/>
              <a:gd name="T54" fmla="*/ 36 w 190"/>
              <a:gd name="T55" fmla="*/ 267 h 285"/>
              <a:gd name="T56" fmla="*/ 54 w 190"/>
              <a:gd name="T57" fmla="*/ 249 h 285"/>
              <a:gd name="T58" fmla="*/ 36 w 190"/>
              <a:gd name="T59" fmla="*/ 232 h 285"/>
              <a:gd name="T60" fmla="*/ 155 w 190"/>
              <a:gd name="T61" fmla="*/ 42 h 285"/>
              <a:gd name="T62" fmla="*/ 137 w 190"/>
              <a:gd name="T63" fmla="*/ 59 h 285"/>
              <a:gd name="T64" fmla="*/ 155 w 190"/>
              <a:gd name="T65" fmla="*/ 77 h 285"/>
              <a:gd name="T66" fmla="*/ 172 w 190"/>
              <a:gd name="T67" fmla="*/ 59 h 285"/>
              <a:gd name="T68" fmla="*/ 155 w 190"/>
              <a:gd name="T69" fmla="*/ 42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0" h="285">
                <a:moveTo>
                  <a:pt x="172" y="90"/>
                </a:moveTo>
                <a:cubicBezTo>
                  <a:pt x="172" y="157"/>
                  <a:pt x="124" y="172"/>
                  <a:pt x="93" y="182"/>
                </a:cubicBezTo>
                <a:cubicBezTo>
                  <a:pt x="63" y="191"/>
                  <a:pt x="54" y="196"/>
                  <a:pt x="54" y="214"/>
                </a:cubicBezTo>
                <a:cubicBezTo>
                  <a:pt x="54" y="219"/>
                  <a:pt x="54" y="219"/>
                  <a:pt x="54" y="219"/>
                </a:cubicBezTo>
                <a:cubicBezTo>
                  <a:pt x="64" y="225"/>
                  <a:pt x="71" y="236"/>
                  <a:pt x="71" y="249"/>
                </a:cubicBezTo>
                <a:cubicBezTo>
                  <a:pt x="71" y="269"/>
                  <a:pt x="56" y="285"/>
                  <a:pt x="36" y="285"/>
                </a:cubicBezTo>
                <a:cubicBezTo>
                  <a:pt x="16" y="285"/>
                  <a:pt x="0" y="269"/>
                  <a:pt x="0" y="249"/>
                </a:cubicBezTo>
                <a:cubicBezTo>
                  <a:pt x="0" y="236"/>
                  <a:pt x="7" y="225"/>
                  <a:pt x="18" y="219"/>
                </a:cubicBezTo>
                <a:cubicBezTo>
                  <a:pt x="18" y="66"/>
                  <a:pt x="18" y="66"/>
                  <a:pt x="18" y="66"/>
                </a:cubicBezTo>
                <a:cubicBezTo>
                  <a:pt x="7" y="60"/>
                  <a:pt x="0" y="49"/>
                  <a:pt x="0" y="36"/>
                </a:cubicBezTo>
                <a:cubicBezTo>
                  <a:pt x="0" y="16"/>
                  <a:pt x="16" y="0"/>
                  <a:pt x="36" y="0"/>
                </a:cubicBezTo>
                <a:cubicBezTo>
                  <a:pt x="56" y="0"/>
                  <a:pt x="71" y="16"/>
                  <a:pt x="71" y="36"/>
                </a:cubicBezTo>
                <a:cubicBezTo>
                  <a:pt x="71" y="49"/>
                  <a:pt x="64" y="60"/>
                  <a:pt x="54" y="66"/>
                </a:cubicBezTo>
                <a:cubicBezTo>
                  <a:pt x="54" y="159"/>
                  <a:pt x="54" y="159"/>
                  <a:pt x="54" y="159"/>
                </a:cubicBezTo>
                <a:cubicBezTo>
                  <a:pt x="63" y="154"/>
                  <a:pt x="73" y="151"/>
                  <a:pt x="82" y="148"/>
                </a:cubicBezTo>
                <a:cubicBezTo>
                  <a:pt x="117" y="137"/>
                  <a:pt x="136" y="129"/>
                  <a:pt x="137" y="90"/>
                </a:cubicBezTo>
                <a:cubicBezTo>
                  <a:pt x="126" y="84"/>
                  <a:pt x="119" y="73"/>
                  <a:pt x="119" y="59"/>
                </a:cubicBezTo>
                <a:cubicBezTo>
                  <a:pt x="119" y="40"/>
                  <a:pt x="135" y="24"/>
                  <a:pt x="155" y="24"/>
                </a:cubicBezTo>
                <a:cubicBezTo>
                  <a:pt x="174" y="24"/>
                  <a:pt x="190" y="40"/>
                  <a:pt x="190" y="59"/>
                </a:cubicBezTo>
                <a:cubicBezTo>
                  <a:pt x="190" y="73"/>
                  <a:pt x="183" y="84"/>
                  <a:pt x="172" y="90"/>
                </a:cubicBezTo>
                <a:close/>
                <a:moveTo>
                  <a:pt x="36" y="18"/>
                </a:moveTo>
                <a:cubicBezTo>
                  <a:pt x="26" y="18"/>
                  <a:pt x="18" y="26"/>
                  <a:pt x="18" y="36"/>
                </a:cubicBezTo>
                <a:cubicBezTo>
                  <a:pt x="18" y="45"/>
                  <a:pt x="26" y="53"/>
                  <a:pt x="36" y="53"/>
                </a:cubicBezTo>
                <a:cubicBezTo>
                  <a:pt x="46" y="53"/>
                  <a:pt x="54" y="45"/>
                  <a:pt x="54" y="36"/>
                </a:cubicBezTo>
                <a:cubicBezTo>
                  <a:pt x="54" y="26"/>
                  <a:pt x="46" y="18"/>
                  <a:pt x="36" y="18"/>
                </a:cubicBezTo>
                <a:close/>
                <a:moveTo>
                  <a:pt x="36" y="232"/>
                </a:moveTo>
                <a:cubicBezTo>
                  <a:pt x="26" y="232"/>
                  <a:pt x="18" y="239"/>
                  <a:pt x="18" y="249"/>
                </a:cubicBezTo>
                <a:cubicBezTo>
                  <a:pt x="18" y="259"/>
                  <a:pt x="26" y="267"/>
                  <a:pt x="36" y="267"/>
                </a:cubicBezTo>
                <a:cubicBezTo>
                  <a:pt x="46" y="267"/>
                  <a:pt x="54" y="259"/>
                  <a:pt x="54" y="249"/>
                </a:cubicBezTo>
                <a:cubicBezTo>
                  <a:pt x="54" y="239"/>
                  <a:pt x="46" y="232"/>
                  <a:pt x="36" y="232"/>
                </a:cubicBezTo>
                <a:close/>
                <a:moveTo>
                  <a:pt x="155" y="42"/>
                </a:moveTo>
                <a:cubicBezTo>
                  <a:pt x="145" y="42"/>
                  <a:pt x="137" y="50"/>
                  <a:pt x="137" y="59"/>
                </a:cubicBezTo>
                <a:cubicBezTo>
                  <a:pt x="137" y="69"/>
                  <a:pt x="145" y="77"/>
                  <a:pt x="155" y="77"/>
                </a:cubicBezTo>
                <a:cubicBezTo>
                  <a:pt x="164" y="77"/>
                  <a:pt x="172" y="69"/>
                  <a:pt x="172" y="59"/>
                </a:cubicBezTo>
                <a:cubicBezTo>
                  <a:pt x="172" y="50"/>
                  <a:pt x="164" y="42"/>
                  <a:pt x="155" y="4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pic>
        <p:nvPicPr>
          <p:cNvPr id="54" name="Picture 5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5771" y="2719025"/>
            <a:ext cx="709298" cy="128906"/>
          </a:xfrm>
          <a:prstGeom prst="rect">
            <a:avLst/>
          </a:prstGeom>
        </p:spPr>
      </p:pic>
      <p:sp>
        <p:nvSpPr>
          <p:cNvPr id="183" name="Oval 182"/>
          <p:cNvSpPr/>
          <p:nvPr/>
        </p:nvSpPr>
        <p:spPr>
          <a:xfrm>
            <a:off x="5658803" y="2262346"/>
            <a:ext cx="511125" cy="5111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0" name="Freeform 36"/>
          <p:cNvSpPr>
            <a:spLocks noEditPoints="1"/>
          </p:cNvSpPr>
          <p:nvPr/>
        </p:nvSpPr>
        <p:spPr bwMode="auto">
          <a:xfrm>
            <a:off x="5778263" y="2405841"/>
            <a:ext cx="282998" cy="211435"/>
          </a:xfrm>
          <a:custGeom>
            <a:avLst/>
            <a:gdLst>
              <a:gd name="T0" fmla="*/ 261 w 261"/>
              <a:gd name="T1" fmla="*/ 195 h 195"/>
              <a:gd name="T2" fmla="*/ 0 w 261"/>
              <a:gd name="T3" fmla="*/ 195 h 195"/>
              <a:gd name="T4" fmla="*/ 0 w 261"/>
              <a:gd name="T5" fmla="*/ 0 h 195"/>
              <a:gd name="T6" fmla="*/ 17 w 261"/>
              <a:gd name="T7" fmla="*/ 0 h 195"/>
              <a:gd name="T8" fmla="*/ 17 w 261"/>
              <a:gd name="T9" fmla="*/ 179 h 195"/>
              <a:gd name="T10" fmla="*/ 261 w 261"/>
              <a:gd name="T11" fmla="*/ 179 h 195"/>
              <a:gd name="T12" fmla="*/ 261 w 261"/>
              <a:gd name="T13" fmla="*/ 195 h 195"/>
              <a:gd name="T14" fmla="*/ 82 w 261"/>
              <a:gd name="T15" fmla="*/ 163 h 195"/>
              <a:gd name="T16" fmla="*/ 49 w 261"/>
              <a:gd name="T17" fmla="*/ 163 h 195"/>
              <a:gd name="T18" fmla="*/ 49 w 261"/>
              <a:gd name="T19" fmla="*/ 98 h 195"/>
              <a:gd name="T20" fmla="*/ 82 w 261"/>
              <a:gd name="T21" fmla="*/ 98 h 195"/>
              <a:gd name="T22" fmla="*/ 82 w 261"/>
              <a:gd name="T23" fmla="*/ 163 h 195"/>
              <a:gd name="T24" fmla="*/ 130 w 261"/>
              <a:gd name="T25" fmla="*/ 163 h 195"/>
              <a:gd name="T26" fmla="*/ 98 w 261"/>
              <a:gd name="T27" fmla="*/ 163 h 195"/>
              <a:gd name="T28" fmla="*/ 98 w 261"/>
              <a:gd name="T29" fmla="*/ 33 h 195"/>
              <a:gd name="T30" fmla="*/ 130 w 261"/>
              <a:gd name="T31" fmla="*/ 33 h 195"/>
              <a:gd name="T32" fmla="*/ 130 w 261"/>
              <a:gd name="T33" fmla="*/ 163 h 195"/>
              <a:gd name="T34" fmla="*/ 179 w 261"/>
              <a:gd name="T35" fmla="*/ 163 h 195"/>
              <a:gd name="T36" fmla="*/ 147 w 261"/>
              <a:gd name="T37" fmla="*/ 163 h 195"/>
              <a:gd name="T38" fmla="*/ 147 w 261"/>
              <a:gd name="T39" fmla="*/ 65 h 195"/>
              <a:gd name="T40" fmla="*/ 179 w 261"/>
              <a:gd name="T41" fmla="*/ 65 h 195"/>
              <a:gd name="T42" fmla="*/ 179 w 261"/>
              <a:gd name="T43" fmla="*/ 163 h 195"/>
              <a:gd name="T44" fmla="*/ 228 w 261"/>
              <a:gd name="T45" fmla="*/ 163 h 195"/>
              <a:gd name="T46" fmla="*/ 196 w 261"/>
              <a:gd name="T47" fmla="*/ 163 h 195"/>
              <a:gd name="T48" fmla="*/ 196 w 261"/>
              <a:gd name="T49" fmla="*/ 17 h 195"/>
              <a:gd name="T50" fmla="*/ 228 w 261"/>
              <a:gd name="T51" fmla="*/ 17 h 195"/>
              <a:gd name="T52" fmla="*/ 228 w 261"/>
              <a:gd name="T53" fmla="*/ 163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1" h="195">
                <a:moveTo>
                  <a:pt x="261" y="195"/>
                </a:moveTo>
                <a:lnTo>
                  <a:pt x="0" y="195"/>
                </a:lnTo>
                <a:lnTo>
                  <a:pt x="0" y="0"/>
                </a:lnTo>
                <a:lnTo>
                  <a:pt x="17" y="0"/>
                </a:lnTo>
                <a:lnTo>
                  <a:pt x="17" y="179"/>
                </a:lnTo>
                <a:lnTo>
                  <a:pt x="261" y="179"/>
                </a:lnTo>
                <a:lnTo>
                  <a:pt x="261" y="195"/>
                </a:lnTo>
                <a:close/>
                <a:moveTo>
                  <a:pt x="82" y="163"/>
                </a:moveTo>
                <a:lnTo>
                  <a:pt x="49" y="163"/>
                </a:lnTo>
                <a:lnTo>
                  <a:pt x="49" y="98"/>
                </a:lnTo>
                <a:lnTo>
                  <a:pt x="82" y="98"/>
                </a:lnTo>
                <a:lnTo>
                  <a:pt x="82" y="163"/>
                </a:lnTo>
                <a:close/>
                <a:moveTo>
                  <a:pt x="130" y="163"/>
                </a:moveTo>
                <a:lnTo>
                  <a:pt x="98" y="163"/>
                </a:lnTo>
                <a:lnTo>
                  <a:pt x="98" y="33"/>
                </a:lnTo>
                <a:lnTo>
                  <a:pt x="130" y="33"/>
                </a:lnTo>
                <a:lnTo>
                  <a:pt x="130" y="163"/>
                </a:lnTo>
                <a:close/>
                <a:moveTo>
                  <a:pt x="179" y="163"/>
                </a:moveTo>
                <a:lnTo>
                  <a:pt x="147" y="163"/>
                </a:lnTo>
                <a:lnTo>
                  <a:pt x="147" y="65"/>
                </a:lnTo>
                <a:lnTo>
                  <a:pt x="179" y="65"/>
                </a:lnTo>
                <a:lnTo>
                  <a:pt x="179" y="163"/>
                </a:lnTo>
                <a:close/>
                <a:moveTo>
                  <a:pt x="228" y="163"/>
                </a:moveTo>
                <a:lnTo>
                  <a:pt x="196" y="163"/>
                </a:lnTo>
                <a:lnTo>
                  <a:pt x="196" y="17"/>
                </a:lnTo>
                <a:lnTo>
                  <a:pt x="228" y="17"/>
                </a:lnTo>
                <a:lnTo>
                  <a:pt x="228" y="163"/>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solidFill>
                <a:schemeClr val="tx1">
                  <a:lumMod val="75000"/>
                  <a:lumOff val="25000"/>
                </a:schemeClr>
              </a:solidFill>
            </a:endParaRPr>
          </a:p>
        </p:txBody>
      </p:sp>
      <p:pic>
        <p:nvPicPr>
          <p:cNvPr id="55" name="Picture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5621" y="1873839"/>
            <a:ext cx="709298" cy="128906"/>
          </a:xfrm>
          <a:prstGeom prst="rect">
            <a:avLst/>
          </a:prstGeom>
        </p:spPr>
      </p:pic>
      <p:sp>
        <p:nvSpPr>
          <p:cNvPr id="29" name="Oval 28"/>
          <p:cNvSpPr/>
          <p:nvPr/>
        </p:nvSpPr>
        <p:spPr>
          <a:xfrm>
            <a:off x="5434037" y="1429332"/>
            <a:ext cx="511125" cy="5111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9" name="Freeform 35"/>
          <p:cNvSpPr>
            <a:spLocks noEditPoints="1"/>
          </p:cNvSpPr>
          <p:nvPr/>
        </p:nvSpPr>
        <p:spPr bwMode="auto">
          <a:xfrm>
            <a:off x="5530998" y="1551144"/>
            <a:ext cx="299132" cy="234845"/>
          </a:xfrm>
          <a:custGeom>
            <a:avLst/>
            <a:gdLst>
              <a:gd name="T0" fmla="*/ 306 w 332"/>
              <a:gd name="T1" fmla="*/ 256 h 262"/>
              <a:gd name="T2" fmla="*/ 296 w 332"/>
              <a:gd name="T3" fmla="*/ 262 h 262"/>
              <a:gd name="T4" fmla="*/ 36 w 332"/>
              <a:gd name="T5" fmla="*/ 262 h 262"/>
              <a:gd name="T6" fmla="*/ 26 w 332"/>
              <a:gd name="T7" fmla="*/ 256 h 262"/>
              <a:gd name="T8" fmla="*/ 0 w 332"/>
              <a:gd name="T9" fmla="*/ 167 h 262"/>
              <a:gd name="T10" fmla="*/ 166 w 332"/>
              <a:gd name="T11" fmla="*/ 0 h 262"/>
              <a:gd name="T12" fmla="*/ 332 w 332"/>
              <a:gd name="T13" fmla="*/ 167 h 262"/>
              <a:gd name="T14" fmla="*/ 306 w 332"/>
              <a:gd name="T15" fmla="*/ 256 h 262"/>
              <a:gd name="T16" fmla="*/ 47 w 332"/>
              <a:gd name="T17" fmla="*/ 143 h 262"/>
              <a:gd name="T18" fmla="*/ 24 w 332"/>
              <a:gd name="T19" fmla="*/ 167 h 262"/>
              <a:gd name="T20" fmla="*/ 47 w 332"/>
              <a:gd name="T21" fmla="*/ 190 h 262"/>
              <a:gd name="T22" fmla="*/ 71 w 332"/>
              <a:gd name="T23" fmla="*/ 167 h 262"/>
              <a:gd name="T24" fmla="*/ 47 w 332"/>
              <a:gd name="T25" fmla="*/ 143 h 262"/>
              <a:gd name="T26" fmla="*/ 83 w 332"/>
              <a:gd name="T27" fmla="*/ 60 h 262"/>
              <a:gd name="T28" fmla="*/ 59 w 332"/>
              <a:gd name="T29" fmla="*/ 83 h 262"/>
              <a:gd name="T30" fmla="*/ 83 w 332"/>
              <a:gd name="T31" fmla="*/ 107 h 262"/>
              <a:gd name="T32" fmla="*/ 107 w 332"/>
              <a:gd name="T33" fmla="*/ 83 h 262"/>
              <a:gd name="T34" fmla="*/ 83 w 332"/>
              <a:gd name="T35" fmla="*/ 60 h 262"/>
              <a:gd name="T36" fmla="*/ 205 w 332"/>
              <a:gd name="T37" fmla="*/ 102 h 262"/>
              <a:gd name="T38" fmla="*/ 196 w 332"/>
              <a:gd name="T39" fmla="*/ 87 h 262"/>
              <a:gd name="T40" fmla="*/ 182 w 332"/>
              <a:gd name="T41" fmla="*/ 96 h 262"/>
              <a:gd name="T42" fmla="*/ 163 w 332"/>
              <a:gd name="T43" fmla="*/ 167 h 262"/>
              <a:gd name="T44" fmla="*/ 132 w 332"/>
              <a:gd name="T45" fmla="*/ 193 h 262"/>
              <a:gd name="T46" fmla="*/ 157 w 332"/>
              <a:gd name="T47" fmla="*/ 237 h 262"/>
              <a:gd name="T48" fmla="*/ 201 w 332"/>
              <a:gd name="T49" fmla="*/ 211 h 262"/>
              <a:gd name="T50" fmla="*/ 186 w 332"/>
              <a:gd name="T51" fmla="*/ 173 h 262"/>
              <a:gd name="T52" fmla="*/ 205 w 332"/>
              <a:gd name="T53" fmla="*/ 102 h 262"/>
              <a:gd name="T54" fmla="*/ 166 w 332"/>
              <a:gd name="T55" fmla="*/ 24 h 262"/>
              <a:gd name="T56" fmla="*/ 142 w 332"/>
              <a:gd name="T57" fmla="*/ 48 h 262"/>
              <a:gd name="T58" fmla="*/ 166 w 332"/>
              <a:gd name="T59" fmla="*/ 72 h 262"/>
              <a:gd name="T60" fmla="*/ 190 w 332"/>
              <a:gd name="T61" fmla="*/ 48 h 262"/>
              <a:gd name="T62" fmla="*/ 166 w 332"/>
              <a:gd name="T63" fmla="*/ 24 h 262"/>
              <a:gd name="T64" fmla="*/ 249 w 332"/>
              <a:gd name="T65" fmla="*/ 60 h 262"/>
              <a:gd name="T66" fmla="*/ 225 w 332"/>
              <a:gd name="T67" fmla="*/ 83 h 262"/>
              <a:gd name="T68" fmla="*/ 249 w 332"/>
              <a:gd name="T69" fmla="*/ 107 h 262"/>
              <a:gd name="T70" fmla="*/ 273 w 332"/>
              <a:gd name="T71" fmla="*/ 83 h 262"/>
              <a:gd name="T72" fmla="*/ 249 w 332"/>
              <a:gd name="T73" fmla="*/ 60 h 262"/>
              <a:gd name="T74" fmla="*/ 285 w 332"/>
              <a:gd name="T75" fmla="*/ 143 h 262"/>
              <a:gd name="T76" fmla="*/ 261 w 332"/>
              <a:gd name="T77" fmla="*/ 167 h 262"/>
              <a:gd name="T78" fmla="*/ 285 w 332"/>
              <a:gd name="T79" fmla="*/ 190 h 262"/>
              <a:gd name="T80" fmla="*/ 309 w 332"/>
              <a:gd name="T81" fmla="*/ 167 h 262"/>
              <a:gd name="T82" fmla="*/ 285 w 332"/>
              <a:gd name="T83" fmla="*/ 143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32" h="262">
                <a:moveTo>
                  <a:pt x="306" y="256"/>
                </a:moveTo>
                <a:cubicBezTo>
                  <a:pt x="304" y="259"/>
                  <a:pt x="300" y="262"/>
                  <a:pt x="296" y="262"/>
                </a:cubicBezTo>
                <a:cubicBezTo>
                  <a:pt x="36" y="262"/>
                  <a:pt x="36" y="262"/>
                  <a:pt x="36" y="262"/>
                </a:cubicBezTo>
                <a:cubicBezTo>
                  <a:pt x="32" y="262"/>
                  <a:pt x="28" y="259"/>
                  <a:pt x="26" y="256"/>
                </a:cubicBezTo>
                <a:cubicBezTo>
                  <a:pt x="9" y="229"/>
                  <a:pt x="0" y="198"/>
                  <a:pt x="0" y="167"/>
                </a:cubicBezTo>
                <a:cubicBezTo>
                  <a:pt x="0" y="75"/>
                  <a:pt x="74" y="0"/>
                  <a:pt x="166" y="0"/>
                </a:cubicBezTo>
                <a:cubicBezTo>
                  <a:pt x="258" y="0"/>
                  <a:pt x="332" y="75"/>
                  <a:pt x="332" y="167"/>
                </a:cubicBezTo>
                <a:cubicBezTo>
                  <a:pt x="332" y="198"/>
                  <a:pt x="323" y="229"/>
                  <a:pt x="306" y="256"/>
                </a:cubicBezTo>
                <a:close/>
                <a:moveTo>
                  <a:pt x="47" y="143"/>
                </a:moveTo>
                <a:cubicBezTo>
                  <a:pt x="34" y="143"/>
                  <a:pt x="24" y="153"/>
                  <a:pt x="24" y="167"/>
                </a:cubicBezTo>
                <a:cubicBezTo>
                  <a:pt x="24" y="180"/>
                  <a:pt x="34" y="190"/>
                  <a:pt x="47" y="190"/>
                </a:cubicBezTo>
                <a:cubicBezTo>
                  <a:pt x="61" y="190"/>
                  <a:pt x="71" y="180"/>
                  <a:pt x="71" y="167"/>
                </a:cubicBezTo>
                <a:cubicBezTo>
                  <a:pt x="71" y="153"/>
                  <a:pt x="61" y="143"/>
                  <a:pt x="47" y="143"/>
                </a:cubicBezTo>
                <a:close/>
                <a:moveTo>
                  <a:pt x="83" y="60"/>
                </a:moveTo>
                <a:cubicBezTo>
                  <a:pt x="70" y="60"/>
                  <a:pt x="59" y="70"/>
                  <a:pt x="59" y="83"/>
                </a:cubicBezTo>
                <a:cubicBezTo>
                  <a:pt x="59" y="97"/>
                  <a:pt x="70" y="107"/>
                  <a:pt x="83" y="107"/>
                </a:cubicBezTo>
                <a:cubicBezTo>
                  <a:pt x="96" y="107"/>
                  <a:pt x="107" y="97"/>
                  <a:pt x="107" y="83"/>
                </a:cubicBezTo>
                <a:cubicBezTo>
                  <a:pt x="107" y="70"/>
                  <a:pt x="96" y="60"/>
                  <a:pt x="83" y="60"/>
                </a:cubicBezTo>
                <a:close/>
                <a:moveTo>
                  <a:pt x="205" y="102"/>
                </a:moveTo>
                <a:cubicBezTo>
                  <a:pt x="206" y="95"/>
                  <a:pt x="203" y="89"/>
                  <a:pt x="196" y="87"/>
                </a:cubicBezTo>
                <a:cubicBezTo>
                  <a:pt x="190" y="86"/>
                  <a:pt x="184" y="90"/>
                  <a:pt x="182" y="96"/>
                </a:cubicBezTo>
                <a:cubicBezTo>
                  <a:pt x="163" y="167"/>
                  <a:pt x="163" y="167"/>
                  <a:pt x="163" y="167"/>
                </a:cubicBezTo>
                <a:cubicBezTo>
                  <a:pt x="148" y="168"/>
                  <a:pt x="136" y="178"/>
                  <a:pt x="132" y="193"/>
                </a:cubicBezTo>
                <a:cubicBezTo>
                  <a:pt x="127" y="212"/>
                  <a:pt x="138" y="232"/>
                  <a:pt x="157" y="237"/>
                </a:cubicBezTo>
                <a:cubicBezTo>
                  <a:pt x="176" y="242"/>
                  <a:pt x="196" y="230"/>
                  <a:pt x="201" y="211"/>
                </a:cubicBezTo>
                <a:cubicBezTo>
                  <a:pt x="204" y="196"/>
                  <a:pt x="198" y="181"/>
                  <a:pt x="186" y="173"/>
                </a:cubicBezTo>
                <a:lnTo>
                  <a:pt x="205" y="102"/>
                </a:lnTo>
                <a:close/>
                <a:moveTo>
                  <a:pt x="166" y="24"/>
                </a:moveTo>
                <a:cubicBezTo>
                  <a:pt x="153" y="24"/>
                  <a:pt x="142" y="35"/>
                  <a:pt x="142" y="48"/>
                </a:cubicBezTo>
                <a:cubicBezTo>
                  <a:pt x="142" y="61"/>
                  <a:pt x="153" y="72"/>
                  <a:pt x="166" y="72"/>
                </a:cubicBezTo>
                <a:cubicBezTo>
                  <a:pt x="179" y="72"/>
                  <a:pt x="190" y="61"/>
                  <a:pt x="190" y="48"/>
                </a:cubicBezTo>
                <a:cubicBezTo>
                  <a:pt x="190" y="35"/>
                  <a:pt x="179" y="24"/>
                  <a:pt x="166" y="24"/>
                </a:cubicBezTo>
                <a:close/>
                <a:moveTo>
                  <a:pt x="249" y="60"/>
                </a:moveTo>
                <a:cubicBezTo>
                  <a:pt x="236" y="60"/>
                  <a:pt x="225" y="70"/>
                  <a:pt x="225" y="83"/>
                </a:cubicBezTo>
                <a:cubicBezTo>
                  <a:pt x="225" y="97"/>
                  <a:pt x="236" y="107"/>
                  <a:pt x="249" y="107"/>
                </a:cubicBezTo>
                <a:cubicBezTo>
                  <a:pt x="262" y="107"/>
                  <a:pt x="273" y="97"/>
                  <a:pt x="273" y="83"/>
                </a:cubicBezTo>
                <a:cubicBezTo>
                  <a:pt x="273" y="70"/>
                  <a:pt x="262" y="60"/>
                  <a:pt x="249" y="60"/>
                </a:cubicBezTo>
                <a:close/>
                <a:moveTo>
                  <a:pt x="285" y="143"/>
                </a:moveTo>
                <a:cubicBezTo>
                  <a:pt x="272" y="143"/>
                  <a:pt x="261" y="153"/>
                  <a:pt x="261" y="167"/>
                </a:cubicBezTo>
                <a:cubicBezTo>
                  <a:pt x="261" y="180"/>
                  <a:pt x="272" y="190"/>
                  <a:pt x="285" y="190"/>
                </a:cubicBezTo>
                <a:cubicBezTo>
                  <a:pt x="298" y="190"/>
                  <a:pt x="309" y="180"/>
                  <a:pt x="309" y="167"/>
                </a:cubicBezTo>
                <a:cubicBezTo>
                  <a:pt x="309" y="153"/>
                  <a:pt x="298" y="143"/>
                  <a:pt x="285" y="143"/>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1408871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additive="base">
                                        <p:cTn id="21" dur="500" fill="hold"/>
                                        <p:tgtEl>
                                          <p:spTgt spid="29"/>
                                        </p:tgtEl>
                                        <p:attrNameLst>
                                          <p:attrName>ppt_x</p:attrName>
                                        </p:attrNameLst>
                                      </p:cBhvr>
                                      <p:tavLst>
                                        <p:tav tm="0">
                                          <p:val>
                                            <p:strVal val="#ppt_x"/>
                                          </p:val>
                                        </p:tav>
                                        <p:tav tm="100000">
                                          <p:val>
                                            <p:strVal val="#ppt_x"/>
                                          </p:val>
                                        </p:tav>
                                      </p:tavLst>
                                    </p:anim>
                                    <p:anim calcmode="lin" valueType="num">
                                      <p:cBhvr additive="base">
                                        <p:cTn id="22" dur="500" fill="hold"/>
                                        <p:tgtEl>
                                          <p:spTgt spid="29"/>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5"/>
                                        </p:tgtEl>
                                        <p:attrNameLst>
                                          <p:attrName>style.visibility</p:attrName>
                                        </p:attrNameLst>
                                      </p:cBhvr>
                                      <p:to>
                                        <p:strVal val="visible"/>
                                      </p:to>
                                    </p:set>
                                    <p:anim calcmode="lin" valueType="num">
                                      <p:cBhvr additive="base">
                                        <p:cTn id="25" dur="500" fill="hold"/>
                                        <p:tgtEl>
                                          <p:spTgt spid="55"/>
                                        </p:tgtEl>
                                        <p:attrNameLst>
                                          <p:attrName>ppt_x</p:attrName>
                                        </p:attrNameLst>
                                      </p:cBhvr>
                                      <p:tavLst>
                                        <p:tav tm="0">
                                          <p:val>
                                            <p:strVal val="#ppt_x"/>
                                          </p:val>
                                        </p:tav>
                                        <p:tav tm="100000">
                                          <p:val>
                                            <p:strVal val="#ppt_x"/>
                                          </p:val>
                                        </p:tav>
                                      </p:tavLst>
                                    </p:anim>
                                    <p:anim calcmode="lin" valueType="num">
                                      <p:cBhvr additive="base">
                                        <p:cTn id="26" dur="500" fill="hold"/>
                                        <p:tgtEl>
                                          <p:spTgt spid="5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81"/>
                                        </p:tgtEl>
                                        <p:attrNameLst>
                                          <p:attrName>style.visibility</p:attrName>
                                        </p:attrNameLst>
                                      </p:cBhvr>
                                      <p:to>
                                        <p:strVal val="visible"/>
                                      </p:to>
                                    </p:set>
                                    <p:anim calcmode="lin" valueType="num">
                                      <p:cBhvr additive="base">
                                        <p:cTn id="33" dur="500" fill="hold"/>
                                        <p:tgtEl>
                                          <p:spTgt spid="181"/>
                                        </p:tgtEl>
                                        <p:attrNameLst>
                                          <p:attrName>ppt_x</p:attrName>
                                        </p:attrNameLst>
                                      </p:cBhvr>
                                      <p:tavLst>
                                        <p:tav tm="0">
                                          <p:val>
                                            <p:strVal val="#ppt_x"/>
                                          </p:val>
                                        </p:tav>
                                        <p:tav tm="100000">
                                          <p:val>
                                            <p:strVal val="#ppt_x"/>
                                          </p:val>
                                        </p:tav>
                                      </p:tavLst>
                                    </p:anim>
                                    <p:anim calcmode="lin" valueType="num">
                                      <p:cBhvr additive="base">
                                        <p:cTn id="34" dur="500" fill="hold"/>
                                        <p:tgtEl>
                                          <p:spTgt spid="18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449"/>
                                        </p:tgtEl>
                                        <p:attrNameLst>
                                          <p:attrName>style.visibility</p:attrName>
                                        </p:attrNameLst>
                                      </p:cBhvr>
                                      <p:to>
                                        <p:strVal val="visible"/>
                                      </p:to>
                                    </p:set>
                                    <p:anim calcmode="lin" valueType="num">
                                      <p:cBhvr additive="base">
                                        <p:cTn id="37" dur="500" fill="hold"/>
                                        <p:tgtEl>
                                          <p:spTgt spid="449"/>
                                        </p:tgtEl>
                                        <p:attrNameLst>
                                          <p:attrName>ppt_x</p:attrName>
                                        </p:attrNameLst>
                                      </p:cBhvr>
                                      <p:tavLst>
                                        <p:tav tm="0">
                                          <p:val>
                                            <p:strVal val="#ppt_x"/>
                                          </p:val>
                                        </p:tav>
                                        <p:tav tm="100000">
                                          <p:val>
                                            <p:strVal val="#ppt_x"/>
                                          </p:val>
                                        </p:tav>
                                      </p:tavLst>
                                    </p:anim>
                                    <p:anim calcmode="lin" valueType="num">
                                      <p:cBhvr additive="base">
                                        <p:cTn id="38" dur="500" fill="hold"/>
                                        <p:tgtEl>
                                          <p:spTgt spid="44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
                                        </p:tgtEl>
                                        <p:attrNameLst>
                                          <p:attrName>style.visibility</p:attrName>
                                        </p:attrNameLst>
                                      </p:cBhvr>
                                      <p:to>
                                        <p:strVal val="visible"/>
                                      </p:to>
                                    </p:set>
                                    <p:anim calcmode="lin" valueType="num">
                                      <p:cBhvr additive="base">
                                        <p:cTn id="51" dur="500" fill="hold"/>
                                        <p:tgtEl>
                                          <p:spTgt spid="5"/>
                                        </p:tgtEl>
                                        <p:attrNameLst>
                                          <p:attrName>ppt_x</p:attrName>
                                        </p:attrNameLst>
                                      </p:cBhvr>
                                      <p:tavLst>
                                        <p:tav tm="0">
                                          <p:val>
                                            <p:strVal val="#ppt_x"/>
                                          </p:val>
                                        </p:tav>
                                        <p:tav tm="100000">
                                          <p:val>
                                            <p:strVal val="#ppt_x"/>
                                          </p:val>
                                        </p:tav>
                                      </p:tavLst>
                                    </p:anim>
                                    <p:anim calcmode="lin" valueType="num">
                                      <p:cBhvr additive="base">
                                        <p:cTn id="52" dur="500" fill="hold"/>
                                        <p:tgtEl>
                                          <p:spTgt spid="5"/>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500" fill="hold"/>
                                        <p:tgtEl>
                                          <p:spTgt spid="25"/>
                                        </p:tgtEl>
                                        <p:attrNameLst>
                                          <p:attrName>ppt_x</p:attrName>
                                        </p:attrNameLst>
                                      </p:cBhvr>
                                      <p:tavLst>
                                        <p:tav tm="0">
                                          <p:val>
                                            <p:strVal val="#ppt_x"/>
                                          </p:val>
                                        </p:tav>
                                        <p:tav tm="100000">
                                          <p:val>
                                            <p:strVal val="#ppt_x"/>
                                          </p:val>
                                        </p:tav>
                                      </p:tavLst>
                                    </p:anim>
                                    <p:anim calcmode="lin" valueType="num">
                                      <p:cBhvr additive="base">
                                        <p:cTn id="56" dur="5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82"/>
                                        </p:tgtEl>
                                        <p:attrNameLst>
                                          <p:attrName>style.visibility</p:attrName>
                                        </p:attrNameLst>
                                      </p:cBhvr>
                                      <p:to>
                                        <p:strVal val="visible"/>
                                      </p:to>
                                    </p:set>
                                    <p:anim calcmode="lin" valueType="num">
                                      <p:cBhvr additive="base">
                                        <p:cTn id="59" dur="500" fill="hold"/>
                                        <p:tgtEl>
                                          <p:spTgt spid="182"/>
                                        </p:tgtEl>
                                        <p:attrNameLst>
                                          <p:attrName>ppt_x</p:attrName>
                                        </p:attrNameLst>
                                      </p:cBhvr>
                                      <p:tavLst>
                                        <p:tav tm="0">
                                          <p:val>
                                            <p:strVal val="#ppt_x"/>
                                          </p:val>
                                        </p:tav>
                                        <p:tav tm="100000">
                                          <p:val>
                                            <p:strVal val="#ppt_x"/>
                                          </p:val>
                                        </p:tav>
                                      </p:tavLst>
                                    </p:anim>
                                    <p:anim calcmode="lin" valueType="num">
                                      <p:cBhvr additive="base">
                                        <p:cTn id="60" dur="500" fill="hold"/>
                                        <p:tgtEl>
                                          <p:spTgt spid="182"/>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83"/>
                                        </p:tgtEl>
                                        <p:attrNameLst>
                                          <p:attrName>style.visibility</p:attrName>
                                        </p:attrNameLst>
                                      </p:cBhvr>
                                      <p:to>
                                        <p:strVal val="visible"/>
                                      </p:to>
                                    </p:set>
                                    <p:anim calcmode="lin" valueType="num">
                                      <p:cBhvr additive="base">
                                        <p:cTn id="63" dur="500" fill="hold"/>
                                        <p:tgtEl>
                                          <p:spTgt spid="183"/>
                                        </p:tgtEl>
                                        <p:attrNameLst>
                                          <p:attrName>ppt_x</p:attrName>
                                        </p:attrNameLst>
                                      </p:cBhvr>
                                      <p:tavLst>
                                        <p:tav tm="0">
                                          <p:val>
                                            <p:strVal val="#ppt_x"/>
                                          </p:val>
                                        </p:tav>
                                        <p:tav tm="100000">
                                          <p:val>
                                            <p:strVal val="#ppt_x"/>
                                          </p:val>
                                        </p:tav>
                                      </p:tavLst>
                                    </p:anim>
                                    <p:anim calcmode="lin" valueType="num">
                                      <p:cBhvr additive="base">
                                        <p:cTn id="64" dur="500" fill="hold"/>
                                        <p:tgtEl>
                                          <p:spTgt spid="183"/>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54"/>
                                        </p:tgtEl>
                                        <p:attrNameLst>
                                          <p:attrName>style.visibility</p:attrName>
                                        </p:attrNameLst>
                                      </p:cBhvr>
                                      <p:to>
                                        <p:strVal val="visible"/>
                                      </p:to>
                                    </p:set>
                                    <p:anim calcmode="lin" valueType="num">
                                      <p:cBhvr additive="base">
                                        <p:cTn id="67" dur="500" fill="hold"/>
                                        <p:tgtEl>
                                          <p:spTgt spid="54"/>
                                        </p:tgtEl>
                                        <p:attrNameLst>
                                          <p:attrName>ppt_x</p:attrName>
                                        </p:attrNameLst>
                                      </p:cBhvr>
                                      <p:tavLst>
                                        <p:tav tm="0">
                                          <p:val>
                                            <p:strVal val="#ppt_x"/>
                                          </p:val>
                                        </p:tav>
                                        <p:tav tm="100000">
                                          <p:val>
                                            <p:strVal val="#ppt_x"/>
                                          </p:val>
                                        </p:tav>
                                      </p:tavLst>
                                    </p:anim>
                                    <p:anim calcmode="lin" valueType="num">
                                      <p:cBhvr additive="base">
                                        <p:cTn id="68" dur="500" fill="hold"/>
                                        <p:tgtEl>
                                          <p:spTgt spid="54"/>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450"/>
                                        </p:tgtEl>
                                        <p:attrNameLst>
                                          <p:attrName>style.visibility</p:attrName>
                                        </p:attrNameLst>
                                      </p:cBhvr>
                                      <p:to>
                                        <p:strVal val="visible"/>
                                      </p:to>
                                    </p:set>
                                    <p:anim calcmode="lin" valueType="num">
                                      <p:cBhvr additive="base">
                                        <p:cTn id="71" dur="500" fill="hold"/>
                                        <p:tgtEl>
                                          <p:spTgt spid="450"/>
                                        </p:tgtEl>
                                        <p:attrNameLst>
                                          <p:attrName>ppt_x</p:attrName>
                                        </p:attrNameLst>
                                      </p:cBhvr>
                                      <p:tavLst>
                                        <p:tav tm="0">
                                          <p:val>
                                            <p:strVal val="#ppt_x"/>
                                          </p:val>
                                        </p:tav>
                                        <p:tav tm="100000">
                                          <p:val>
                                            <p:strVal val="#ppt_x"/>
                                          </p:val>
                                        </p:tav>
                                      </p:tavLst>
                                    </p:anim>
                                    <p:anim calcmode="lin" valueType="num">
                                      <p:cBhvr additive="base">
                                        <p:cTn id="72" dur="500" fill="hold"/>
                                        <p:tgtEl>
                                          <p:spTgt spid="450"/>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additive="base">
                                        <p:cTn id="77" dur="500" fill="hold"/>
                                        <p:tgtEl>
                                          <p:spTgt spid="15"/>
                                        </p:tgtEl>
                                        <p:attrNameLst>
                                          <p:attrName>ppt_x</p:attrName>
                                        </p:attrNameLst>
                                      </p:cBhvr>
                                      <p:tavLst>
                                        <p:tav tm="0">
                                          <p:val>
                                            <p:strVal val="#ppt_x"/>
                                          </p:val>
                                        </p:tav>
                                        <p:tav tm="100000">
                                          <p:val>
                                            <p:strVal val="#ppt_x"/>
                                          </p:val>
                                        </p:tav>
                                      </p:tavLst>
                                    </p:anim>
                                    <p:anim calcmode="lin" valueType="num">
                                      <p:cBhvr additive="base">
                                        <p:cTn id="78" dur="500" fill="hold"/>
                                        <p:tgtEl>
                                          <p:spTgt spid="15"/>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6"/>
                                        </p:tgtEl>
                                        <p:attrNameLst>
                                          <p:attrName>style.visibility</p:attrName>
                                        </p:attrNameLst>
                                      </p:cBhvr>
                                      <p:to>
                                        <p:strVal val="visible"/>
                                      </p:to>
                                    </p:set>
                                    <p:anim calcmode="lin" valueType="num">
                                      <p:cBhvr additive="base">
                                        <p:cTn id="81" dur="500" fill="hold"/>
                                        <p:tgtEl>
                                          <p:spTgt spid="6"/>
                                        </p:tgtEl>
                                        <p:attrNameLst>
                                          <p:attrName>ppt_x</p:attrName>
                                        </p:attrNameLst>
                                      </p:cBhvr>
                                      <p:tavLst>
                                        <p:tav tm="0">
                                          <p:val>
                                            <p:strVal val="#ppt_x"/>
                                          </p:val>
                                        </p:tav>
                                        <p:tav tm="100000">
                                          <p:val>
                                            <p:strVal val="#ppt_x"/>
                                          </p:val>
                                        </p:tav>
                                      </p:tavLst>
                                    </p:anim>
                                    <p:anim calcmode="lin" valueType="num">
                                      <p:cBhvr additive="base">
                                        <p:cTn id="82" dur="500" fill="hold"/>
                                        <p:tgtEl>
                                          <p:spTgt spid="6"/>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19"/>
                                        </p:tgtEl>
                                        <p:attrNameLst>
                                          <p:attrName>style.visibility</p:attrName>
                                        </p:attrNameLst>
                                      </p:cBhvr>
                                      <p:to>
                                        <p:strVal val="visible"/>
                                      </p:to>
                                    </p:set>
                                    <p:anim calcmode="lin" valueType="num">
                                      <p:cBhvr additive="base">
                                        <p:cTn id="85" dur="500" fill="hold"/>
                                        <p:tgtEl>
                                          <p:spTgt spid="19"/>
                                        </p:tgtEl>
                                        <p:attrNameLst>
                                          <p:attrName>ppt_x</p:attrName>
                                        </p:attrNameLst>
                                      </p:cBhvr>
                                      <p:tavLst>
                                        <p:tav tm="0">
                                          <p:val>
                                            <p:strVal val="#ppt_x"/>
                                          </p:val>
                                        </p:tav>
                                        <p:tav tm="100000">
                                          <p:val>
                                            <p:strVal val="#ppt_x"/>
                                          </p:val>
                                        </p:tav>
                                      </p:tavLst>
                                    </p:anim>
                                    <p:anim calcmode="lin" valueType="num">
                                      <p:cBhvr additive="base">
                                        <p:cTn id="86" dur="500" fill="hold"/>
                                        <p:tgtEl>
                                          <p:spTgt spid="19"/>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184"/>
                                        </p:tgtEl>
                                        <p:attrNameLst>
                                          <p:attrName>style.visibility</p:attrName>
                                        </p:attrNameLst>
                                      </p:cBhvr>
                                      <p:to>
                                        <p:strVal val="visible"/>
                                      </p:to>
                                    </p:set>
                                    <p:anim calcmode="lin" valueType="num">
                                      <p:cBhvr additive="base">
                                        <p:cTn id="89" dur="500" fill="hold"/>
                                        <p:tgtEl>
                                          <p:spTgt spid="184"/>
                                        </p:tgtEl>
                                        <p:attrNameLst>
                                          <p:attrName>ppt_x</p:attrName>
                                        </p:attrNameLst>
                                      </p:cBhvr>
                                      <p:tavLst>
                                        <p:tav tm="0">
                                          <p:val>
                                            <p:strVal val="#ppt_x"/>
                                          </p:val>
                                        </p:tav>
                                        <p:tav tm="100000">
                                          <p:val>
                                            <p:strVal val="#ppt_x"/>
                                          </p:val>
                                        </p:tav>
                                      </p:tavLst>
                                    </p:anim>
                                    <p:anim calcmode="lin" valueType="num">
                                      <p:cBhvr additive="base">
                                        <p:cTn id="90" dur="500" fill="hold"/>
                                        <p:tgtEl>
                                          <p:spTgt spid="184"/>
                                        </p:tgtEl>
                                        <p:attrNameLst>
                                          <p:attrName>ppt_y</p:attrName>
                                        </p:attrNameLst>
                                      </p:cBhvr>
                                      <p:tavLst>
                                        <p:tav tm="0">
                                          <p:val>
                                            <p:strVal val="1+#ppt_h/2"/>
                                          </p:val>
                                        </p:tav>
                                        <p:tav tm="100000">
                                          <p:val>
                                            <p:strVal val="#ppt_y"/>
                                          </p:val>
                                        </p:tav>
                                      </p:tavLst>
                                    </p:anim>
                                  </p:childTnLst>
                                </p:cTn>
                              </p:par>
                              <p:par>
                                <p:cTn id="91" presetID="2" presetClass="entr" presetSubtype="4" fill="hold" nodeType="withEffect">
                                  <p:stCondLst>
                                    <p:cond delay="0"/>
                                  </p:stCondLst>
                                  <p:childTnLst>
                                    <p:set>
                                      <p:cBhvr>
                                        <p:cTn id="92" dur="1" fill="hold">
                                          <p:stCondLst>
                                            <p:cond delay="0"/>
                                          </p:stCondLst>
                                        </p:cTn>
                                        <p:tgtEl>
                                          <p:spTgt spid="52"/>
                                        </p:tgtEl>
                                        <p:attrNameLst>
                                          <p:attrName>style.visibility</p:attrName>
                                        </p:attrNameLst>
                                      </p:cBhvr>
                                      <p:to>
                                        <p:strVal val="visible"/>
                                      </p:to>
                                    </p:set>
                                    <p:anim calcmode="lin" valueType="num">
                                      <p:cBhvr additive="base">
                                        <p:cTn id="93" dur="500" fill="hold"/>
                                        <p:tgtEl>
                                          <p:spTgt spid="52"/>
                                        </p:tgtEl>
                                        <p:attrNameLst>
                                          <p:attrName>ppt_x</p:attrName>
                                        </p:attrNameLst>
                                      </p:cBhvr>
                                      <p:tavLst>
                                        <p:tav tm="0">
                                          <p:val>
                                            <p:strVal val="#ppt_x"/>
                                          </p:val>
                                        </p:tav>
                                        <p:tav tm="100000">
                                          <p:val>
                                            <p:strVal val="#ppt_x"/>
                                          </p:val>
                                        </p:tav>
                                      </p:tavLst>
                                    </p:anim>
                                    <p:anim calcmode="lin" valueType="num">
                                      <p:cBhvr additive="base">
                                        <p:cTn id="94" dur="500" fill="hold"/>
                                        <p:tgtEl>
                                          <p:spTgt spid="52"/>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185"/>
                                        </p:tgtEl>
                                        <p:attrNameLst>
                                          <p:attrName>style.visibility</p:attrName>
                                        </p:attrNameLst>
                                      </p:cBhvr>
                                      <p:to>
                                        <p:strVal val="visible"/>
                                      </p:to>
                                    </p:set>
                                    <p:anim calcmode="lin" valueType="num">
                                      <p:cBhvr additive="base">
                                        <p:cTn id="97" dur="500" fill="hold"/>
                                        <p:tgtEl>
                                          <p:spTgt spid="185"/>
                                        </p:tgtEl>
                                        <p:attrNameLst>
                                          <p:attrName>ppt_x</p:attrName>
                                        </p:attrNameLst>
                                      </p:cBhvr>
                                      <p:tavLst>
                                        <p:tav tm="0">
                                          <p:val>
                                            <p:strVal val="#ppt_x"/>
                                          </p:val>
                                        </p:tav>
                                        <p:tav tm="100000">
                                          <p:val>
                                            <p:strVal val="#ppt_x"/>
                                          </p:val>
                                        </p:tav>
                                      </p:tavLst>
                                    </p:anim>
                                    <p:anim calcmode="lin" valueType="num">
                                      <p:cBhvr additive="base">
                                        <p:cTn id="98" dur="500" fill="hold"/>
                                        <p:tgtEl>
                                          <p:spTgt spid="185"/>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448"/>
                                        </p:tgtEl>
                                        <p:attrNameLst>
                                          <p:attrName>style.visibility</p:attrName>
                                        </p:attrNameLst>
                                      </p:cBhvr>
                                      <p:to>
                                        <p:strVal val="visible"/>
                                      </p:to>
                                    </p:set>
                                    <p:anim calcmode="lin" valueType="num">
                                      <p:cBhvr additive="base">
                                        <p:cTn id="101" dur="500" fill="hold"/>
                                        <p:tgtEl>
                                          <p:spTgt spid="448"/>
                                        </p:tgtEl>
                                        <p:attrNameLst>
                                          <p:attrName>ppt_x</p:attrName>
                                        </p:attrNameLst>
                                      </p:cBhvr>
                                      <p:tavLst>
                                        <p:tav tm="0">
                                          <p:val>
                                            <p:strVal val="#ppt_x"/>
                                          </p:val>
                                        </p:tav>
                                        <p:tav tm="100000">
                                          <p:val>
                                            <p:strVal val="#ppt_x"/>
                                          </p:val>
                                        </p:tav>
                                      </p:tavLst>
                                    </p:anim>
                                    <p:anim calcmode="lin" valueType="num">
                                      <p:cBhvr additive="base">
                                        <p:cTn id="102" dur="500" fill="hold"/>
                                        <p:tgtEl>
                                          <p:spTgt spid="448"/>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9"/>
                                        </p:tgtEl>
                                        <p:attrNameLst>
                                          <p:attrName>style.visibility</p:attrName>
                                        </p:attrNameLst>
                                      </p:cBhvr>
                                      <p:to>
                                        <p:strVal val="visible"/>
                                      </p:to>
                                    </p:set>
                                    <p:anim calcmode="lin" valueType="num">
                                      <p:cBhvr additive="base">
                                        <p:cTn id="107" dur="500" fill="hold"/>
                                        <p:tgtEl>
                                          <p:spTgt spid="9"/>
                                        </p:tgtEl>
                                        <p:attrNameLst>
                                          <p:attrName>ppt_x</p:attrName>
                                        </p:attrNameLst>
                                      </p:cBhvr>
                                      <p:tavLst>
                                        <p:tav tm="0">
                                          <p:val>
                                            <p:strVal val="#ppt_x"/>
                                          </p:val>
                                        </p:tav>
                                        <p:tav tm="100000">
                                          <p:val>
                                            <p:strVal val="#ppt_x"/>
                                          </p:val>
                                        </p:tav>
                                      </p:tavLst>
                                    </p:anim>
                                    <p:anim calcmode="lin" valueType="num">
                                      <p:cBhvr additive="base">
                                        <p:cTn id="108" dur="500" fill="hold"/>
                                        <p:tgtEl>
                                          <p:spTgt spid="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
                                        </p:tgtEl>
                                        <p:attrNameLst>
                                          <p:attrName>style.visibility</p:attrName>
                                        </p:attrNameLst>
                                      </p:cBhvr>
                                      <p:to>
                                        <p:strVal val="visible"/>
                                      </p:to>
                                    </p:set>
                                    <p:anim calcmode="lin" valueType="num">
                                      <p:cBhvr additive="base">
                                        <p:cTn id="111" dur="500" fill="hold"/>
                                        <p:tgtEl>
                                          <p:spTgt spid="10"/>
                                        </p:tgtEl>
                                        <p:attrNameLst>
                                          <p:attrName>ppt_x</p:attrName>
                                        </p:attrNameLst>
                                      </p:cBhvr>
                                      <p:tavLst>
                                        <p:tav tm="0">
                                          <p:val>
                                            <p:strVal val="#ppt_x"/>
                                          </p:val>
                                        </p:tav>
                                        <p:tav tm="100000">
                                          <p:val>
                                            <p:strVal val="#ppt_x"/>
                                          </p:val>
                                        </p:tav>
                                      </p:tavLst>
                                    </p:anim>
                                    <p:anim calcmode="lin" valueType="num">
                                      <p:cBhvr additive="base">
                                        <p:cTn id="112" dur="500" fill="hold"/>
                                        <p:tgtEl>
                                          <p:spTgt spid="10"/>
                                        </p:tgtEl>
                                        <p:attrNameLst>
                                          <p:attrName>ppt_y</p:attrName>
                                        </p:attrNameLst>
                                      </p:cBhvr>
                                      <p:tavLst>
                                        <p:tav tm="0">
                                          <p:val>
                                            <p:strVal val="1+#ppt_h/2"/>
                                          </p:val>
                                        </p:tav>
                                        <p:tav tm="100000">
                                          <p:val>
                                            <p:strVal val="#ppt_y"/>
                                          </p:val>
                                        </p:tav>
                                      </p:tavLst>
                                    </p:anim>
                                  </p:childTnLst>
                                </p:cTn>
                              </p:par>
                              <p:par>
                                <p:cTn id="113" presetID="2" presetClass="entr" presetSubtype="4" fill="hold" nodeType="withEffect">
                                  <p:stCondLst>
                                    <p:cond delay="0"/>
                                  </p:stCondLst>
                                  <p:childTnLst>
                                    <p:set>
                                      <p:cBhvr>
                                        <p:cTn id="114" dur="1" fill="hold">
                                          <p:stCondLst>
                                            <p:cond delay="0"/>
                                          </p:stCondLst>
                                        </p:cTn>
                                        <p:tgtEl>
                                          <p:spTgt spid="51"/>
                                        </p:tgtEl>
                                        <p:attrNameLst>
                                          <p:attrName>style.visibility</p:attrName>
                                        </p:attrNameLst>
                                      </p:cBhvr>
                                      <p:to>
                                        <p:strVal val="visible"/>
                                      </p:to>
                                    </p:set>
                                    <p:anim calcmode="lin" valueType="num">
                                      <p:cBhvr additive="base">
                                        <p:cTn id="115" dur="500" fill="hold"/>
                                        <p:tgtEl>
                                          <p:spTgt spid="51"/>
                                        </p:tgtEl>
                                        <p:attrNameLst>
                                          <p:attrName>ppt_x</p:attrName>
                                        </p:attrNameLst>
                                      </p:cBhvr>
                                      <p:tavLst>
                                        <p:tav tm="0">
                                          <p:val>
                                            <p:strVal val="#ppt_x"/>
                                          </p:val>
                                        </p:tav>
                                        <p:tav tm="100000">
                                          <p:val>
                                            <p:strVal val="#ppt_x"/>
                                          </p:val>
                                        </p:tav>
                                      </p:tavLst>
                                    </p:anim>
                                    <p:anim calcmode="lin" valueType="num">
                                      <p:cBhvr additive="base">
                                        <p:cTn id="116" dur="500" fill="hold"/>
                                        <p:tgtEl>
                                          <p:spTgt spid="51"/>
                                        </p:tgtEl>
                                        <p:attrNameLst>
                                          <p:attrName>ppt_y</p:attrName>
                                        </p:attrNameLst>
                                      </p:cBhvr>
                                      <p:tavLst>
                                        <p:tav tm="0">
                                          <p:val>
                                            <p:strVal val="1+#ppt_h/2"/>
                                          </p:val>
                                        </p:tav>
                                        <p:tav tm="100000">
                                          <p:val>
                                            <p:strVal val="#ppt_y"/>
                                          </p:val>
                                        </p:tav>
                                      </p:tavLst>
                                    </p:anim>
                                  </p:childTnLst>
                                </p:cTn>
                              </p:par>
                              <p:par>
                                <p:cTn id="117" presetID="2" presetClass="entr" presetSubtype="4" fill="hold" nodeType="withEffect">
                                  <p:stCondLst>
                                    <p:cond delay="0"/>
                                  </p:stCondLst>
                                  <p:childTnLst>
                                    <p:set>
                                      <p:cBhvr>
                                        <p:cTn id="118" dur="1" fill="hold">
                                          <p:stCondLst>
                                            <p:cond delay="0"/>
                                          </p:stCondLst>
                                        </p:cTn>
                                        <p:tgtEl>
                                          <p:spTgt spid="2"/>
                                        </p:tgtEl>
                                        <p:attrNameLst>
                                          <p:attrName>style.visibility</p:attrName>
                                        </p:attrNameLst>
                                      </p:cBhvr>
                                      <p:to>
                                        <p:strVal val="visible"/>
                                      </p:to>
                                    </p:set>
                                    <p:anim calcmode="lin" valueType="num">
                                      <p:cBhvr additive="base">
                                        <p:cTn id="119" dur="500" fill="hold"/>
                                        <p:tgtEl>
                                          <p:spTgt spid="2"/>
                                        </p:tgtEl>
                                        <p:attrNameLst>
                                          <p:attrName>ppt_x</p:attrName>
                                        </p:attrNameLst>
                                      </p:cBhvr>
                                      <p:tavLst>
                                        <p:tav tm="0">
                                          <p:val>
                                            <p:strVal val="#ppt_x"/>
                                          </p:val>
                                        </p:tav>
                                        <p:tav tm="100000">
                                          <p:val>
                                            <p:strVal val="#ppt_x"/>
                                          </p:val>
                                        </p:tav>
                                      </p:tavLst>
                                    </p:anim>
                                    <p:anim calcmode="lin" valueType="num">
                                      <p:cBhvr additive="base">
                                        <p:cTn id="120" dur="500" fill="hold"/>
                                        <p:tgtEl>
                                          <p:spTgt spid="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7"/>
                                        </p:tgtEl>
                                        <p:attrNameLst>
                                          <p:attrName>style.visibility</p:attrName>
                                        </p:attrNameLst>
                                      </p:cBhvr>
                                      <p:to>
                                        <p:strVal val="visible"/>
                                      </p:to>
                                    </p:set>
                                    <p:anim calcmode="lin" valueType="num">
                                      <p:cBhvr additive="base">
                                        <p:cTn id="123" dur="500" fill="hold"/>
                                        <p:tgtEl>
                                          <p:spTgt spid="7"/>
                                        </p:tgtEl>
                                        <p:attrNameLst>
                                          <p:attrName>ppt_x</p:attrName>
                                        </p:attrNameLst>
                                      </p:cBhvr>
                                      <p:tavLst>
                                        <p:tav tm="0">
                                          <p:val>
                                            <p:strVal val="#ppt_x"/>
                                          </p:val>
                                        </p:tav>
                                        <p:tav tm="100000">
                                          <p:val>
                                            <p:strVal val="#ppt_x"/>
                                          </p:val>
                                        </p:tav>
                                      </p:tavLst>
                                    </p:anim>
                                    <p:anim calcmode="lin" valueType="num">
                                      <p:cBhvr additive="base">
                                        <p:cTn id="124" dur="500" fill="hold"/>
                                        <p:tgtEl>
                                          <p:spTgt spid="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8"/>
                                        </p:tgtEl>
                                        <p:attrNameLst>
                                          <p:attrName>style.visibility</p:attrName>
                                        </p:attrNameLst>
                                      </p:cBhvr>
                                      <p:to>
                                        <p:strVal val="visible"/>
                                      </p:to>
                                    </p:set>
                                    <p:anim calcmode="lin" valueType="num">
                                      <p:cBhvr additive="base">
                                        <p:cTn id="127" dur="500" fill="hold"/>
                                        <p:tgtEl>
                                          <p:spTgt spid="8"/>
                                        </p:tgtEl>
                                        <p:attrNameLst>
                                          <p:attrName>ppt_x</p:attrName>
                                        </p:attrNameLst>
                                      </p:cBhvr>
                                      <p:tavLst>
                                        <p:tav tm="0">
                                          <p:val>
                                            <p:strVal val="#ppt_x"/>
                                          </p:val>
                                        </p:tav>
                                        <p:tav tm="100000">
                                          <p:val>
                                            <p:strVal val="#ppt_x"/>
                                          </p:val>
                                        </p:tav>
                                      </p:tavLst>
                                    </p:anim>
                                    <p:anim calcmode="lin" valueType="num">
                                      <p:cBhvr additive="base">
                                        <p:cTn id="128" dur="500" fill="hold"/>
                                        <p:tgtEl>
                                          <p:spTgt spid="8"/>
                                        </p:tgtEl>
                                        <p:attrNameLst>
                                          <p:attrName>ppt_y</p:attrName>
                                        </p:attrNameLst>
                                      </p:cBhvr>
                                      <p:tavLst>
                                        <p:tav tm="0">
                                          <p:val>
                                            <p:strVal val="1+#ppt_h/2"/>
                                          </p:val>
                                        </p:tav>
                                        <p:tav tm="100000">
                                          <p:val>
                                            <p:strVal val="#ppt_y"/>
                                          </p:val>
                                        </p:tav>
                                      </p:tavLst>
                                    </p:anim>
                                  </p:childTnLst>
                                </p:cTn>
                              </p:par>
                              <p:par>
                                <p:cTn id="129" presetID="2" presetClass="entr" presetSubtype="4" fill="hold" nodeType="withEffect">
                                  <p:stCondLst>
                                    <p:cond delay="0"/>
                                  </p:stCondLst>
                                  <p:childTnLst>
                                    <p:set>
                                      <p:cBhvr>
                                        <p:cTn id="130" dur="1" fill="hold">
                                          <p:stCondLst>
                                            <p:cond delay="0"/>
                                          </p:stCondLst>
                                        </p:cTn>
                                        <p:tgtEl>
                                          <p:spTgt spid="23"/>
                                        </p:tgtEl>
                                        <p:attrNameLst>
                                          <p:attrName>style.visibility</p:attrName>
                                        </p:attrNameLst>
                                      </p:cBhvr>
                                      <p:to>
                                        <p:strVal val="visible"/>
                                      </p:to>
                                    </p:set>
                                    <p:anim calcmode="lin" valueType="num">
                                      <p:cBhvr additive="base">
                                        <p:cTn id="131" dur="500" fill="hold"/>
                                        <p:tgtEl>
                                          <p:spTgt spid="23"/>
                                        </p:tgtEl>
                                        <p:attrNameLst>
                                          <p:attrName>ppt_x</p:attrName>
                                        </p:attrNameLst>
                                      </p:cBhvr>
                                      <p:tavLst>
                                        <p:tav tm="0">
                                          <p:val>
                                            <p:strVal val="#ppt_x"/>
                                          </p:val>
                                        </p:tav>
                                        <p:tav tm="100000">
                                          <p:val>
                                            <p:strVal val="#ppt_x"/>
                                          </p:val>
                                        </p:tav>
                                      </p:tavLst>
                                    </p:anim>
                                    <p:anim calcmode="lin" valueType="num">
                                      <p:cBhvr additive="base">
                                        <p:cTn id="132" dur="500" fill="hold"/>
                                        <p:tgtEl>
                                          <p:spTgt spid="23"/>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86"/>
                                        </p:tgtEl>
                                        <p:attrNameLst>
                                          <p:attrName>style.visibility</p:attrName>
                                        </p:attrNameLst>
                                      </p:cBhvr>
                                      <p:to>
                                        <p:strVal val="visible"/>
                                      </p:to>
                                    </p:set>
                                    <p:anim calcmode="lin" valueType="num">
                                      <p:cBhvr additive="base">
                                        <p:cTn id="135" dur="500" fill="hold"/>
                                        <p:tgtEl>
                                          <p:spTgt spid="186"/>
                                        </p:tgtEl>
                                        <p:attrNameLst>
                                          <p:attrName>ppt_x</p:attrName>
                                        </p:attrNameLst>
                                      </p:cBhvr>
                                      <p:tavLst>
                                        <p:tav tm="0">
                                          <p:val>
                                            <p:strVal val="#ppt_x"/>
                                          </p:val>
                                        </p:tav>
                                        <p:tav tm="100000">
                                          <p:val>
                                            <p:strVal val="#ppt_x"/>
                                          </p:val>
                                        </p:tav>
                                      </p:tavLst>
                                    </p:anim>
                                    <p:anim calcmode="lin" valueType="num">
                                      <p:cBhvr additive="base">
                                        <p:cTn id="136" dur="500" fill="hold"/>
                                        <p:tgtEl>
                                          <p:spTgt spid="186"/>
                                        </p:tgtEl>
                                        <p:attrNameLst>
                                          <p:attrName>ppt_y</p:attrName>
                                        </p:attrNameLst>
                                      </p:cBhvr>
                                      <p:tavLst>
                                        <p:tav tm="0">
                                          <p:val>
                                            <p:strVal val="1+#ppt_h/2"/>
                                          </p:val>
                                        </p:tav>
                                        <p:tav tm="100000">
                                          <p:val>
                                            <p:strVal val="#ppt_y"/>
                                          </p:val>
                                        </p:tav>
                                      </p:tavLst>
                                    </p:anim>
                                  </p:childTnLst>
                                </p:cTn>
                              </p:par>
                              <p:par>
                                <p:cTn id="137" presetID="2" presetClass="entr" presetSubtype="4" fill="hold"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500" fill="hold"/>
                                        <p:tgtEl>
                                          <p:spTgt spid="53"/>
                                        </p:tgtEl>
                                        <p:attrNameLst>
                                          <p:attrName>ppt_x</p:attrName>
                                        </p:attrNameLst>
                                      </p:cBhvr>
                                      <p:tavLst>
                                        <p:tav tm="0">
                                          <p:val>
                                            <p:strVal val="#ppt_x"/>
                                          </p:val>
                                        </p:tav>
                                        <p:tav tm="100000">
                                          <p:val>
                                            <p:strVal val="#ppt_x"/>
                                          </p:val>
                                        </p:tav>
                                      </p:tavLst>
                                    </p:anim>
                                    <p:anim calcmode="lin" valueType="num">
                                      <p:cBhvr additive="base">
                                        <p:cTn id="140" dur="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87"/>
                                        </p:tgtEl>
                                        <p:attrNameLst>
                                          <p:attrName>style.visibility</p:attrName>
                                        </p:attrNameLst>
                                      </p:cBhvr>
                                      <p:to>
                                        <p:strVal val="visible"/>
                                      </p:to>
                                    </p:set>
                                    <p:anim calcmode="lin" valueType="num">
                                      <p:cBhvr additive="base">
                                        <p:cTn id="143" dur="500" fill="hold"/>
                                        <p:tgtEl>
                                          <p:spTgt spid="187"/>
                                        </p:tgtEl>
                                        <p:attrNameLst>
                                          <p:attrName>ppt_x</p:attrName>
                                        </p:attrNameLst>
                                      </p:cBhvr>
                                      <p:tavLst>
                                        <p:tav tm="0">
                                          <p:val>
                                            <p:strVal val="#ppt_x"/>
                                          </p:val>
                                        </p:tav>
                                        <p:tav tm="100000">
                                          <p:val>
                                            <p:strVal val="#ppt_x"/>
                                          </p:val>
                                        </p:tav>
                                      </p:tavLst>
                                    </p:anim>
                                    <p:anim calcmode="lin" valueType="num">
                                      <p:cBhvr additive="base">
                                        <p:cTn id="144" dur="500" fill="hold"/>
                                        <p:tgtEl>
                                          <p:spTgt spid="187"/>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51"/>
                                        </p:tgtEl>
                                        <p:attrNameLst>
                                          <p:attrName>style.visibility</p:attrName>
                                        </p:attrNameLst>
                                      </p:cBhvr>
                                      <p:to>
                                        <p:strVal val="visible"/>
                                      </p:to>
                                    </p:set>
                                    <p:anim calcmode="lin" valueType="num">
                                      <p:cBhvr additive="base">
                                        <p:cTn id="147" dur="500" fill="hold"/>
                                        <p:tgtEl>
                                          <p:spTgt spid="451"/>
                                        </p:tgtEl>
                                        <p:attrNameLst>
                                          <p:attrName>ppt_x</p:attrName>
                                        </p:attrNameLst>
                                      </p:cBhvr>
                                      <p:tavLst>
                                        <p:tav tm="0">
                                          <p:val>
                                            <p:strVal val="#ppt_x"/>
                                          </p:val>
                                        </p:tav>
                                        <p:tav tm="100000">
                                          <p:val>
                                            <p:strVal val="#ppt_x"/>
                                          </p:val>
                                        </p:tav>
                                      </p:tavLst>
                                    </p:anim>
                                    <p:anim calcmode="lin" valueType="num">
                                      <p:cBhvr additive="base">
                                        <p:cTn id="148" dur="500" fill="hold"/>
                                        <p:tgtEl>
                                          <p:spTgt spid="451"/>
                                        </p:tgtEl>
                                        <p:attrNameLst>
                                          <p:attrName>ppt_y</p:attrName>
                                        </p:attrNameLst>
                                      </p:cBhvr>
                                      <p:tavLst>
                                        <p:tav tm="0">
                                          <p:val>
                                            <p:strVal val="1+#ppt_h/2"/>
                                          </p:val>
                                        </p:tav>
                                        <p:tav tm="100000">
                                          <p:val>
                                            <p:strVal val="#ppt_y"/>
                                          </p:val>
                                        </p:tav>
                                      </p:tavLst>
                                    </p:anim>
                                  </p:childTnLst>
                                </p:cTn>
                              </p:par>
                            </p:childTnLst>
                          </p:cTn>
                        </p:par>
                      </p:childTnLst>
                    </p:cTn>
                  </p:par>
                  <p:par>
                    <p:cTn id="149" fill="hold">
                      <p:stCondLst>
                        <p:cond delay="indefinite"/>
                      </p:stCondLst>
                      <p:childTnLst>
                        <p:par>
                          <p:cTn id="150" fill="hold">
                            <p:stCondLst>
                              <p:cond delay="0"/>
                            </p:stCondLst>
                            <p:childTnLst>
                              <p:par>
                                <p:cTn id="151" presetID="2" presetClass="entr" presetSubtype="4" fill="hold" grpId="0" nodeType="click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additive="base">
                                        <p:cTn id="153" dur="500" fill="hold"/>
                                        <p:tgtEl>
                                          <p:spTgt spid="28"/>
                                        </p:tgtEl>
                                        <p:attrNameLst>
                                          <p:attrName>ppt_x</p:attrName>
                                        </p:attrNameLst>
                                      </p:cBhvr>
                                      <p:tavLst>
                                        <p:tav tm="0">
                                          <p:val>
                                            <p:strVal val="#ppt_x"/>
                                          </p:val>
                                        </p:tav>
                                        <p:tav tm="100000">
                                          <p:val>
                                            <p:strVal val="#ppt_x"/>
                                          </p:val>
                                        </p:tav>
                                      </p:tavLst>
                                    </p:anim>
                                    <p:anim calcmode="lin" valueType="num">
                                      <p:cBhvr additive="base">
                                        <p:cTn id="154" dur="500" fill="hold"/>
                                        <p:tgtEl>
                                          <p:spTgt spid="28"/>
                                        </p:tgtEl>
                                        <p:attrNameLst>
                                          <p:attrName>ppt_y</p:attrName>
                                        </p:attrNameLst>
                                      </p:cBhvr>
                                      <p:tavLst>
                                        <p:tav tm="0">
                                          <p:val>
                                            <p:strVal val="1+#ppt_h/2"/>
                                          </p:val>
                                        </p:tav>
                                        <p:tav tm="100000">
                                          <p:val>
                                            <p:strVal val="#ppt_y"/>
                                          </p:val>
                                        </p:tav>
                                      </p:tavLst>
                                    </p:anim>
                                  </p:childTnLst>
                                </p:cTn>
                              </p:par>
                              <p:par>
                                <p:cTn id="155" presetID="2" presetClass="entr" presetSubtype="4" fill="hold" grpId="0" nodeType="withEffect">
                                  <p:stCondLst>
                                    <p:cond delay="0"/>
                                  </p:stCondLst>
                                  <p:childTnLst>
                                    <p:set>
                                      <p:cBhvr>
                                        <p:cTn id="156" dur="1" fill="hold">
                                          <p:stCondLst>
                                            <p:cond delay="0"/>
                                          </p:stCondLst>
                                        </p:cTn>
                                        <p:tgtEl>
                                          <p:spTgt spid="179"/>
                                        </p:tgtEl>
                                        <p:attrNameLst>
                                          <p:attrName>style.visibility</p:attrName>
                                        </p:attrNameLst>
                                      </p:cBhvr>
                                      <p:to>
                                        <p:strVal val="visible"/>
                                      </p:to>
                                    </p:set>
                                    <p:anim calcmode="lin" valueType="num">
                                      <p:cBhvr additive="base">
                                        <p:cTn id="157" dur="500" fill="hold"/>
                                        <p:tgtEl>
                                          <p:spTgt spid="179"/>
                                        </p:tgtEl>
                                        <p:attrNameLst>
                                          <p:attrName>ppt_x</p:attrName>
                                        </p:attrNameLst>
                                      </p:cBhvr>
                                      <p:tavLst>
                                        <p:tav tm="0">
                                          <p:val>
                                            <p:strVal val="#ppt_x"/>
                                          </p:val>
                                        </p:tav>
                                        <p:tav tm="100000">
                                          <p:val>
                                            <p:strVal val="#ppt_x"/>
                                          </p:val>
                                        </p:tav>
                                      </p:tavLst>
                                    </p:anim>
                                    <p:anim calcmode="lin" valueType="num">
                                      <p:cBhvr additive="base">
                                        <p:cTn id="158" dur="500" fill="hold"/>
                                        <p:tgtEl>
                                          <p:spTgt spid="179"/>
                                        </p:tgtEl>
                                        <p:attrNameLst>
                                          <p:attrName>ppt_y</p:attrName>
                                        </p:attrNameLst>
                                      </p:cBhvr>
                                      <p:tavLst>
                                        <p:tav tm="0">
                                          <p:val>
                                            <p:strVal val="1+#ppt_h/2"/>
                                          </p:val>
                                        </p:tav>
                                        <p:tav tm="100000">
                                          <p:val>
                                            <p:strVal val="#ppt_y"/>
                                          </p:val>
                                        </p:tav>
                                      </p:tavLst>
                                    </p:anim>
                                  </p:childTnLst>
                                </p:cTn>
                              </p:par>
                              <p:par>
                                <p:cTn id="159" presetID="2" presetClass="entr" presetSubtype="4" fill="hold" grpId="0" nodeType="withEffect">
                                  <p:stCondLst>
                                    <p:cond delay="0"/>
                                  </p:stCondLst>
                                  <p:childTnLst>
                                    <p:set>
                                      <p:cBhvr>
                                        <p:cTn id="160" dur="1" fill="hold">
                                          <p:stCondLst>
                                            <p:cond delay="0"/>
                                          </p:stCondLst>
                                        </p:cTn>
                                        <p:tgtEl>
                                          <p:spTgt spid="180"/>
                                        </p:tgtEl>
                                        <p:attrNameLst>
                                          <p:attrName>style.visibility</p:attrName>
                                        </p:attrNameLst>
                                      </p:cBhvr>
                                      <p:to>
                                        <p:strVal val="visible"/>
                                      </p:to>
                                    </p:set>
                                    <p:anim calcmode="lin" valueType="num">
                                      <p:cBhvr additive="base">
                                        <p:cTn id="161" dur="500" fill="hold"/>
                                        <p:tgtEl>
                                          <p:spTgt spid="180"/>
                                        </p:tgtEl>
                                        <p:attrNameLst>
                                          <p:attrName>ppt_x</p:attrName>
                                        </p:attrNameLst>
                                      </p:cBhvr>
                                      <p:tavLst>
                                        <p:tav tm="0">
                                          <p:val>
                                            <p:strVal val="#ppt_x"/>
                                          </p:val>
                                        </p:tav>
                                        <p:tav tm="100000">
                                          <p:val>
                                            <p:strVal val="#ppt_x"/>
                                          </p:val>
                                        </p:tav>
                                      </p:tavLst>
                                    </p:anim>
                                    <p:anim calcmode="lin" valueType="num">
                                      <p:cBhvr additive="base">
                                        <p:cTn id="162" dur="500" fill="hold"/>
                                        <p:tgtEl>
                                          <p:spTgt spid="1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4" grpId="0" animBg="1"/>
      <p:bldP spid="5" grpId="0" animBg="1"/>
      <p:bldP spid="6" grpId="0" animBg="1"/>
      <p:bldP spid="7" grpId="0" animBg="1"/>
      <p:bldP spid="8" grpId="0" animBg="1"/>
      <p:bldP spid="9" grpId="0" animBg="1"/>
      <p:bldP spid="10" grpId="0" animBg="1"/>
      <p:bldP spid="11" grpId="0" animBg="1"/>
      <p:bldP spid="12" grpId="0" animBg="1"/>
      <p:bldP spid="14" grpId="0" animBg="1"/>
      <p:bldP spid="15" grpId="0" animBg="1"/>
      <p:bldP spid="16" grpId="0" animBg="1"/>
      <p:bldP spid="19" grpId="0" animBg="1"/>
      <p:bldP spid="28" grpId="0" animBg="1"/>
      <p:bldP spid="179" grpId="0"/>
      <p:bldP spid="180" grpId="0"/>
      <p:bldP spid="181" grpId="0"/>
      <p:bldP spid="182" grpId="0"/>
      <p:bldP spid="184" grpId="0"/>
      <p:bldP spid="186" grpId="0"/>
      <p:bldP spid="185" grpId="0" animBg="1"/>
      <p:bldP spid="448" grpId="0" animBg="1"/>
      <p:bldP spid="187" grpId="0" animBg="1"/>
      <p:bldP spid="451" grpId="0" animBg="1"/>
      <p:bldP spid="183" grpId="0" animBg="1"/>
      <p:bldP spid="450" grpId="0" animBg="1"/>
      <p:bldP spid="29" grpId="0" animBg="1"/>
      <p:bldP spid="44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Picture 15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033" y="3903763"/>
            <a:ext cx="3250321" cy="831079"/>
          </a:xfrm>
          <a:prstGeom prst="rect">
            <a:avLst/>
          </a:prstGeom>
        </p:spPr>
      </p:pic>
      <p:grpSp>
        <p:nvGrpSpPr>
          <p:cNvPr id="20" name="Group 19"/>
          <p:cNvGrpSpPr/>
          <p:nvPr/>
        </p:nvGrpSpPr>
        <p:grpSpPr>
          <a:xfrm>
            <a:off x="1963738" y="1928131"/>
            <a:ext cx="1822450" cy="632619"/>
            <a:chOff x="1963738" y="1928131"/>
            <a:chExt cx="1822450" cy="632619"/>
          </a:xfrm>
        </p:grpSpPr>
        <p:sp>
          <p:nvSpPr>
            <p:cNvPr id="455" name="Rectangle 13"/>
            <p:cNvSpPr>
              <a:spLocks noChangeArrowheads="1"/>
            </p:cNvSpPr>
            <p:nvPr/>
          </p:nvSpPr>
          <p:spPr bwMode="auto">
            <a:xfrm>
              <a:off x="1963738" y="1928131"/>
              <a:ext cx="1822450" cy="561975"/>
            </a:xfrm>
            <a:prstGeom prst="rect">
              <a:avLst/>
            </a:prstGeom>
            <a:gradFill>
              <a:gsLst>
                <a:gs pos="12000">
                  <a:schemeClr val="bg2">
                    <a:lumMod val="50000"/>
                  </a:schemeClr>
                </a:gs>
                <a:gs pos="44000">
                  <a:schemeClr val="bg2"/>
                </a:gs>
              </a:gsLst>
              <a:lin ang="19800000" scaled="0"/>
            </a:gradFill>
            <a:ln>
              <a:noFill/>
            </a:ln>
          </p:spPr>
          <p:txBody>
            <a:bodyPr vert="horz" wrap="square" lIns="91440" tIns="45720" rIns="91440" bIns="45720" numCol="1" anchor="t" anchorCtr="0" compatLnSpc="1">
              <a:prstTxWarp prst="textNoShape">
                <a:avLst/>
              </a:prstTxWarp>
            </a:bodyPr>
            <a:lstStyle/>
            <a:p>
              <a:endParaRPr lang="en-US" dirty="0"/>
            </a:p>
          </p:txBody>
        </p:sp>
        <p:pic>
          <p:nvPicPr>
            <p:cNvPr id="83" name="Picture 8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2200" y="2397237"/>
              <a:ext cx="1333501" cy="163513"/>
            </a:xfrm>
            <a:prstGeom prst="rect">
              <a:avLst/>
            </a:prstGeom>
          </p:spPr>
        </p:pic>
      </p:grpSp>
      <p:grpSp>
        <p:nvGrpSpPr>
          <p:cNvPr id="21" name="Group 20"/>
          <p:cNvGrpSpPr/>
          <p:nvPr/>
        </p:nvGrpSpPr>
        <p:grpSpPr>
          <a:xfrm>
            <a:off x="1963738" y="2490106"/>
            <a:ext cx="2420937" cy="619248"/>
            <a:chOff x="1963738" y="2490106"/>
            <a:chExt cx="2420937" cy="619248"/>
          </a:xfrm>
        </p:grpSpPr>
        <p:sp>
          <p:nvSpPr>
            <p:cNvPr id="452" name="Rectangle 10"/>
            <p:cNvSpPr>
              <a:spLocks noChangeArrowheads="1"/>
            </p:cNvSpPr>
            <p:nvPr/>
          </p:nvSpPr>
          <p:spPr bwMode="auto">
            <a:xfrm>
              <a:off x="1963738" y="2490106"/>
              <a:ext cx="2420937" cy="542925"/>
            </a:xfrm>
            <a:prstGeom prst="rect">
              <a:avLst/>
            </a:prstGeom>
            <a:gradFill>
              <a:gsLst>
                <a:gs pos="15000">
                  <a:schemeClr val="accent1">
                    <a:lumMod val="50000"/>
                  </a:schemeClr>
                </a:gs>
                <a:gs pos="43000">
                  <a:schemeClr val="accent1"/>
                </a:gs>
              </a:gsLst>
              <a:lin ang="20400000" scaled="0"/>
            </a:gradFill>
            <a:ln>
              <a:noFill/>
            </a:ln>
          </p:spPr>
          <p:txBody>
            <a:bodyPr vert="horz" wrap="square" lIns="91440" tIns="45720" rIns="91440" bIns="45720" numCol="1" anchor="t" anchorCtr="0" compatLnSpc="1">
              <a:prstTxWarp prst="textNoShape">
                <a:avLst/>
              </a:prstTxWarp>
            </a:bodyPr>
            <a:lstStyle/>
            <a:p>
              <a:endParaRPr lang="en-US" dirty="0"/>
            </a:p>
          </p:txBody>
        </p:sp>
        <p:pic>
          <p:nvPicPr>
            <p:cNvPr id="84" name="Picture 8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2212" y="2945841"/>
              <a:ext cx="1333501" cy="163513"/>
            </a:xfrm>
            <a:prstGeom prst="rect">
              <a:avLst/>
            </a:prstGeom>
          </p:spPr>
        </p:pic>
      </p:grpSp>
      <p:grpSp>
        <p:nvGrpSpPr>
          <p:cNvPr id="22" name="Group 21"/>
          <p:cNvGrpSpPr/>
          <p:nvPr/>
        </p:nvGrpSpPr>
        <p:grpSpPr>
          <a:xfrm>
            <a:off x="1963738" y="3033031"/>
            <a:ext cx="1886743" cy="624681"/>
            <a:chOff x="1963738" y="3033031"/>
            <a:chExt cx="1886743" cy="624681"/>
          </a:xfrm>
        </p:grpSpPr>
        <p:sp>
          <p:nvSpPr>
            <p:cNvPr id="453" name="Rectangle 11"/>
            <p:cNvSpPr>
              <a:spLocks noChangeArrowheads="1"/>
            </p:cNvSpPr>
            <p:nvPr/>
          </p:nvSpPr>
          <p:spPr bwMode="auto">
            <a:xfrm>
              <a:off x="1963738" y="3033031"/>
              <a:ext cx="1670050" cy="542925"/>
            </a:xfrm>
            <a:prstGeom prst="rect">
              <a:avLst/>
            </a:prstGeom>
            <a:gradFill>
              <a:gsLst>
                <a:gs pos="44000">
                  <a:schemeClr val="accent2">
                    <a:lumMod val="50000"/>
                  </a:schemeClr>
                </a:gs>
                <a:gs pos="67000">
                  <a:schemeClr val="accent2"/>
                </a:gs>
              </a:gsLst>
              <a:lin ang="19800000" scaled="0"/>
            </a:gradFill>
            <a:ln>
              <a:noFill/>
            </a:ln>
          </p:spPr>
          <p:txBody>
            <a:bodyPr vert="horz" wrap="square" lIns="91440" tIns="45720" rIns="91440" bIns="45720" numCol="1" anchor="t" anchorCtr="0" compatLnSpc="1">
              <a:prstTxWarp prst="textNoShape">
                <a:avLst/>
              </a:prstTxWarp>
            </a:bodyPr>
            <a:lstStyle/>
            <a:p>
              <a:endParaRPr lang="en-US" dirty="0"/>
            </a:p>
          </p:txBody>
        </p:sp>
        <p:pic>
          <p:nvPicPr>
            <p:cNvPr id="85" name="Picture 8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6980" y="3494199"/>
              <a:ext cx="1333501" cy="163513"/>
            </a:xfrm>
            <a:prstGeom prst="rect">
              <a:avLst/>
            </a:prstGeom>
          </p:spPr>
        </p:pic>
      </p:grpSp>
      <p:grpSp>
        <p:nvGrpSpPr>
          <p:cNvPr id="23" name="Group 22"/>
          <p:cNvGrpSpPr/>
          <p:nvPr/>
        </p:nvGrpSpPr>
        <p:grpSpPr>
          <a:xfrm>
            <a:off x="1702413" y="429604"/>
            <a:ext cx="5807680" cy="568113"/>
            <a:chOff x="1702413" y="429604"/>
            <a:chExt cx="5807680" cy="568113"/>
          </a:xfrm>
        </p:grpSpPr>
        <p:sp>
          <p:nvSpPr>
            <p:cNvPr id="24" name="Rectangle 22"/>
            <p:cNvSpPr>
              <a:spLocks noChangeArrowheads="1"/>
            </p:cNvSpPr>
            <p:nvPr/>
          </p:nvSpPr>
          <p:spPr bwMode="auto">
            <a:xfrm>
              <a:off x="1702413" y="429604"/>
              <a:ext cx="58076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algn="ctr" fontAlgn="base">
                <a:spcBef>
                  <a:spcPct val="0"/>
                </a:spcBef>
                <a:spcAft>
                  <a:spcPct val="0"/>
                </a:spcAft>
              </a:pPr>
              <a:r>
                <a:rPr lang="en-US" sz="2400" dirty="0" smtClean="0">
                  <a:latin typeface="Lato Light" pitchFamily="34" charset="0"/>
                  <a:cs typeface="Arial" pitchFamily="34" charset="0"/>
                </a:rPr>
                <a:t>Les étapes de l’induction de l’autohypnose</a:t>
              </a:r>
              <a:endParaRPr kumimoji="0" lang="en-US" sz="1050" b="0" i="0" u="none" strike="noStrike" cap="none" normalizeH="0" baseline="0" dirty="0" smtClean="0">
                <a:ln>
                  <a:noFill/>
                </a:ln>
                <a:effectLst/>
                <a:latin typeface="Arial" pitchFamily="34" charset="0"/>
                <a:cs typeface="Arial" pitchFamily="34" charset="0"/>
              </a:endParaRPr>
            </a:p>
          </p:txBody>
        </p:sp>
        <p:sp>
          <p:nvSpPr>
            <p:cNvPr id="13" name="TextBox 12"/>
            <p:cNvSpPr txBox="1"/>
            <p:nvPr/>
          </p:nvSpPr>
          <p:spPr>
            <a:xfrm>
              <a:off x="1772300" y="751496"/>
              <a:ext cx="5667768" cy="246221"/>
            </a:xfrm>
            <a:prstGeom prst="rect">
              <a:avLst/>
            </a:prstGeom>
            <a:noFill/>
          </p:spPr>
          <p:txBody>
            <a:bodyPr wrap="square" rtlCol="0">
              <a:spAutoFit/>
            </a:bodyPr>
            <a:lstStyle/>
            <a:p>
              <a:pPr algn="ctr"/>
              <a:endParaRPr lang="en-US" sz="1000" dirty="0">
                <a:latin typeface="Lato Light" pitchFamily="34" charset="0"/>
              </a:endParaRPr>
            </a:p>
          </p:txBody>
        </p:sp>
      </p:grpSp>
      <p:sp>
        <p:nvSpPr>
          <p:cNvPr id="73" name="Rectangle 72"/>
          <p:cNvSpPr/>
          <p:nvPr/>
        </p:nvSpPr>
        <p:spPr>
          <a:xfrm>
            <a:off x="4085727" y="1019142"/>
            <a:ext cx="1040914" cy="283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Lato" pitchFamily="34" charset="0"/>
            </a:endParaRPr>
          </a:p>
        </p:txBody>
      </p:sp>
      <p:sp>
        <p:nvSpPr>
          <p:cNvPr id="454" name="Rectangle 12"/>
          <p:cNvSpPr>
            <a:spLocks noChangeArrowheads="1"/>
          </p:cNvSpPr>
          <p:nvPr/>
        </p:nvSpPr>
        <p:spPr bwMode="auto">
          <a:xfrm>
            <a:off x="1963738" y="3575956"/>
            <a:ext cx="2197100" cy="581025"/>
          </a:xfrm>
          <a:prstGeom prst="rect">
            <a:avLst/>
          </a:prstGeom>
          <a:gradFill>
            <a:gsLst>
              <a:gs pos="47000">
                <a:schemeClr val="accent3">
                  <a:lumMod val="50000"/>
                </a:schemeClr>
              </a:gs>
              <a:gs pos="65000">
                <a:schemeClr val="accent3"/>
              </a:gs>
            </a:gsLst>
            <a:lin ang="204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458" name="Line 16"/>
          <p:cNvSpPr>
            <a:spLocks noChangeShapeType="1"/>
          </p:cNvSpPr>
          <p:nvPr/>
        </p:nvSpPr>
        <p:spPr bwMode="auto">
          <a:xfrm>
            <a:off x="1681163" y="2034494"/>
            <a:ext cx="0" cy="0"/>
          </a:xfrm>
          <a:prstGeom prst="line">
            <a:avLst/>
          </a:prstGeom>
          <a:noFill/>
          <a:ln w="1" cap="flat">
            <a:solidFill>
              <a:srgbClr val="231F2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3" name="TextBox 92"/>
          <p:cNvSpPr txBox="1"/>
          <p:nvPr/>
        </p:nvSpPr>
        <p:spPr>
          <a:xfrm>
            <a:off x="6843482" y="1401373"/>
            <a:ext cx="1631046" cy="246221"/>
          </a:xfrm>
          <a:prstGeom prst="rect">
            <a:avLst/>
          </a:prstGeom>
          <a:noFill/>
        </p:spPr>
        <p:txBody>
          <a:bodyPr wrap="square" rtlCol="0">
            <a:spAutoFit/>
          </a:bodyPr>
          <a:lstStyle/>
          <a:p>
            <a:r>
              <a:rPr lang="en-US" sz="1000" dirty="0" smtClean="0">
                <a:solidFill>
                  <a:schemeClr val="tx2"/>
                </a:solidFill>
                <a:latin typeface="Lato Bold" pitchFamily="34" charset="0"/>
              </a:rPr>
              <a:t>“Les pieds reposent”</a:t>
            </a:r>
          </a:p>
        </p:txBody>
      </p:sp>
      <p:sp>
        <p:nvSpPr>
          <p:cNvPr id="111" name="TextBox 110"/>
          <p:cNvSpPr txBox="1"/>
          <p:nvPr/>
        </p:nvSpPr>
        <p:spPr>
          <a:xfrm>
            <a:off x="6825622" y="1940057"/>
            <a:ext cx="1631046" cy="553998"/>
          </a:xfrm>
          <a:prstGeom prst="rect">
            <a:avLst/>
          </a:prstGeom>
          <a:noFill/>
        </p:spPr>
        <p:txBody>
          <a:bodyPr wrap="square" rtlCol="0">
            <a:spAutoFit/>
          </a:bodyPr>
          <a:lstStyle/>
          <a:p>
            <a:r>
              <a:rPr lang="en-US" sz="1000" dirty="0" smtClean="0">
                <a:solidFill>
                  <a:schemeClr val="bg2"/>
                </a:solidFill>
                <a:latin typeface="Lato Bold" pitchFamily="34" charset="0"/>
              </a:rPr>
              <a:t>“</a:t>
            </a:r>
            <a:r>
              <a:rPr lang="en-US" sz="1000" dirty="0" smtClean="0">
                <a:solidFill>
                  <a:schemeClr val="tx1">
                    <a:lumMod val="75000"/>
                    <a:lumOff val="25000"/>
                  </a:schemeClr>
                </a:solidFill>
                <a:latin typeface="Lato Bold" pitchFamily="34" charset="0"/>
              </a:rPr>
              <a:t>Chaque muscle communique avec ton cerveau”</a:t>
            </a:r>
            <a:endParaRPr lang="en-US" sz="800" dirty="0">
              <a:solidFill>
                <a:schemeClr val="tx1">
                  <a:lumMod val="75000"/>
                  <a:lumOff val="25000"/>
                </a:schemeClr>
              </a:solidFill>
              <a:latin typeface="Lato Light" pitchFamily="34" charset="0"/>
            </a:endParaRPr>
          </a:p>
        </p:txBody>
      </p:sp>
      <p:sp>
        <p:nvSpPr>
          <p:cNvPr id="112" name="TextBox 111"/>
          <p:cNvSpPr txBox="1"/>
          <p:nvPr/>
        </p:nvSpPr>
        <p:spPr>
          <a:xfrm>
            <a:off x="6843482" y="2536289"/>
            <a:ext cx="1631046" cy="553998"/>
          </a:xfrm>
          <a:prstGeom prst="rect">
            <a:avLst/>
          </a:prstGeom>
          <a:noFill/>
        </p:spPr>
        <p:txBody>
          <a:bodyPr wrap="square" rtlCol="0">
            <a:spAutoFit/>
          </a:bodyPr>
          <a:lstStyle/>
          <a:p>
            <a:r>
              <a:rPr lang="en-US" sz="1000" dirty="0" smtClean="0">
                <a:solidFill>
                  <a:schemeClr val="accent1"/>
                </a:solidFill>
                <a:latin typeface="Lato Bold" pitchFamily="34" charset="0"/>
              </a:rPr>
              <a:t>“Tu commences peut-être déjà à ressentir des engourdissements”</a:t>
            </a:r>
          </a:p>
        </p:txBody>
      </p:sp>
      <p:sp>
        <p:nvSpPr>
          <p:cNvPr id="113" name="TextBox 112"/>
          <p:cNvSpPr txBox="1"/>
          <p:nvPr/>
        </p:nvSpPr>
        <p:spPr>
          <a:xfrm>
            <a:off x="6843482" y="3103747"/>
            <a:ext cx="1631046" cy="553998"/>
          </a:xfrm>
          <a:prstGeom prst="rect">
            <a:avLst/>
          </a:prstGeom>
          <a:noFill/>
        </p:spPr>
        <p:txBody>
          <a:bodyPr wrap="square" rtlCol="0">
            <a:spAutoFit/>
          </a:bodyPr>
          <a:lstStyle/>
          <a:p>
            <a:r>
              <a:rPr lang="en-US" sz="1000" dirty="0" smtClean="0">
                <a:solidFill>
                  <a:schemeClr val="accent2"/>
                </a:solidFill>
                <a:latin typeface="Lato Bold" pitchFamily="34" charset="0"/>
              </a:rPr>
              <a:t>“Une vague de calme”</a:t>
            </a:r>
          </a:p>
          <a:p>
            <a:r>
              <a:rPr lang="en-US" sz="1000" dirty="0" smtClean="0">
                <a:solidFill>
                  <a:schemeClr val="accent2"/>
                </a:solidFill>
                <a:latin typeface="Lato Bold" pitchFamily="34" charset="0"/>
              </a:rPr>
              <a:t>“Tous les muscles sont de plus en plus calmes”</a:t>
            </a:r>
            <a:endParaRPr lang="en-US" sz="800" dirty="0">
              <a:latin typeface="Lato Light" pitchFamily="34" charset="0"/>
            </a:endParaRPr>
          </a:p>
        </p:txBody>
      </p:sp>
      <p:sp>
        <p:nvSpPr>
          <p:cNvPr id="114" name="TextBox 113"/>
          <p:cNvSpPr txBox="1"/>
          <p:nvPr/>
        </p:nvSpPr>
        <p:spPr>
          <a:xfrm>
            <a:off x="6843482" y="3671206"/>
            <a:ext cx="1631046" cy="400110"/>
          </a:xfrm>
          <a:prstGeom prst="rect">
            <a:avLst/>
          </a:prstGeom>
          <a:noFill/>
        </p:spPr>
        <p:txBody>
          <a:bodyPr wrap="square" rtlCol="0">
            <a:spAutoFit/>
          </a:bodyPr>
          <a:lstStyle/>
          <a:p>
            <a:r>
              <a:rPr lang="en-US" sz="1000" dirty="0" smtClean="0">
                <a:solidFill>
                  <a:schemeClr val="accent3"/>
                </a:solidFill>
                <a:latin typeface="Lato Bold" pitchFamily="34" charset="0"/>
              </a:rPr>
              <a:t>“Les cerveau est calme”</a:t>
            </a:r>
          </a:p>
          <a:p>
            <a:r>
              <a:rPr lang="en-US" sz="1000" dirty="0" smtClean="0">
                <a:solidFill>
                  <a:schemeClr val="accent3"/>
                </a:solidFill>
                <a:latin typeface="Lato Bold" pitchFamily="34" charset="0"/>
              </a:rPr>
              <a:t>“Tu es dans ta bulle”</a:t>
            </a:r>
          </a:p>
        </p:txBody>
      </p:sp>
      <p:grpSp>
        <p:nvGrpSpPr>
          <p:cNvPr id="18" name="Group 17"/>
          <p:cNvGrpSpPr/>
          <p:nvPr/>
        </p:nvGrpSpPr>
        <p:grpSpPr>
          <a:xfrm>
            <a:off x="4694474" y="3756335"/>
            <a:ext cx="2100926" cy="67850"/>
            <a:chOff x="4694474" y="3756335"/>
            <a:chExt cx="2100926" cy="67850"/>
          </a:xfrm>
        </p:grpSpPr>
        <p:sp>
          <p:nvSpPr>
            <p:cNvPr id="126" name="Oval 125"/>
            <p:cNvSpPr/>
            <p:nvPr/>
          </p:nvSpPr>
          <p:spPr>
            <a:xfrm>
              <a:off x="6727550" y="3756335"/>
              <a:ext cx="67850" cy="6785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p:nvPr/>
          </p:nvSpPr>
          <p:spPr>
            <a:xfrm>
              <a:off x="4694474" y="3756335"/>
              <a:ext cx="67850" cy="6785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76" name="Straight Connector 475"/>
            <p:cNvCxnSpPr>
              <a:stCxn id="131" idx="6"/>
              <a:endCxn id="126" idx="2"/>
            </p:cNvCxnSpPr>
            <p:nvPr/>
          </p:nvCxnSpPr>
          <p:spPr>
            <a:xfrm>
              <a:off x="4762324" y="3790260"/>
              <a:ext cx="1965226" cy="0"/>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4136092" y="3178496"/>
            <a:ext cx="2659308" cy="67850"/>
            <a:chOff x="4136092" y="3178496"/>
            <a:chExt cx="2659308" cy="67850"/>
          </a:xfrm>
        </p:grpSpPr>
        <p:sp>
          <p:nvSpPr>
            <p:cNvPr id="125" name="Oval 124"/>
            <p:cNvSpPr/>
            <p:nvPr/>
          </p:nvSpPr>
          <p:spPr>
            <a:xfrm>
              <a:off x="6727550" y="3178496"/>
              <a:ext cx="67850" cy="6785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Oval 129"/>
            <p:cNvSpPr/>
            <p:nvPr/>
          </p:nvSpPr>
          <p:spPr>
            <a:xfrm>
              <a:off x="4136092" y="3178496"/>
              <a:ext cx="67850" cy="6785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78" name="Straight Connector 477"/>
            <p:cNvCxnSpPr>
              <a:stCxn id="130" idx="6"/>
              <a:endCxn id="125" idx="2"/>
            </p:cNvCxnSpPr>
            <p:nvPr/>
          </p:nvCxnSpPr>
          <p:spPr>
            <a:xfrm>
              <a:off x="4203942" y="3212421"/>
              <a:ext cx="2523608" cy="0"/>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4864148" y="2625046"/>
            <a:ext cx="1931252" cy="67850"/>
            <a:chOff x="4864148" y="2625046"/>
            <a:chExt cx="1931252" cy="67850"/>
          </a:xfrm>
        </p:grpSpPr>
        <p:sp>
          <p:nvSpPr>
            <p:cNvPr id="124" name="Oval 123"/>
            <p:cNvSpPr/>
            <p:nvPr/>
          </p:nvSpPr>
          <p:spPr>
            <a:xfrm>
              <a:off x="6727550" y="2625046"/>
              <a:ext cx="67850" cy="6785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Oval 128"/>
            <p:cNvSpPr/>
            <p:nvPr/>
          </p:nvSpPr>
          <p:spPr>
            <a:xfrm>
              <a:off x="4864148" y="2625046"/>
              <a:ext cx="67850" cy="6785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2" name="Straight Connector 31"/>
            <p:cNvCxnSpPr>
              <a:stCxn id="129" idx="6"/>
              <a:endCxn id="124" idx="2"/>
            </p:cNvCxnSpPr>
            <p:nvPr/>
          </p:nvCxnSpPr>
          <p:spPr>
            <a:xfrm>
              <a:off x="4931998" y="2658971"/>
              <a:ext cx="1795552" cy="0"/>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4265753" y="2050781"/>
            <a:ext cx="2529647" cy="67850"/>
            <a:chOff x="4265753" y="2050781"/>
            <a:chExt cx="2529647" cy="67850"/>
          </a:xfrm>
        </p:grpSpPr>
        <p:sp>
          <p:nvSpPr>
            <p:cNvPr id="123" name="Oval 122"/>
            <p:cNvSpPr/>
            <p:nvPr/>
          </p:nvSpPr>
          <p:spPr>
            <a:xfrm>
              <a:off x="6727550" y="2050781"/>
              <a:ext cx="67850" cy="6785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Oval 127"/>
            <p:cNvSpPr/>
            <p:nvPr/>
          </p:nvSpPr>
          <p:spPr>
            <a:xfrm>
              <a:off x="4265753" y="2050781"/>
              <a:ext cx="67850" cy="6785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p:cNvCxnSpPr>
              <a:stCxn id="128" idx="6"/>
              <a:endCxn id="123" idx="2"/>
            </p:cNvCxnSpPr>
            <p:nvPr/>
          </p:nvCxnSpPr>
          <p:spPr>
            <a:xfrm>
              <a:off x="4333603" y="2084706"/>
              <a:ext cx="2393947" cy="0"/>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3581400" y="1489392"/>
            <a:ext cx="3214000" cy="67850"/>
            <a:chOff x="3581400" y="1489392"/>
            <a:chExt cx="3214000" cy="67850"/>
          </a:xfrm>
        </p:grpSpPr>
        <p:sp>
          <p:nvSpPr>
            <p:cNvPr id="474" name="Oval 473"/>
            <p:cNvSpPr/>
            <p:nvPr/>
          </p:nvSpPr>
          <p:spPr>
            <a:xfrm>
              <a:off x="6727550" y="1489392"/>
              <a:ext cx="67850" cy="6785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Oval 126"/>
            <p:cNvSpPr/>
            <p:nvPr/>
          </p:nvSpPr>
          <p:spPr>
            <a:xfrm>
              <a:off x="3581400" y="1489392"/>
              <a:ext cx="67850" cy="6785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6" name="Straight Connector 35"/>
            <p:cNvCxnSpPr>
              <a:stCxn id="127" idx="6"/>
              <a:endCxn id="474" idx="2"/>
            </p:cNvCxnSpPr>
            <p:nvPr/>
          </p:nvCxnSpPr>
          <p:spPr>
            <a:xfrm>
              <a:off x="3649250" y="1523317"/>
              <a:ext cx="3078300" cy="0"/>
            </a:xfrm>
            <a:prstGeom prst="line">
              <a:avLst/>
            </a:prstGeom>
            <a:ln>
              <a:solidFill>
                <a:schemeClr val="accent6"/>
              </a:solidFill>
              <a:prstDash val="dash"/>
            </a:ln>
          </p:spPr>
          <p:style>
            <a:lnRef idx="1">
              <a:schemeClr val="accent1"/>
            </a:lnRef>
            <a:fillRef idx="0">
              <a:schemeClr val="accent1"/>
            </a:fillRef>
            <a:effectRef idx="0">
              <a:schemeClr val="accent1"/>
            </a:effectRef>
            <a:fontRef idx="minor">
              <a:schemeClr val="tx1"/>
            </a:fontRef>
          </p:style>
        </p:cxnSp>
      </p:grpSp>
      <p:grpSp>
        <p:nvGrpSpPr>
          <p:cNvPr id="6" name="Group 5"/>
          <p:cNvGrpSpPr/>
          <p:nvPr/>
        </p:nvGrpSpPr>
        <p:grpSpPr>
          <a:xfrm>
            <a:off x="3798765" y="3477611"/>
            <a:ext cx="791303" cy="818459"/>
            <a:chOff x="3798765" y="3477611"/>
            <a:chExt cx="791303" cy="818459"/>
          </a:xfrm>
        </p:grpSpPr>
        <p:pic>
          <p:nvPicPr>
            <p:cNvPr id="156" name="Picture 15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98765" y="4205057"/>
              <a:ext cx="791303" cy="91013"/>
            </a:xfrm>
            <a:prstGeom prst="rect">
              <a:avLst/>
            </a:prstGeom>
          </p:spPr>
        </p:pic>
        <p:sp>
          <p:nvSpPr>
            <p:cNvPr id="469" name="Freeform 27"/>
            <p:cNvSpPr>
              <a:spLocks/>
            </p:cNvSpPr>
            <p:nvPr/>
          </p:nvSpPr>
          <p:spPr bwMode="auto">
            <a:xfrm>
              <a:off x="3818016" y="3477611"/>
              <a:ext cx="766603" cy="766603"/>
            </a:xfrm>
            <a:custGeom>
              <a:avLst/>
              <a:gdLst>
                <a:gd name="T0" fmla="*/ 366 w 366"/>
                <a:gd name="T1" fmla="*/ 183 h 366"/>
                <a:gd name="T2" fmla="*/ 183 w 366"/>
                <a:gd name="T3" fmla="*/ 366 h 366"/>
                <a:gd name="T4" fmla="*/ 183 w 366"/>
                <a:gd name="T5" fmla="*/ 366 h 366"/>
                <a:gd name="T6" fmla="*/ 0 w 366"/>
                <a:gd name="T7" fmla="*/ 183 h 366"/>
                <a:gd name="T8" fmla="*/ 0 w 366"/>
                <a:gd name="T9" fmla="*/ 183 h 366"/>
                <a:gd name="T10" fmla="*/ 183 w 366"/>
                <a:gd name="T11" fmla="*/ 0 h 366"/>
                <a:gd name="T12" fmla="*/ 183 w 366"/>
                <a:gd name="T13" fmla="*/ 0 h 366"/>
                <a:gd name="T14" fmla="*/ 366 w 366"/>
                <a:gd name="T15" fmla="*/ 183 h 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6" h="366">
                  <a:moveTo>
                    <a:pt x="366" y="183"/>
                  </a:moveTo>
                  <a:cubicBezTo>
                    <a:pt x="366" y="284"/>
                    <a:pt x="284" y="366"/>
                    <a:pt x="183" y="366"/>
                  </a:cubicBezTo>
                  <a:cubicBezTo>
                    <a:pt x="183" y="366"/>
                    <a:pt x="183" y="366"/>
                    <a:pt x="183" y="366"/>
                  </a:cubicBezTo>
                  <a:cubicBezTo>
                    <a:pt x="82" y="366"/>
                    <a:pt x="0" y="284"/>
                    <a:pt x="0" y="183"/>
                  </a:cubicBezTo>
                  <a:cubicBezTo>
                    <a:pt x="0" y="183"/>
                    <a:pt x="0" y="183"/>
                    <a:pt x="0" y="183"/>
                  </a:cubicBezTo>
                  <a:cubicBezTo>
                    <a:pt x="0" y="82"/>
                    <a:pt x="82" y="0"/>
                    <a:pt x="183" y="0"/>
                  </a:cubicBezTo>
                  <a:cubicBezTo>
                    <a:pt x="183" y="0"/>
                    <a:pt x="183" y="0"/>
                    <a:pt x="183" y="0"/>
                  </a:cubicBezTo>
                  <a:cubicBezTo>
                    <a:pt x="284" y="0"/>
                    <a:pt x="366" y="82"/>
                    <a:pt x="366" y="183"/>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70" name="Freeform 28"/>
            <p:cNvSpPr>
              <a:spLocks/>
            </p:cNvSpPr>
            <p:nvPr/>
          </p:nvSpPr>
          <p:spPr bwMode="auto">
            <a:xfrm>
              <a:off x="3914138" y="3573654"/>
              <a:ext cx="572770" cy="574516"/>
            </a:xfrm>
            <a:custGeom>
              <a:avLst/>
              <a:gdLst>
                <a:gd name="T0" fmla="*/ 274 w 274"/>
                <a:gd name="T1" fmla="*/ 137 h 274"/>
                <a:gd name="T2" fmla="*/ 137 w 274"/>
                <a:gd name="T3" fmla="*/ 274 h 274"/>
                <a:gd name="T4" fmla="*/ 137 w 274"/>
                <a:gd name="T5" fmla="*/ 274 h 274"/>
                <a:gd name="T6" fmla="*/ 0 w 274"/>
                <a:gd name="T7" fmla="*/ 137 h 274"/>
                <a:gd name="T8" fmla="*/ 0 w 274"/>
                <a:gd name="T9" fmla="*/ 137 h 274"/>
                <a:gd name="T10" fmla="*/ 137 w 274"/>
                <a:gd name="T11" fmla="*/ 0 h 274"/>
                <a:gd name="T12" fmla="*/ 137 w 274"/>
                <a:gd name="T13" fmla="*/ 0 h 274"/>
                <a:gd name="T14" fmla="*/ 274 w 274"/>
                <a:gd name="T15" fmla="*/ 137 h 2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4" h="274">
                  <a:moveTo>
                    <a:pt x="274" y="137"/>
                  </a:moveTo>
                  <a:cubicBezTo>
                    <a:pt x="274" y="213"/>
                    <a:pt x="213" y="274"/>
                    <a:pt x="137" y="274"/>
                  </a:cubicBezTo>
                  <a:cubicBezTo>
                    <a:pt x="137" y="274"/>
                    <a:pt x="137" y="274"/>
                    <a:pt x="137" y="274"/>
                  </a:cubicBezTo>
                  <a:cubicBezTo>
                    <a:pt x="61" y="274"/>
                    <a:pt x="0" y="213"/>
                    <a:pt x="0" y="137"/>
                  </a:cubicBezTo>
                  <a:cubicBezTo>
                    <a:pt x="0" y="137"/>
                    <a:pt x="0" y="137"/>
                    <a:pt x="0" y="137"/>
                  </a:cubicBezTo>
                  <a:cubicBezTo>
                    <a:pt x="0" y="61"/>
                    <a:pt x="61" y="0"/>
                    <a:pt x="137" y="0"/>
                  </a:cubicBezTo>
                  <a:cubicBezTo>
                    <a:pt x="137" y="0"/>
                    <a:pt x="137" y="0"/>
                    <a:pt x="137" y="0"/>
                  </a:cubicBezTo>
                  <a:cubicBezTo>
                    <a:pt x="213" y="0"/>
                    <a:pt x="274" y="61"/>
                    <a:pt x="274" y="13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4" name="Group 3"/>
          <p:cNvGrpSpPr/>
          <p:nvPr/>
        </p:nvGrpSpPr>
        <p:grpSpPr>
          <a:xfrm>
            <a:off x="3974196" y="2378981"/>
            <a:ext cx="791303" cy="815390"/>
            <a:chOff x="3974196" y="2378981"/>
            <a:chExt cx="791303" cy="815390"/>
          </a:xfrm>
        </p:grpSpPr>
        <p:pic>
          <p:nvPicPr>
            <p:cNvPr id="155" name="Picture 15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74196" y="3103358"/>
              <a:ext cx="791303" cy="91013"/>
            </a:xfrm>
            <a:prstGeom prst="rect">
              <a:avLst/>
            </a:prstGeom>
          </p:spPr>
        </p:pic>
        <p:sp>
          <p:nvSpPr>
            <p:cNvPr id="471" name="Freeform 29"/>
            <p:cNvSpPr>
              <a:spLocks/>
            </p:cNvSpPr>
            <p:nvPr/>
          </p:nvSpPr>
          <p:spPr bwMode="auto">
            <a:xfrm>
              <a:off x="3992563" y="2378981"/>
              <a:ext cx="768350" cy="768350"/>
            </a:xfrm>
            <a:custGeom>
              <a:avLst/>
              <a:gdLst>
                <a:gd name="T0" fmla="*/ 367 w 367"/>
                <a:gd name="T1" fmla="*/ 183 h 367"/>
                <a:gd name="T2" fmla="*/ 184 w 367"/>
                <a:gd name="T3" fmla="*/ 367 h 367"/>
                <a:gd name="T4" fmla="*/ 184 w 367"/>
                <a:gd name="T5" fmla="*/ 367 h 367"/>
                <a:gd name="T6" fmla="*/ 0 w 367"/>
                <a:gd name="T7" fmla="*/ 183 h 367"/>
                <a:gd name="T8" fmla="*/ 0 w 367"/>
                <a:gd name="T9" fmla="*/ 183 h 367"/>
                <a:gd name="T10" fmla="*/ 184 w 367"/>
                <a:gd name="T11" fmla="*/ 0 h 367"/>
                <a:gd name="T12" fmla="*/ 184 w 367"/>
                <a:gd name="T13" fmla="*/ 0 h 367"/>
                <a:gd name="T14" fmla="*/ 367 w 367"/>
                <a:gd name="T15" fmla="*/ 183 h 3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7" h="367">
                  <a:moveTo>
                    <a:pt x="367" y="183"/>
                  </a:moveTo>
                  <a:cubicBezTo>
                    <a:pt x="367" y="285"/>
                    <a:pt x="285" y="367"/>
                    <a:pt x="184" y="367"/>
                  </a:cubicBezTo>
                  <a:cubicBezTo>
                    <a:pt x="184" y="367"/>
                    <a:pt x="184" y="367"/>
                    <a:pt x="184" y="367"/>
                  </a:cubicBezTo>
                  <a:cubicBezTo>
                    <a:pt x="82" y="367"/>
                    <a:pt x="0" y="285"/>
                    <a:pt x="0" y="183"/>
                  </a:cubicBezTo>
                  <a:cubicBezTo>
                    <a:pt x="0" y="183"/>
                    <a:pt x="0" y="183"/>
                    <a:pt x="0" y="183"/>
                  </a:cubicBezTo>
                  <a:cubicBezTo>
                    <a:pt x="0" y="82"/>
                    <a:pt x="82" y="0"/>
                    <a:pt x="184" y="0"/>
                  </a:cubicBezTo>
                  <a:cubicBezTo>
                    <a:pt x="184" y="0"/>
                    <a:pt x="184" y="0"/>
                    <a:pt x="184" y="0"/>
                  </a:cubicBezTo>
                  <a:cubicBezTo>
                    <a:pt x="285" y="0"/>
                    <a:pt x="367" y="82"/>
                    <a:pt x="367" y="18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72" name="Freeform 30"/>
            <p:cNvSpPr>
              <a:spLocks/>
            </p:cNvSpPr>
            <p:nvPr/>
          </p:nvSpPr>
          <p:spPr bwMode="auto">
            <a:xfrm>
              <a:off x="4088606" y="2475025"/>
              <a:ext cx="576263" cy="576263"/>
            </a:xfrm>
            <a:custGeom>
              <a:avLst/>
              <a:gdLst>
                <a:gd name="T0" fmla="*/ 275 w 275"/>
                <a:gd name="T1" fmla="*/ 137 h 275"/>
                <a:gd name="T2" fmla="*/ 138 w 275"/>
                <a:gd name="T3" fmla="*/ 275 h 275"/>
                <a:gd name="T4" fmla="*/ 138 w 275"/>
                <a:gd name="T5" fmla="*/ 275 h 275"/>
                <a:gd name="T6" fmla="*/ 0 w 275"/>
                <a:gd name="T7" fmla="*/ 137 h 275"/>
                <a:gd name="T8" fmla="*/ 0 w 275"/>
                <a:gd name="T9" fmla="*/ 137 h 275"/>
                <a:gd name="T10" fmla="*/ 138 w 275"/>
                <a:gd name="T11" fmla="*/ 0 h 275"/>
                <a:gd name="T12" fmla="*/ 138 w 275"/>
                <a:gd name="T13" fmla="*/ 0 h 275"/>
                <a:gd name="T14" fmla="*/ 275 w 275"/>
                <a:gd name="T15" fmla="*/ 137 h 2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5" h="275">
                  <a:moveTo>
                    <a:pt x="275" y="137"/>
                  </a:moveTo>
                  <a:cubicBezTo>
                    <a:pt x="275" y="213"/>
                    <a:pt x="214" y="275"/>
                    <a:pt x="138" y="275"/>
                  </a:cubicBezTo>
                  <a:cubicBezTo>
                    <a:pt x="138" y="275"/>
                    <a:pt x="138" y="275"/>
                    <a:pt x="138" y="275"/>
                  </a:cubicBezTo>
                  <a:cubicBezTo>
                    <a:pt x="62" y="275"/>
                    <a:pt x="0" y="213"/>
                    <a:pt x="0" y="137"/>
                  </a:cubicBezTo>
                  <a:cubicBezTo>
                    <a:pt x="0" y="137"/>
                    <a:pt x="0" y="137"/>
                    <a:pt x="0" y="137"/>
                  </a:cubicBezTo>
                  <a:cubicBezTo>
                    <a:pt x="0" y="61"/>
                    <a:pt x="62" y="0"/>
                    <a:pt x="138" y="0"/>
                  </a:cubicBezTo>
                  <a:cubicBezTo>
                    <a:pt x="138" y="0"/>
                    <a:pt x="138" y="0"/>
                    <a:pt x="138" y="0"/>
                  </a:cubicBezTo>
                  <a:cubicBezTo>
                    <a:pt x="214" y="0"/>
                    <a:pt x="275" y="61"/>
                    <a:pt x="275" y="13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2" name="Group 1"/>
          <p:cNvGrpSpPr/>
          <p:nvPr/>
        </p:nvGrpSpPr>
        <p:grpSpPr>
          <a:xfrm>
            <a:off x="2723222" y="1350281"/>
            <a:ext cx="791303" cy="815369"/>
            <a:chOff x="2723222" y="1350281"/>
            <a:chExt cx="791303" cy="815369"/>
          </a:xfrm>
        </p:grpSpPr>
        <p:pic>
          <p:nvPicPr>
            <p:cNvPr id="46" name="Picture 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23222" y="2074637"/>
              <a:ext cx="791303" cy="91013"/>
            </a:xfrm>
            <a:prstGeom prst="rect">
              <a:avLst/>
            </a:prstGeom>
          </p:spPr>
        </p:pic>
        <p:sp>
          <p:nvSpPr>
            <p:cNvPr id="463" name="Freeform 21"/>
            <p:cNvSpPr>
              <a:spLocks/>
            </p:cNvSpPr>
            <p:nvPr/>
          </p:nvSpPr>
          <p:spPr bwMode="auto">
            <a:xfrm>
              <a:off x="2726954" y="1350281"/>
              <a:ext cx="766603" cy="768350"/>
            </a:xfrm>
            <a:custGeom>
              <a:avLst/>
              <a:gdLst>
                <a:gd name="T0" fmla="*/ 366 w 366"/>
                <a:gd name="T1" fmla="*/ 183 h 367"/>
                <a:gd name="T2" fmla="*/ 183 w 366"/>
                <a:gd name="T3" fmla="*/ 367 h 367"/>
                <a:gd name="T4" fmla="*/ 183 w 366"/>
                <a:gd name="T5" fmla="*/ 367 h 367"/>
                <a:gd name="T6" fmla="*/ 0 w 366"/>
                <a:gd name="T7" fmla="*/ 183 h 367"/>
                <a:gd name="T8" fmla="*/ 0 w 366"/>
                <a:gd name="T9" fmla="*/ 183 h 367"/>
                <a:gd name="T10" fmla="*/ 183 w 366"/>
                <a:gd name="T11" fmla="*/ 0 h 367"/>
                <a:gd name="T12" fmla="*/ 183 w 366"/>
                <a:gd name="T13" fmla="*/ 0 h 367"/>
                <a:gd name="T14" fmla="*/ 366 w 366"/>
                <a:gd name="T15" fmla="*/ 183 h 3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6" h="367">
                  <a:moveTo>
                    <a:pt x="366" y="183"/>
                  </a:moveTo>
                  <a:cubicBezTo>
                    <a:pt x="366" y="285"/>
                    <a:pt x="284" y="367"/>
                    <a:pt x="183" y="367"/>
                  </a:cubicBezTo>
                  <a:cubicBezTo>
                    <a:pt x="183" y="367"/>
                    <a:pt x="183" y="367"/>
                    <a:pt x="183" y="367"/>
                  </a:cubicBezTo>
                  <a:cubicBezTo>
                    <a:pt x="82" y="367"/>
                    <a:pt x="0" y="285"/>
                    <a:pt x="0" y="183"/>
                  </a:cubicBezTo>
                  <a:cubicBezTo>
                    <a:pt x="0" y="183"/>
                    <a:pt x="0" y="183"/>
                    <a:pt x="0" y="183"/>
                  </a:cubicBezTo>
                  <a:cubicBezTo>
                    <a:pt x="0" y="82"/>
                    <a:pt x="82" y="0"/>
                    <a:pt x="183" y="0"/>
                  </a:cubicBezTo>
                  <a:cubicBezTo>
                    <a:pt x="183" y="0"/>
                    <a:pt x="183" y="0"/>
                    <a:pt x="183" y="0"/>
                  </a:cubicBezTo>
                  <a:cubicBezTo>
                    <a:pt x="284" y="0"/>
                    <a:pt x="366" y="82"/>
                    <a:pt x="366" y="183"/>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1" name="Freeform 37"/>
            <p:cNvSpPr>
              <a:spLocks noEditPoints="1"/>
            </p:cNvSpPr>
            <p:nvPr/>
          </p:nvSpPr>
          <p:spPr bwMode="auto">
            <a:xfrm>
              <a:off x="2942094" y="1559398"/>
              <a:ext cx="336262" cy="308841"/>
            </a:xfrm>
            <a:custGeom>
              <a:avLst/>
              <a:gdLst>
                <a:gd name="T0" fmla="*/ 309 w 309"/>
                <a:gd name="T1" fmla="*/ 232 h 285"/>
                <a:gd name="T2" fmla="*/ 303 w 309"/>
                <a:gd name="T3" fmla="*/ 238 h 285"/>
                <a:gd name="T4" fmla="*/ 261 w 309"/>
                <a:gd name="T5" fmla="*/ 238 h 285"/>
                <a:gd name="T6" fmla="*/ 261 w 309"/>
                <a:gd name="T7" fmla="*/ 268 h 285"/>
                <a:gd name="T8" fmla="*/ 244 w 309"/>
                <a:gd name="T9" fmla="*/ 285 h 285"/>
                <a:gd name="T10" fmla="*/ 66 w 309"/>
                <a:gd name="T11" fmla="*/ 285 h 285"/>
                <a:gd name="T12" fmla="*/ 48 w 309"/>
                <a:gd name="T13" fmla="*/ 268 h 285"/>
                <a:gd name="T14" fmla="*/ 48 w 309"/>
                <a:gd name="T15" fmla="*/ 238 h 285"/>
                <a:gd name="T16" fmla="*/ 6 w 309"/>
                <a:gd name="T17" fmla="*/ 238 h 285"/>
                <a:gd name="T18" fmla="*/ 0 w 309"/>
                <a:gd name="T19" fmla="*/ 232 h 285"/>
                <a:gd name="T20" fmla="*/ 0 w 309"/>
                <a:gd name="T21" fmla="*/ 155 h 285"/>
                <a:gd name="T22" fmla="*/ 36 w 309"/>
                <a:gd name="T23" fmla="*/ 119 h 285"/>
                <a:gd name="T24" fmla="*/ 48 w 309"/>
                <a:gd name="T25" fmla="*/ 119 h 285"/>
                <a:gd name="T26" fmla="*/ 48 w 309"/>
                <a:gd name="T27" fmla="*/ 18 h 285"/>
                <a:gd name="T28" fmla="*/ 66 w 309"/>
                <a:gd name="T29" fmla="*/ 0 h 285"/>
                <a:gd name="T30" fmla="*/ 190 w 309"/>
                <a:gd name="T31" fmla="*/ 0 h 285"/>
                <a:gd name="T32" fmla="*/ 221 w 309"/>
                <a:gd name="T33" fmla="*/ 13 h 285"/>
                <a:gd name="T34" fmla="*/ 249 w 309"/>
                <a:gd name="T35" fmla="*/ 41 h 285"/>
                <a:gd name="T36" fmla="*/ 261 w 309"/>
                <a:gd name="T37" fmla="*/ 72 h 285"/>
                <a:gd name="T38" fmla="*/ 261 w 309"/>
                <a:gd name="T39" fmla="*/ 119 h 285"/>
                <a:gd name="T40" fmla="*/ 273 w 309"/>
                <a:gd name="T41" fmla="*/ 119 h 285"/>
                <a:gd name="T42" fmla="*/ 309 w 309"/>
                <a:gd name="T43" fmla="*/ 155 h 285"/>
                <a:gd name="T44" fmla="*/ 309 w 309"/>
                <a:gd name="T45" fmla="*/ 232 h 285"/>
                <a:gd name="T46" fmla="*/ 238 w 309"/>
                <a:gd name="T47" fmla="*/ 143 h 285"/>
                <a:gd name="T48" fmla="*/ 238 w 309"/>
                <a:gd name="T49" fmla="*/ 72 h 285"/>
                <a:gd name="T50" fmla="*/ 208 w 309"/>
                <a:gd name="T51" fmla="*/ 72 h 285"/>
                <a:gd name="T52" fmla="*/ 190 w 309"/>
                <a:gd name="T53" fmla="*/ 54 h 285"/>
                <a:gd name="T54" fmla="*/ 190 w 309"/>
                <a:gd name="T55" fmla="*/ 24 h 285"/>
                <a:gd name="T56" fmla="*/ 71 w 309"/>
                <a:gd name="T57" fmla="*/ 24 h 285"/>
                <a:gd name="T58" fmla="*/ 71 w 309"/>
                <a:gd name="T59" fmla="*/ 143 h 285"/>
                <a:gd name="T60" fmla="*/ 238 w 309"/>
                <a:gd name="T61" fmla="*/ 143 h 285"/>
                <a:gd name="T62" fmla="*/ 238 w 309"/>
                <a:gd name="T63" fmla="*/ 262 h 285"/>
                <a:gd name="T64" fmla="*/ 238 w 309"/>
                <a:gd name="T65" fmla="*/ 214 h 285"/>
                <a:gd name="T66" fmla="*/ 71 w 309"/>
                <a:gd name="T67" fmla="*/ 214 h 285"/>
                <a:gd name="T68" fmla="*/ 71 w 309"/>
                <a:gd name="T69" fmla="*/ 262 h 285"/>
                <a:gd name="T70" fmla="*/ 238 w 309"/>
                <a:gd name="T71" fmla="*/ 262 h 285"/>
                <a:gd name="T72" fmla="*/ 273 w 309"/>
                <a:gd name="T73" fmla="*/ 143 h 285"/>
                <a:gd name="T74" fmla="*/ 261 w 309"/>
                <a:gd name="T75" fmla="*/ 155 h 285"/>
                <a:gd name="T76" fmla="*/ 273 w 309"/>
                <a:gd name="T77" fmla="*/ 167 h 285"/>
                <a:gd name="T78" fmla="*/ 285 w 309"/>
                <a:gd name="T79" fmla="*/ 155 h 285"/>
                <a:gd name="T80" fmla="*/ 273 w 309"/>
                <a:gd name="T81" fmla="*/ 143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9" h="285">
                  <a:moveTo>
                    <a:pt x="309" y="232"/>
                  </a:moveTo>
                  <a:cubicBezTo>
                    <a:pt x="309" y="235"/>
                    <a:pt x="306" y="238"/>
                    <a:pt x="303" y="238"/>
                  </a:cubicBezTo>
                  <a:cubicBezTo>
                    <a:pt x="261" y="238"/>
                    <a:pt x="261" y="238"/>
                    <a:pt x="261" y="238"/>
                  </a:cubicBezTo>
                  <a:cubicBezTo>
                    <a:pt x="261" y="268"/>
                    <a:pt x="261" y="268"/>
                    <a:pt x="261" y="268"/>
                  </a:cubicBezTo>
                  <a:cubicBezTo>
                    <a:pt x="261" y="277"/>
                    <a:pt x="253" y="285"/>
                    <a:pt x="244" y="285"/>
                  </a:cubicBezTo>
                  <a:cubicBezTo>
                    <a:pt x="66" y="285"/>
                    <a:pt x="66" y="285"/>
                    <a:pt x="66" y="285"/>
                  </a:cubicBezTo>
                  <a:cubicBezTo>
                    <a:pt x="56" y="285"/>
                    <a:pt x="48" y="277"/>
                    <a:pt x="48" y="268"/>
                  </a:cubicBezTo>
                  <a:cubicBezTo>
                    <a:pt x="48" y="238"/>
                    <a:pt x="48" y="238"/>
                    <a:pt x="48" y="238"/>
                  </a:cubicBezTo>
                  <a:cubicBezTo>
                    <a:pt x="6" y="238"/>
                    <a:pt x="6" y="238"/>
                    <a:pt x="6" y="238"/>
                  </a:cubicBezTo>
                  <a:cubicBezTo>
                    <a:pt x="3" y="238"/>
                    <a:pt x="0" y="235"/>
                    <a:pt x="0" y="232"/>
                  </a:cubicBezTo>
                  <a:cubicBezTo>
                    <a:pt x="0" y="155"/>
                    <a:pt x="0" y="155"/>
                    <a:pt x="0" y="155"/>
                  </a:cubicBezTo>
                  <a:cubicBezTo>
                    <a:pt x="0" y="135"/>
                    <a:pt x="16" y="119"/>
                    <a:pt x="36" y="119"/>
                  </a:cubicBezTo>
                  <a:cubicBezTo>
                    <a:pt x="48" y="119"/>
                    <a:pt x="48" y="119"/>
                    <a:pt x="48" y="119"/>
                  </a:cubicBezTo>
                  <a:cubicBezTo>
                    <a:pt x="48" y="18"/>
                    <a:pt x="48" y="18"/>
                    <a:pt x="48" y="18"/>
                  </a:cubicBezTo>
                  <a:cubicBezTo>
                    <a:pt x="48" y="8"/>
                    <a:pt x="56" y="0"/>
                    <a:pt x="66" y="0"/>
                  </a:cubicBezTo>
                  <a:cubicBezTo>
                    <a:pt x="190" y="0"/>
                    <a:pt x="190" y="0"/>
                    <a:pt x="190" y="0"/>
                  </a:cubicBezTo>
                  <a:cubicBezTo>
                    <a:pt x="200" y="0"/>
                    <a:pt x="214" y="6"/>
                    <a:pt x="221" y="13"/>
                  </a:cubicBezTo>
                  <a:cubicBezTo>
                    <a:pt x="249" y="41"/>
                    <a:pt x="249" y="41"/>
                    <a:pt x="249" y="41"/>
                  </a:cubicBezTo>
                  <a:cubicBezTo>
                    <a:pt x="256" y="48"/>
                    <a:pt x="261" y="62"/>
                    <a:pt x="261" y="72"/>
                  </a:cubicBezTo>
                  <a:cubicBezTo>
                    <a:pt x="261" y="119"/>
                    <a:pt x="261" y="119"/>
                    <a:pt x="261" y="119"/>
                  </a:cubicBezTo>
                  <a:cubicBezTo>
                    <a:pt x="273" y="119"/>
                    <a:pt x="273" y="119"/>
                    <a:pt x="273" y="119"/>
                  </a:cubicBezTo>
                  <a:cubicBezTo>
                    <a:pt x="293" y="119"/>
                    <a:pt x="309" y="135"/>
                    <a:pt x="309" y="155"/>
                  </a:cubicBezTo>
                  <a:lnTo>
                    <a:pt x="309" y="232"/>
                  </a:lnTo>
                  <a:close/>
                  <a:moveTo>
                    <a:pt x="238" y="143"/>
                  </a:moveTo>
                  <a:cubicBezTo>
                    <a:pt x="238" y="72"/>
                    <a:pt x="238" y="72"/>
                    <a:pt x="238" y="72"/>
                  </a:cubicBezTo>
                  <a:cubicBezTo>
                    <a:pt x="208" y="72"/>
                    <a:pt x="208" y="72"/>
                    <a:pt x="208" y="72"/>
                  </a:cubicBezTo>
                  <a:cubicBezTo>
                    <a:pt x="198" y="72"/>
                    <a:pt x="190" y="64"/>
                    <a:pt x="190" y="54"/>
                  </a:cubicBezTo>
                  <a:cubicBezTo>
                    <a:pt x="190" y="24"/>
                    <a:pt x="190" y="24"/>
                    <a:pt x="190" y="24"/>
                  </a:cubicBezTo>
                  <a:cubicBezTo>
                    <a:pt x="71" y="24"/>
                    <a:pt x="71" y="24"/>
                    <a:pt x="71" y="24"/>
                  </a:cubicBezTo>
                  <a:cubicBezTo>
                    <a:pt x="71" y="143"/>
                    <a:pt x="71" y="143"/>
                    <a:pt x="71" y="143"/>
                  </a:cubicBezTo>
                  <a:lnTo>
                    <a:pt x="238" y="143"/>
                  </a:lnTo>
                  <a:close/>
                  <a:moveTo>
                    <a:pt x="238" y="262"/>
                  </a:moveTo>
                  <a:cubicBezTo>
                    <a:pt x="238" y="214"/>
                    <a:pt x="238" y="214"/>
                    <a:pt x="238" y="214"/>
                  </a:cubicBezTo>
                  <a:cubicBezTo>
                    <a:pt x="71" y="214"/>
                    <a:pt x="71" y="214"/>
                    <a:pt x="71" y="214"/>
                  </a:cubicBezTo>
                  <a:cubicBezTo>
                    <a:pt x="71" y="262"/>
                    <a:pt x="71" y="262"/>
                    <a:pt x="71" y="262"/>
                  </a:cubicBezTo>
                  <a:lnTo>
                    <a:pt x="238" y="262"/>
                  </a:lnTo>
                  <a:close/>
                  <a:moveTo>
                    <a:pt x="273" y="143"/>
                  </a:moveTo>
                  <a:cubicBezTo>
                    <a:pt x="267" y="143"/>
                    <a:pt x="261" y="148"/>
                    <a:pt x="261" y="155"/>
                  </a:cubicBezTo>
                  <a:cubicBezTo>
                    <a:pt x="261" y="161"/>
                    <a:pt x="267" y="167"/>
                    <a:pt x="273" y="167"/>
                  </a:cubicBezTo>
                  <a:cubicBezTo>
                    <a:pt x="280" y="167"/>
                    <a:pt x="285" y="161"/>
                    <a:pt x="285" y="155"/>
                  </a:cubicBezTo>
                  <a:cubicBezTo>
                    <a:pt x="285" y="148"/>
                    <a:pt x="280" y="143"/>
                    <a:pt x="273" y="143"/>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3" name="Group 2"/>
          <p:cNvGrpSpPr/>
          <p:nvPr/>
        </p:nvGrpSpPr>
        <p:grpSpPr>
          <a:xfrm>
            <a:off x="3346527" y="1832881"/>
            <a:ext cx="797677" cy="814121"/>
            <a:chOff x="3346527" y="1832881"/>
            <a:chExt cx="797677" cy="814121"/>
          </a:xfrm>
        </p:grpSpPr>
        <p:pic>
          <p:nvPicPr>
            <p:cNvPr id="153" name="Picture 15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46527" y="2555989"/>
              <a:ext cx="791303" cy="91013"/>
            </a:xfrm>
            <a:prstGeom prst="rect">
              <a:avLst/>
            </a:prstGeom>
          </p:spPr>
        </p:pic>
        <p:sp>
          <p:nvSpPr>
            <p:cNvPr id="465" name="Freeform 23"/>
            <p:cNvSpPr>
              <a:spLocks/>
            </p:cNvSpPr>
            <p:nvPr/>
          </p:nvSpPr>
          <p:spPr bwMode="auto">
            <a:xfrm>
              <a:off x="3377601" y="1832881"/>
              <a:ext cx="766603" cy="768350"/>
            </a:xfrm>
            <a:custGeom>
              <a:avLst/>
              <a:gdLst>
                <a:gd name="T0" fmla="*/ 366 w 366"/>
                <a:gd name="T1" fmla="*/ 184 h 367"/>
                <a:gd name="T2" fmla="*/ 183 w 366"/>
                <a:gd name="T3" fmla="*/ 367 h 367"/>
                <a:gd name="T4" fmla="*/ 183 w 366"/>
                <a:gd name="T5" fmla="*/ 367 h 367"/>
                <a:gd name="T6" fmla="*/ 0 w 366"/>
                <a:gd name="T7" fmla="*/ 184 h 367"/>
                <a:gd name="T8" fmla="*/ 0 w 366"/>
                <a:gd name="T9" fmla="*/ 184 h 367"/>
                <a:gd name="T10" fmla="*/ 183 w 366"/>
                <a:gd name="T11" fmla="*/ 0 h 367"/>
                <a:gd name="T12" fmla="*/ 183 w 366"/>
                <a:gd name="T13" fmla="*/ 0 h 367"/>
                <a:gd name="T14" fmla="*/ 366 w 366"/>
                <a:gd name="T15" fmla="*/ 184 h 3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6" h="367">
                  <a:moveTo>
                    <a:pt x="366" y="184"/>
                  </a:moveTo>
                  <a:cubicBezTo>
                    <a:pt x="366" y="285"/>
                    <a:pt x="284" y="367"/>
                    <a:pt x="183" y="367"/>
                  </a:cubicBezTo>
                  <a:cubicBezTo>
                    <a:pt x="183" y="367"/>
                    <a:pt x="183" y="367"/>
                    <a:pt x="183" y="367"/>
                  </a:cubicBezTo>
                  <a:cubicBezTo>
                    <a:pt x="82" y="367"/>
                    <a:pt x="0" y="285"/>
                    <a:pt x="0" y="184"/>
                  </a:cubicBezTo>
                  <a:cubicBezTo>
                    <a:pt x="0" y="184"/>
                    <a:pt x="0" y="184"/>
                    <a:pt x="0" y="184"/>
                  </a:cubicBezTo>
                  <a:cubicBezTo>
                    <a:pt x="0" y="82"/>
                    <a:pt x="82" y="0"/>
                    <a:pt x="183" y="0"/>
                  </a:cubicBezTo>
                  <a:cubicBezTo>
                    <a:pt x="183" y="0"/>
                    <a:pt x="183" y="0"/>
                    <a:pt x="183" y="0"/>
                  </a:cubicBezTo>
                  <a:cubicBezTo>
                    <a:pt x="284" y="0"/>
                    <a:pt x="366" y="82"/>
                    <a:pt x="366" y="184"/>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66" name="Freeform 24"/>
            <p:cNvSpPr>
              <a:spLocks/>
            </p:cNvSpPr>
            <p:nvPr/>
          </p:nvSpPr>
          <p:spPr bwMode="auto">
            <a:xfrm>
              <a:off x="3473643" y="1928925"/>
              <a:ext cx="574516" cy="576263"/>
            </a:xfrm>
            <a:custGeom>
              <a:avLst/>
              <a:gdLst>
                <a:gd name="T0" fmla="*/ 274 w 274"/>
                <a:gd name="T1" fmla="*/ 138 h 275"/>
                <a:gd name="T2" fmla="*/ 137 w 274"/>
                <a:gd name="T3" fmla="*/ 275 h 275"/>
                <a:gd name="T4" fmla="*/ 137 w 274"/>
                <a:gd name="T5" fmla="*/ 275 h 275"/>
                <a:gd name="T6" fmla="*/ 0 w 274"/>
                <a:gd name="T7" fmla="*/ 138 h 275"/>
                <a:gd name="T8" fmla="*/ 0 w 274"/>
                <a:gd name="T9" fmla="*/ 138 h 275"/>
                <a:gd name="T10" fmla="*/ 137 w 274"/>
                <a:gd name="T11" fmla="*/ 0 h 275"/>
                <a:gd name="T12" fmla="*/ 137 w 274"/>
                <a:gd name="T13" fmla="*/ 0 h 275"/>
                <a:gd name="T14" fmla="*/ 274 w 274"/>
                <a:gd name="T15" fmla="*/ 138 h 2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4" h="275">
                  <a:moveTo>
                    <a:pt x="274" y="138"/>
                  </a:moveTo>
                  <a:cubicBezTo>
                    <a:pt x="274" y="214"/>
                    <a:pt x="213" y="275"/>
                    <a:pt x="137" y="275"/>
                  </a:cubicBezTo>
                  <a:cubicBezTo>
                    <a:pt x="137" y="275"/>
                    <a:pt x="137" y="275"/>
                    <a:pt x="137" y="275"/>
                  </a:cubicBezTo>
                  <a:cubicBezTo>
                    <a:pt x="61" y="275"/>
                    <a:pt x="0" y="214"/>
                    <a:pt x="0" y="138"/>
                  </a:cubicBezTo>
                  <a:cubicBezTo>
                    <a:pt x="0" y="138"/>
                    <a:pt x="0" y="138"/>
                    <a:pt x="0" y="138"/>
                  </a:cubicBezTo>
                  <a:cubicBezTo>
                    <a:pt x="0" y="62"/>
                    <a:pt x="61" y="0"/>
                    <a:pt x="137" y="0"/>
                  </a:cubicBezTo>
                  <a:cubicBezTo>
                    <a:pt x="137" y="0"/>
                    <a:pt x="137" y="0"/>
                    <a:pt x="137" y="0"/>
                  </a:cubicBezTo>
                  <a:cubicBezTo>
                    <a:pt x="213" y="0"/>
                    <a:pt x="274" y="62"/>
                    <a:pt x="274" y="13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5" name="Group 4"/>
          <p:cNvGrpSpPr/>
          <p:nvPr/>
        </p:nvGrpSpPr>
        <p:grpSpPr>
          <a:xfrm>
            <a:off x="3201092" y="2933099"/>
            <a:ext cx="791303" cy="823236"/>
            <a:chOff x="3201092" y="2933099"/>
            <a:chExt cx="791303" cy="823236"/>
          </a:xfrm>
        </p:grpSpPr>
        <p:pic>
          <p:nvPicPr>
            <p:cNvPr id="157" name="Picture 15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1092" y="3665322"/>
              <a:ext cx="791303" cy="91013"/>
            </a:xfrm>
            <a:prstGeom prst="rect">
              <a:avLst/>
            </a:prstGeom>
          </p:spPr>
        </p:pic>
        <p:sp>
          <p:nvSpPr>
            <p:cNvPr id="467" name="Freeform 25"/>
            <p:cNvSpPr>
              <a:spLocks/>
            </p:cNvSpPr>
            <p:nvPr/>
          </p:nvSpPr>
          <p:spPr bwMode="auto">
            <a:xfrm>
              <a:off x="3219530" y="2933099"/>
              <a:ext cx="766603" cy="766603"/>
            </a:xfrm>
            <a:custGeom>
              <a:avLst/>
              <a:gdLst>
                <a:gd name="T0" fmla="*/ 366 w 366"/>
                <a:gd name="T1" fmla="*/ 183 h 366"/>
                <a:gd name="T2" fmla="*/ 183 w 366"/>
                <a:gd name="T3" fmla="*/ 366 h 366"/>
                <a:gd name="T4" fmla="*/ 183 w 366"/>
                <a:gd name="T5" fmla="*/ 366 h 366"/>
                <a:gd name="T6" fmla="*/ 0 w 366"/>
                <a:gd name="T7" fmla="*/ 183 h 366"/>
                <a:gd name="T8" fmla="*/ 0 w 366"/>
                <a:gd name="T9" fmla="*/ 183 h 366"/>
                <a:gd name="T10" fmla="*/ 183 w 366"/>
                <a:gd name="T11" fmla="*/ 0 h 366"/>
                <a:gd name="T12" fmla="*/ 183 w 366"/>
                <a:gd name="T13" fmla="*/ 0 h 366"/>
                <a:gd name="T14" fmla="*/ 366 w 366"/>
                <a:gd name="T15" fmla="*/ 183 h 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6" h="366">
                  <a:moveTo>
                    <a:pt x="366" y="183"/>
                  </a:moveTo>
                  <a:cubicBezTo>
                    <a:pt x="366" y="284"/>
                    <a:pt x="284" y="366"/>
                    <a:pt x="183" y="366"/>
                  </a:cubicBezTo>
                  <a:cubicBezTo>
                    <a:pt x="183" y="366"/>
                    <a:pt x="183" y="366"/>
                    <a:pt x="183" y="366"/>
                  </a:cubicBezTo>
                  <a:cubicBezTo>
                    <a:pt x="82" y="366"/>
                    <a:pt x="0" y="284"/>
                    <a:pt x="0" y="183"/>
                  </a:cubicBezTo>
                  <a:cubicBezTo>
                    <a:pt x="0" y="183"/>
                    <a:pt x="0" y="183"/>
                    <a:pt x="0" y="183"/>
                  </a:cubicBezTo>
                  <a:cubicBezTo>
                    <a:pt x="0" y="82"/>
                    <a:pt x="82" y="0"/>
                    <a:pt x="183" y="0"/>
                  </a:cubicBezTo>
                  <a:cubicBezTo>
                    <a:pt x="183" y="0"/>
                    <a:pt x="183" y="0"/>
                    <a:pt x="183" y="0"/>
                  </a:cubicBezTo>
                  <a:cubicBezTo>
                    <a:pt x="284" y="0"/>
                    <a:pt x="366" y="82"/>
                    <a:pt x="366" y="18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68" name="Freeform 26"/>
            <p:cNvSpPr>
              <a:spLocks/>
            </p:cNvSpPr>
            <p:nvPr/>
          </p:nvSpPr>
          <p:spPr bwMode="auto">
            <a:xfrm>
              <a:off x="3315573" y="3029141"/>
              <a:ext cx="574516" cy="574516"/>
            </a:xfrm>
            <a:custGeom>
              <a:avLst/>
              <a:gdLst>
                <a:gd name="T0" fmla="*/ 274 w 274"/>
                <a:gd name="T1" fmla="*/ 137 h 274"/>
                <a:gd name="T2" fmla="*/ 137 w 274"/>
                <a:gd name="T3" fmla="*/ 274 h 274"/>
                <a:gd name="T4" fmla="*/ 137 w 274"/>
                <a:gd name="T5" fmla="*/ 274 h 274"/>
                <a:gd name="T6" fmla="*/ 0 w 274"/>
                <a:gd name="T7" fmla="*/ 137 h 274"/>
                <a:gd name="T8" fmla="*/ 0 w 274"/>
                <a:gd name="T9" fmla="*/ 137 h 274"/>
                <a:gd name="T10" fmla="*/ 137 w 274"/>
                <a:gd name="T11" fmla="*/ 0 h 274"/>
                <a:gd name="T12" fmla="*/ 137 w 274"/>
                <a:gd name="T13" fmla="*/ 0 h 274"/>
                <a:gd name="T14" fmla="*/ 274 w 274"/>
                <a:gd name="T15" fmla="*/ 137 h 2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4" h="274">
                  <a:moveTo>
                    <a:pt x="274" y="137"/>
                  </a:moveTo>
                  <a:cubicBezTo>
                    <a:pt x="274" y="213"/>
                    <a:pt x="213" y="274"/>
                    <a:pt x="137" y="274"/>
                  </a:cubicBezTo>
                  <a:cubicBezTo>
                    <a:pt x="137" y="274"/>
                    <a:pt x="137" y="274"/>
                    <a:pt x="137" y="274"/>
                  </a:cubicBezTo>
                  <a:cubicBezTo>
                    <a:pt x="61" y="274"/>
                    <a:pt x="0" y="213"/>
                    <a:pt x="0" y="137"/>
                  </a:cubicBezTo>
                  <a:cubicBezTo>
                    <a:pt x="0" y="137"/>
                    <a:pt x="0" y="137"/>
                    <a:pt x="0" y="137"/>
                  </a:cubicBezTo>
                  <a:cubicBezTo>
                    <a:pt x="0" y="61"/>
                    <a:pt x="61" y="0"/>
                    <a:pt x="137" y="0"/>
                  </a:cubicBezTo>
                  <a:cubicBezTo>
                    <a:pt x="137" y="0"/>
                    <a:pt x="137" y="0"/>
                    <a:pt x="137" y="0"/>
                  </a:cubicBezTo>
                  <a:cubicBezTo>
                    <a:pt x="213" y="0"/>
                    <a:pt x="274" y="61"/>
                    <a:pt x="274" y="13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12" name="Group 11"/>
          <p:cNvGrpSpPr/>
          <p:nvPr/>
        </p:nvGrpSpPr>
        <p:grpSpPr>
          <a:xfrm>
            <a:off x="2484295" y="1368581"/>
            <a:ext cx="287338" cy="2978910"/>
            <a:chOff x="2484295" y="1368581"/>
            <a:chExt cx="287338" cy="2978910"/>
          </a:xfrm>
        </p:grpSpPr>
        <p:pic>
          <p:nvPicPr>
            <p:cNvPr id="86" name="Picture 8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898975">
              <a:off x="1138509" y="2714367"/>
              <a:ext cx="2978910" cy="287338"/>
            </a:xfrm>
            <a:prstGeom prst="rect">
              <a:avLst/>
            </a:prstGeom>
          </p:spPr>
        </p:pic>
        <p:sp>
          <p:nvSpPr>
            <p:cNvPr id="119" name="TextBox 118"/>
            <p:cNvSpPr txBox="1"/>
            <p:nvPr/>
          </p:nvSpPr>
          <p:spPr>
            <a:xfrm rot="3718116">
              <a:off x="2282103" y="3209322"/>
              <a:ext cx="691723" cy="246221"/>
            </a:xfrm>
            <a:prstGeom prst="rect">
              <a:avLst/>
            </a:prstGeom>
            <a:noFill/>
          </p:spPr>
          <p:txBody>
            <a:bodyPr wrap="square" rtlCol="0">
              <a:spAutoFit/>
            </a:bodyPr>
            <a:lstStyle/>
            <a:p>
              <a:pPr algn="ctr"/>
              <a:r>
                <a:rPr lang="en-US" sz="1000" dirty="0" smtClean="0">
                  <a:solidFill>
                    <a:schemeClr val="bg1"/>
                  </a:solidFill>
                  <a:latin typeface="Lato Bold" pitchFamily="34" charset="0"/>
                </a:rPr>
                <a:t>Stage 05</a:t>
              </a:r>
              <a:endParaRPr lang="en-US" sz="800" dirty="0">
                <a:solidFill>
                  <a:schemeClr val="bg1"/>
                </a:solidFill>
                <a:latin typeface="Lato Light" pitchFamily="34" charset="0"/>
              </a:endParaRPr>
            </a:p>
          </p:txBody>
        </p:sp>
      </p:grpSp>
      <p:grpSp>
        <p:nvGrpSpPr>
          <p:cNvPr id="11" name="Group 10"/>
          <p:cNvGrpSpPr/>
          <p:nvPr/>
        </p:nvGrpSpPr>
        <p:grpSpPr>
          <a:xfrm>
            <a:off x="1370411" y="1921648"/>
            <a:ext cx="1528762" cy="2643213"/>
            <a:chOff x="1370806" y="1913818"/>
            <a:chExt cx="1528762" cy="2643213"/>
          </a:xfrm>
        </p:grpSpPr>
        <p:sp>
          <p:nvSpPr>
            <p:cNvPr id="26" name="Freeform 6"/>
            <p:cNvSpPr>
              <a:spLocks/>
            </p:cNvSpPr>
            <p:nvPr/>
          </p:nvSpPr>
          <p:spPr bwMode="auto">
            <a:xfrm>
              <a:off x="1650206" y="1942419"/>
              <a:ext cx="103187" cy="139700"/>
            </a:xfrm>
            <a:custGeom>
              <a:avLst/>
              <a:gdLst>
                <a:gd name="T0" fmla="*/ 23 w 54"/>
                <a:gd name="T1" fmla="*/ 74 h 74"/>
                <a:gd name="T2" fmla="*/ 54 w 54"/>
                <a:gd name="T3" fmla="*/ 6 h 74"/>
              </a:gdLst>
              <a:ahLst/>
              <a:cxnLst>
                <a:cxn ang="0">
                  <a:pos x="T0" y="T1"/>
                </a:cxn>
                <a:cxn ang="0">
                  <a:pos x="T2" y="T3"/>
                </a:cxn>
              </a:cxnLst>
              <a:rect l="0" t="0" r="r" b="b"/>
              <a:pathLst>
                <a:path w="54" h="74">
                  <a:moveTo>
                    <a:pt x="23" y="74"/>
                  </a:moveTo>
                  <a:cubicBezTo>
                    <a:pt x="23" y="74"/>
                    <a:pt x="0" y="0"/>
                    <a:pt x="54" y="6"/>
                  </a:cubicBezTo>
                </a:path>
              </a:pathLst>
            </a:custGeom>
            <a:solidFill>
              <a:srgbClr val="3F3C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78" name="Picture 7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763784">
              <a:off x="1089469" y="2860627"/>
              <a:ext cx="2051460" cy="157842"/>
            </a:xfrm>
            <a:prstGeom prst="rect">
              <a:avLst/>
            </a:prstGeom>
          </p:spPr>
        </p:pic>
        <p:sp>
          <p:nvSpPr>
            <p:cNvPr id="462" name="Freeform 20"/>
            <p:cNvSpPr>
              <a:spLocks/>
            </p:cNvSpPr>
            <p:nvPr/>
          </p:nvSpPr>
          <p:spPr bwMode="auto">
            <a:xfrm>
              <a:off x="1370806" y="2013856"/>
              <a:ext cx="1528762" cy="2543175"/>
            </a:xfrm>
            <a:custGeom>
              <a:avLst/>
              <a:gdLst>
                <a:gd name="T0" fmla="*/ 228 w 803"/>
                <a:gd name="T1" fmla="*/ 193 h 1335"/>
                <a:gd name="T2" fmla="*/ 165 w 803"/>
                <a:gd name="T3" fmla="*/ 0 h 1335"/>
                <a:gd name="T4" fmla="*/ 0 w 803"/>
                <a:gd name="T5" fmla="*/ 319 h 1335"/>
                <a:gd name="T6" fmla="*/ 61 w 803"/>
                <a:gd name="T7" fmla="*/ 476 h 1335"/>
                <a:gd name="T8" fmla="*/ 540 w 803"/>
                <a:gd name="T9" fmla="*/ 1335 h 1335"/>
                <a:gd name="T10" fmla="*/ 803 w 803"/>
                <a:gd name="T11" fmla="*/ 1271 h 1335"/>
                <a:gd name="T12" fmla="*/ 228 w 803"/>
                <a:gd name="T13" fmla="*/ 193 h 1335"/>
              </a:gdLst>
              <a:ahLst/>
              <a:cxnLst>
                <a:cxn ang="0">
                  <a:pos x="T0" y="T1"/>
                </a:cxn>
                <a:cxn ang="0">
                  <a:pos x="T2" y="T3"/>
                </a:cxn>
                <a:cxn ang="0">
                  <a:pos x="T4" y="T5"/>
                </a:cxn>
                <a:cxn ang="0">
                  <a:pos x="T6" y="T7"/>
                </a:cxn>
                <a:cxn ang="0">
                  <a:pos x="T8" y="T9"/>
                </a:cxn>
                <a:cxn ang="0">
                  <a:pos x="T10" y="T11"/>
                </a:cxn>
                <a:cxn ang="0">
                  <a:pos x="T12" y="T13"/>
                </a:cxn>
              </a:cxnLst>
              <a:rect l="0" t="0" r="r" b="b"/>
              <a:pathLst>
                <a:path w="803" h="1335">
                  <a:moveTo>
                    <a:pt x="228" y="193"/>
                  </a:moveTo>
                  <a:cubicBezTo>
                    <a:pt x="183" y="102"/>
                    <a:pt x="167" y="35"/>
                    <a:pt x="165" y="0"/>
                  </a:cubicBezTo>
                  <a:cubicBezTo>
                    <a:pt x="0" y="319"/>
                    <a:pt x="0" y="319"/>
                    <a:pt x="0" y="319"/>
                  </a:cubicBezTo>
                  <a:cubicBezTo>
                    <a:pt x="7" y="353"/>
                    <a:pt x="24" y="403"/>
                    <a:pt x="61" y="476"/>
                  </a:cubicBezTo>
                  <a:cubicBezTo>
                    <a:pt x="156" y="666"/>
                    <a:pt x="409" y="1108"/>
                    <a:pt x="540" y="1335"/>
                  </a:cubicBezTo>
                  <a:cubicBezTo>
                    <a:pt x="632" y="1321"/>
                    <a:pt x="720" y="1300"/>
                    <a:pt x="803" y="1271"/>
                  </a:cubicBezTo>
                  <a:cubicBezTo>
                    <a:pt x="709" y="1098"/>
                    <a:pt x="343" y="420"/>
                    <a:pt x="228" y="193"/>
                  </a:cubicBezTo>
                  <a:close/>
                </a:path>
              </a:pathLst>
            </a:custGeom>
            <a:gradFill>
              <a:gsLst>
                <a:gs pos="0">
                  <a:schemeClr val="bg2"/>
                </a:gs>
                <a:gs pos="23000">
                  <a:schemeClr val="bg2">
                    <a:lumMod val="60000"/>
                    <a:lumOff val="40000"/>
                  </a:schemeClr>
                </a:gs>
                <a:gs pos="62000">
                  <a:schemeClr val="bg2"/>
                </a:gs>
              </a:gsLst>
              <a:lin ang="2400000" scaled="0"/>
            </a:gra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10" name="Group 9"/>
          <p:cNvGrpSpPr/>
          <p:nvPr/>
        </p:nvGrpSpPr>
        <p:grpSpPr>
          <a:xfrm>
            <a:off x="1062037" y="2400954"/>
            <a:ext cx="1338262" cy="2189415"/>
            <a:chOff x="1062037" y="2400954"/>
            <a:chExt cx="1338262" cy="2189415"/>
          </a:xfrm>
        </p:grpSpPr>
        <p:sp>
          <p:nvSpPr>
            <p:cNvPr id="27" name="Freeform 7"/>
            <p:cNvSpPr>
              <a:spLocks/>
            </p:cNvSpPr>
            <p:nvPr/>
          </p:nvSpPr>
          <p:spPr bwMode="auto">
            <a:xfrm>
              <a:off x="1331912" y="2501219"/>
              <a:ext cx="103187" cy="142875"/>
            </a:xfrm>
            <a:custGeom>
              <a:avLst/>
              <a:gdLst>
                <a:gd name="T0" fmla="*/ 23 w 54"/>
                <a:gd name="T1" fmla="*/ 75 h 75"/>
                <a:gd name="T2" fmla="*/ 54 w 54"/>
                <a:gd name="T3" fmla="*/ 6 h 75"/>
              </a:gdLst>
              <a:ahLst/>
              <a:cxnLst>
                <a:cxn ang="0">
                  <a:pos x="T0" y="T1"/>
                </a:cxn>
                <a:cxn ang="0">
                  <a:pos x="T2" y="T3"/>
                </a:cxn>
              </a:cxnLst>
              <a:rect l="0" t="0" r="r" b="b"/>
              <a:pathLst>
                <a:path w="54" h="75">
                  <a:moveTo>
                    <a:pt x="23" y="75"/>
                  </a:moveTo>
                  <a:cubicBezTo>
                    <a:pt x="23" y="75"/>
                    <a:pt x="0" y="0"/>
                    <a:pt x="54" y="6"/>
                  </a:cubicBezTo>
                </a:path>
              </a:pathLst>
            </a:custGeom>
            <a:solidFill>
              <a:srgbClr val="3F3C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79" name="Picture 7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763784">
              <a:off x="814526" y="3218958"/>
              <a:ext cx="1773551" cy="137544"/>
            </a:xfrm>
            <a:prstGeom prst="rect">
              <a:avLst/>
            </a:prstGeom>
          </p:spPr>
        </p:pic>
        <p:sp>
          <p:nvSpPr>
            <p:cNvPr id="459" name="Freeform 17"/>
            <p:cNvSpPr>
              <a:spLocks/>
            </p:cNvSpPr>
            <p:nvPr/>
          </p:nvSpPr>
          <p:spPr bwMode="auto">
            <a:xfrm>
              <a:off x="1062037" y="2586944"/>
              <a:ext cx="1338262" cy="2003425"/>
            </a:xfrm>
            <a:custGeom>
              <a:avLst/>
              <a:gdLst>
                <a:gd name="T0" fmla="*/ 703 w 703"/>
                <a:gd name="T1" fmla="*/ 1034 h 1052"/>
                <a:gd name="T2" fmla="*/ 224 w 703"/>
                <a:gd name="T3" fmla="*/ 175 h 1052"/>
                <a:gd name="T4" fmla="*/ 160 w 703"/>
                <a:gd name="T5" fmla="*/ 0 h 1052"/>
                <a:gd name="T6" fmla="*/ 0 w 703"/>
                <a:gd name="T7" fmla="*/ 294 h 1052"/>
                <a:gd name="T8" fmla="*/ 42 w 703"/>
                <a:gd name="T9" fmla="*/ 397 h 1052"/>
                <a:gd name="T10" fmla="*/ 426 w 703"/>
                <a:gd name="T11" fmla="*/ 1052 h 1052"/>
                <a:gd name="T12" fmla="*/ 456 w 703"/>
                <a:gd name="T13" fmla="*/ 1052 h 1052"/>
                <a:gd name="T14" fmla="*/ 703 w 703"/>
                <a:gd name="T15" fmla="*/ 1034 h 10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3" h="1052">
                  <a:moveTo>
                    <a:pt x="703" y="1034"/>
                  </a:moveTo>
                  <a:cubicBezTo>
                    <a:pt x="572" y="807"/>
                    <a:pt x="319" y="365"/>
                    <a:pt x="224" y="175"/>
                  </a:cubicBezTo>
                  <a:cubicBezTo>
                    <a:pt x="180" y="88"/>
                    <a:pt x="163" y="34"/>
                    <a:pt x="160" y="0"/>
                  </a:cubicBezTo>
                  <a:cubicBezTo>
                    <a:pt x="0" y="294"/>
                    <a:pt x="0" y="294"/>
                    <a:pt x="0" y="294"/>
                  </a:cubicBezTo>
                  <a:cubicBezTo>
                    <a:pt x="5" y="317"/>
                    <a:pt x="18" y="350"/>
                    <a:pt x="42" y="397"/>
                  </a:cubicBezTo>
                  <a:cubicBezTo>
                    <a:pt x="124" y="552"/>
                    <a:pt x="366" y="954"/>
                    <a:pt x="426" y="1052"/>
                  </a:cubicBezTo>
                  <a:cubicBezTo>
                    <a:pt x="436" y="1052"/>
                    <a:pt x="446" y="1052"/>
                    <a:pt x="456" y="1052"/>
                  </a:cubicBezTo>
                  <a:cubicBezTo>
                    <a:pt x="541" y="1052"/>
                    <a:pt x="623" y="1046"/>
                    <a:pt x="703" y="1034"/>
                  </a:cubicBezTo>
                  <a:close/>
                </a:path>
              </a:pathLst>
            </a:custGeom>
            <a:gradFill>
              <a:gsLst>
                <a:gs pos="0">
                  <a:schemeClr val="accent1"/>
                </a:gs>
                <a:gs pos="23000">
                  <a:schemeClr val="accent1">
                    <a:lumMod val="60000"/>
                    <a:lumOff val="40000"/>
                  </a:schemeClr>
                </a:gs>
                <a:gs pos="62000">
                  <a:schemeClr val="accent1"/>
                </a:gs>
              </a:gsLst>
              <a:lin ang="1800000" scaled="0"/>
            </a:gra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9" name="Group 8"/>
          <p:cNvGrpSpPr/>
          <p:nvPr/>
        </p:nvGrpSpPr>
        <p:grpSpPr>
          <a:xfrm>
            <a:off x="765968" y="2923683"/>
            <a:ext cx="1109662" cy="1666685"/>
            <a:chOff x="765968" y="2923683"/>
            <a:chExt cx="1109662" cy="1666685"/>
          </a:xfrm>
        </p:grpSpPr>
        <p:sp>
          <p:nvSpPr>
            <p:cNvPr id="30" name="Freeform 8"/>
            <p:cNvSpPr>
              <a:spLocks/>
            </p:cNvSpPr>
            <p:nvPr/>
          </p:nvSpPr>
          <p:spPr bwMode="auto">
            <a:xfrm>
              <a:off x="1015206" y="3042556"/>
              <a:ext cx="115887" cy="146050"/>
            </a:xfrm>
            <a:custGeom>
              <a:avLst/>
              <a:gdLst>
                <a:gd name="T0" fmla="*/ 33 w 61"/>
                <a:gd name="T1" fmla="*/ 77 h 77"/>
                <a:gd name="T2" fmla="*/ 61 w 61"/>
                <a:gd name="T3" fmla="*/ 9 h 77"/>
              </a:gdLst>
              <a:ahLst/>
              <a:cxnLst>
                <a:cxn ang="0">
                  <a:pos x="T0" y="T1"/>
                </a:cxn>
                <a:cxn ang="0">
                  <a:pos x="T2" y="T3"/>
                </a:cxn>
              </a:cxnLst>
              <a:rect l="0" t="0" r="r" b="b"/>
              <a:pathLst>
                <a:path w="61" h="77">
                  <a:moveTo>
                    <a:pt x="33" y="77"/>
                  </a:moveTo>
                  <a:cubicBezTo>
                    <a:pt x="33" y="77"/>
                    <a:pt x="0" y="0"/>
                    <a:pt x="61" y="9"/>
                  </a:cubicBezTo>
                </a:path>
              </a:pathLst>
            </a:custGeom>
            <a:solidFill>
              <a:srgbClr val="3F3C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80" name="Picture 7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3653274">
              <a:off x="594210" y="3585590"/>
              <a:ext cx="1461358" cy="137544"/>
            </a:xfrm>
            <a:prstGeom prst="rect">
              <a:avLst/>
            </a:prstGeom>
          </p:spPr>
        </p:pic>
        <p:sp>
          <p:nvSpPr>
            <p:cNvPr id="460" name="Freeform 18"/>
            <p:cNvSpPr>
              <a:spLocks/>
            </p:cNvSpPr>
            <p:nvPr/>
          </p:nvSpPr>
          <p:spPr bwMode="auto">
            <a:xfrm>
              <a:off x="765968" y="3121931"/>
              <a:ext cx="1109662" cy="1468437"/>
            </a:xfrm>
            <a:custGeom>
              <a:avLst/>
              <a:gdLst>
                <a:gd name="T0" fmla="*/ 199 w 583"/>
                <a:gd name="T1" fmla="*/ 116 h 771"/>
                <a:gd name="T2" fmla="*/ 155 w 583"/>
                <a:gd name="T3" fmla="*/ 0 h 771"/>
                <a:gd name="T4" fmla="*/ 0 w 583"/>
                <a:gd name="T5" fmla="*/ 281 h 771"/>
                <a:gd name="T6" fmla="*/ 40 w 583"/>
                <a:gd name="T7" fmla="*/ 373 h 771"/>
                <a:gd name="T8" fmla="*/ 259 w 583"/>
                <a:gd name="T9" fmla="*/ 733 h 771"/>
                <a:gd name="T10" fmla="*/ 583 w 583"/>
                <a:gd name="T11" fmla="*/ 771 h 771"/>
                <a:gd name="T12" fmla="*/ 199 w 583"/>
                <a:gd name="T13" fmla="*/ 116 h 771"/>
              </a:gdLst>
              <a:ahLst/>
              <a:cxnLst>
                <a:cxn ang="0">
                  <a:pos x="T0" y="T1"/>
                </a:cxn>
                <a:cxn ang="0">
                  <a:pos x="T2" y="T3"/>
                </a:cxn>
                <a:cxn ang="0">
                  <a:pos x="T4" y="T5"/>
                </a:cxn>
                <a:cxn ang="0">
                  <a:pos x="T6" y="T7"/>
                </a:cxn>
                <a:cxn ang="0">
                  <a:pos x="T8" y="T9"/>
                </a:cxn>
                <a:cxn ang="0">
                  <a:pos x="T10" y="T11"/>
                </a:cxn>
                <a:cxn ang="0">
                  <a:pos x="T12" y="T13"/>
                </a:cxn>
              </a:cxnLst>
              <a:rect l="0" t="0" r="r" b="b"/>
              <a:pathLst>
                <a:path w="583" h="771">
                  <a:moveTo>
                    <a:pt x="199" y="116"/>
                  </a:moveTo>
                  <a:cubicBezTo>
                    <a:pt x="170" y="59"/>
                    <a:pt x="158" y="23"/>
                    <a:pt x="155" y="0"/>
                  </a:cubicBezTo>
                  <a:cubicBezTo>
                    <a:pt x="0" y="281"/>
                    <a:pt x="0" y="281"/>
                    <a:pt x="0" y="281"/>
                  </a:cubicBezTo>
                  <a:cubicBezTo>
                    <a:pt x="5" y="302"/>
                    <a:pt x="17" y="331"/>
                    <a:pt x="40" y="373"/>
                  </a:cubicBezTo>
                  <a:cubicBezTo>
                    <a:pt x="84" y="452"/>
                    <a:pt x="176" y="601"/>
                    <a:pt x="259" y="733"/>
                  </a:cubicBezTo>
                  <a:cubicBezTo>
                    <a:pt x="362" y="756"/>
                    <a:pt x="470" y="769"/>
                    <a:pt x="583" y="771"/>
                  </a:cubicBezTo>
                  <a:cubicBezTo>
                    <a:pt x="523" y="673"/>
                    <a:pt x="281" y="271"/>
                    <a:pt x="199" y="116"/>
                  </a:cubicBezTo>
                  <a:close/>
                </a:path>
              </a:pathLst>
            </a:custGeom>
            <a:gradFill>
              <a:gsLst>
                <a:gs pos="0">
                  <a:schemeClr val="accent2"/>
                </a:gs>
                <a:gs pos="23000">
                  <a:schemeClr val="accent2">
                    <a:lumMod val="60000"/>
                    <a:lumOff val="40000"/>
                  </a:schemeClr>
                </a:gs>
                <a:gs pos="62000">
                  <a:schemeClr val="accent2"/>
                </a:gs>
              </a:gsLst>
              <a:lin ang="1200000" scaled="0"/>
            </a:gra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8" name="Group 7"/>
          <p:cNvGrpSpPr/>
          <p:nvPr/>
        </p:nvGrpSpPr>
        <p:grpSpPr>
          <a:xfrm>
            <a:off x="477837" y="3478601"/>
            <a:ext cx="782637" cy="1040330"/>
            <a:chOff x="477837" y="3478601"/>
            <a:chExt cx="782637" cy="1040330"/>
          </a:xfrm>
        </p:grpSpPr>
        <p:sp>
          <p:nvSpPr>
            <p:cNvPr id="31" name="Freeform 9"/>
            <p:cNvSpPr>
              <a:spLocks/>
            </p:cNvSpPr>
            <p:nvPr/>
          </p:nvSpPr>
          <p:spPr bwMode="auto">
            <a:xfrm>
              <a:off x="720724" y="3537856"/>
              <a:ext cx="107950" cy="147637"/>
            </a:xfrm>
            <a:custGeom>
              <a:avLst/>
              <a:gdLst>
                <a:gd name="T0" fmla="*/ 29 w 57"/>
                <a:gd name="T1" fmla="*/ 78 h 78"/>
                <a:gd name="T2" fmla="*/ 57 w 57"/>
                <a:gd name="T3" fmla="*/ 9 h 78"/>
              </a:gdLst>
              <a:ahLst/>
              <a:cxnLst>
                <a:cxn ang="0">
                  <a:pos x="T0" y="T1"/>
                </a:cxn>
                <a:cxn ang="0">
                  <a:pos x="T2" y="T3"/>
                </a:cxn>
              </a:cxnLst>
              <a:rect l="0" t="0" r="r" b="b"/>
              <a:pathLst>
                <a:path w="57" h="78">
                  <a:moveTo>
                    <a:pt x="29" y="78"/>
                  </a:moveTo>
                  <a:cubicBezTo>
                    <a:pt x="29" y="78"/>
                    <a:pt x="0" y="0"/>
                    <a:pt x="57" y="9"/>
                  </a:cubicBezTo>
                </a:path>
              </a:pathLst>
            </a:custGeom>
            <a:solidFill>
              <a:srgbClr val="3F3C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81" name="Picture 8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3568546">
              <a:off x="420520" y="3864944"/>
              <a:ext cx="958966" cy="186279"/>
            </a:xfrm>
            <a:prstGeom prst="rect">
              <a:avLst/>
            </a:prstGeom>
          </p:spPr>
        </p:pic>
        <p:sp>
          <p:nvSpPr>
            <p:cNvPr id="461" name="Freeform 19"/>
            <p:cNvSpPr>
              <a:spLocks/>
            </p:cNvSpPr>
            <p:nvPr/>
          </p:nvSpPr>
          <p:spPr bwMode="auto">
            <a:xfrm>
              <a:off x="477837" y="3604531"/>
              <a:ext cx="782637" cy="914400"/>
            </a:xfrm>
            <a:custGeom>
              <a:avLst/>
              <a:gdLst>
                <a:gd name="T0" fmla="*/ 192 w 411"/>
                <a:gd name="T1" fmla="*/ 120 h 480"/>
                <a:gd name="T2" fmla="*/ 149 w 411"/>
                <a:gd name="T3" fmla="*/ 0 h 480"/>
                <a:gd name="T4" fmla="*/ 149 w 411"/>
                <a:gd name="T5" fmla="*/ 0 h 480"/>
                <a:gd name="T6" fmla="*/ 24 w 411"/>
                <a:gd name="T7" fmla="*/ 249 h 480"/>
                <a:gd name="T8" fmla="*/ 89 w 411"/>
                <a:gd name="T9" fmla="*/ 367 h 480"/>
                <a:gd name="T10" fmla="*/ 411 w 411"/>
                <a:gd name="T11" fmla="*/ 480 h 480"/>
                <a:gd name="T12" fmla="*/ 192 w 411"/>
                <a:gd name="T13" fmla="*/ 120 h 480"/>
              </a:gdLst>
              <a:ahLst/>
              <a:cxnLst>
                <a:cxn ang="0">
                  <a:pos x="T0" y="T1"/>
                </a:cxn>
                <a:cxn ang="0">
                  <a:pos x="T2" y="T3"/>
                </a:cxn>
                <a:cxn ang="0">
                  <a:pos x="T4" y="T5"/>
                </a:cxn>
                <a:cxn ang="0">
                  <a:pos x="T6" y="T7"/>
                </a:cxn>
                <a:cxn ang="0">
                  <a:pos x="T8" y="T9"/>
                </a:cxn>
                <a:cxn ang="0">
                  <a:pos x="T10" y="T11"/>
                </a:cxn>
                <a:cxn ang="0">
                  <a:pos x="T12" y="T13"/>
                </a:cxn>
              </a:cxnLst>
              <a:rect l="0" t="0" r="r" b="b"/>
              <a:pathLst>
                <a:path w="411" h="480">
                  <a:moveTo>
                    <a:pt x="192" y="120"/>
                  </a:moveTo>
                  <a:cubicBezTo>
                    <a:pt x="156" y="56"/>
                    <a:pt x="147" y="20"/>
                    <a:pt x="149" y="0"/>
                  </a:cubicBezTo>
                  <a:cubicBezTo>
                    <a:pt x="149" y="0"/>
                    <a:pt x="149" y="0"/>
                    <a:pt x="149" y="0"/>
                  </a:cubicBezTo>
                  <a:cubicBezTo>
                    <a:pt x="149" y="0"/>
                    <a:pt x="68" y="164"/>
                    <a:pt x="24" y="249"/>
                  </a:cubicBezTo>
                  <a:cubicBezTo>
                    <a:pt x="0" y="299"/>
                    <a:pt x="47" y="341"/>
                    <a:pt x="89" y="367"/>
                  </a:cubicBezTo>
                  <a:cubicBezTo>
                    <a:pt x="186" y="416"/>
                    <a:pt x="294" y="454"/>
                    <a:pt x="411" y="480"/>
                  </a:cubicBezTo>
                  <a:cubicBezTo>
                    <a:pt x="328" y="348"/>
                    <a:pt x="236" y="199"/>
                    <a:pt x="192" y="120"/>
                  </a:cubicBezTo>
                  <a:close/>
                </a:path>
              </a:pathLst>
            </a:custGeom>
            <a:gradFill>
              <a:gsLst>
                <a:gs pos="0">
                  <a:schemeClr val="accent3"/>
                </a:gs>
                <a:gs pos="23000">
                  <a:schemeClr val="accent3">
                    <a:lumMod val="60000"/>
                    <a:lumOff val="40000"/>
                  </a:schemeClr>
                </a:gs>
                <a:gs pos="62000">
                  <a:schemeClr val="accent3"/>
                </a:gs>
              </a:gsLst>
              <a:lin ang="2400000" scaled="0"/>
            </a:gra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7" name="Groupe 6"/>
          <p:cNvGrpSpPr/>
          <p:nvPr/>
        </p:nvGrpSpPr>
        <p:grpSpPr>
          <a:xfrm>
            <a:off x="1963738" y="1444737"/>
            <a:ext cx="1451767" cy="579437"/>
            <a:chOff x="1963738" y="1444737"/>
            <a:chExt cx="1451767" cy="579437"/>
          </a:xfrm>
        </p:grpSpPr>
        <p:grpSp>
          <p:nvGrpSpPr>
            <p:cNvPr id="19" name="Group 18"/>
            <p:cNvGrpSpPr/>
            <p:nvPr/>
          </p:nvGrpSpPr>
          <p:grpSpPr>
            <a:xfrm>
              <a:off x="1963738" y="1526494"/>
              <a:ext cx="1223962" cy="479424"/>
              <a:chOff x="1963738" y="1526494"/>
              <a:chExt cx="1223962" cy="479424"/>
            </a:xfrm>
          </p:grpSpPr>
          <p:sp>
            <p:nvSpPr>
              <p:cNvPr id="456" name="Rectangle 14"/>
              <p:cNvSpPr>
                <a:spLocks noChangeArrowheads="1"/>
              </p:cNvSpPr>
              <p:nvPr/>
            </p:nvSpPr>
            <p:spPr bwMode="auto">
              <a:xfrm>
                <a:off x="1963738" y="1526494"/>
                <a:ext cx="1223962" cy="401637"/>
              </a:xfrm>
              <a:prstGeom prst="rect">
                <a:avLst/>
              </a:prstGeom>
              <a:gradFill flip="none" rotWithShape="1">
                <a:gsLst>
                  <a:gs pos="11000">
                    <a:schemeClr val="tx2">
                      <a:lumMod val="50000"/>
                    </a:schemeClr>
                  </a:gs>
                  <a:gs pos="38000">
                    <a:schemeClr val="tx2"/>
                  </a:gs>
                </a:gsLst>
                <a:lin ang="204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pic>
            <p:nvPicPr>
              <p:cNvPr id="82" name="Picture 8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49149" y="1842405"/>
                <a:ext cx="1067426" cy="163513"/>
              </a:xfrm>
              <a:prstGeom prst="rect">
                <a:avLst/>
              </a:prstGeom>
            </p:spPr>
          </p:pic>
        </p:grpSp>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42418" y="1444737"/>
              <a:ext cx="57308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051"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88951" y="1516473"/>
            <a:ext cx="1573213" cy="290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852902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300"/>
                                        <p:tgtEl>
                                          <p:spTgt spid="23"/>
                                        </p:tgtEl>
                                      </p:cBhvr>
                                    </p:animEffect>
                                    <p:anim calcmode="lin" valueType="num">
                                      <p:cBhvr>
                                        <p:cTn id="8" dur="300" fill="hold"/>
                                        <p:tgtEl>
                                          <p:spTgt spid="23"/>
                                        </p:tgtEl>
                                        <p:attrNameLst>
                                          <p:attrName>ppt_x</p:attrName>
                                        </p:attrNameLst>
                                      </p:cBhvr>
                                      <p:tavLst>
                                        <p:tav tm="0">
                                          <p:val>
                                            <p:strVal val="#ppt_x"/>
                                          </p:val>
                                        </p:tav>
                                        <p:tav tm="100000">
                                          <p:val>
                                            <p:strVal val="#ppt_x"/>
                                          </p:val>
                                        </p:tav>
                                      </p:tavLst>
                                    </p:anim>
                                    <p:anim calcmode="lin" valueType="num">
                                      <p:cBhvr>
                                        <p:cTn id="9" dur="300" fill="hold"/>
                                        <p:tgtEl>
                                          <p:spTgt spid="23"/>
                                        </p:tgtEl>
                                        <p:attrNameLst>
                                          <p:attrName>ppt_y</p:attrName>
                                        </p:attrNameLst>
                                      </p:cBhvr>
                                      <p:tavLst>
                                        <p:tav tm="0">
                                          <p:val>
                                            <p:strVal val="#ppt_y-.1"/>
                                          </p:val>
                                        </p:tav>
                                        <p:tav tm="100000">
                                          <p:val>
                                            <p:strVal val="#ppt_y"/>
                                          </p:val>
                                        </p:tav>
                                      </p:tavLst>
                                    </p:anim>
                                  </p:childTnLst>
                                </p:cTn>
                              </p:par>
                            </p:childTnLst>
                          </p:cTn>
                        </p:par>
                        <p:par>
                          <p:cTn id="10" fill="hold">
                            <p:stCondLst>
                              <p:cond delay="300"/>
                            </p:stCondLst>
                            <p:childTnLst>
                              <p:par>
                                <p:cTn id="11" presetID="55" presetClass="entr" presetSubtype="0" fill="hold" grpId="0" nodeType="afterEffect">
                                  <p:stCondLst>
                                    <p:cond delay="0"/>
                                  </p:stCondLst>
                                  <p:childTnLst>
                                    <p:set>
                                      <p:cBhvr>
                                        <p:cTn id="12" dur="1" fill="hold">
                                          <p:stCondLst>
                                            <p:cond delay="0"/>
                                          </p:stCondLst>
                                        </p:cTn>
                                        <p:tgtEl>
                                          <p:spTgt spid="73"/>
                                        </p:tgtEl>
                                        <p:attrNameLst>
                                          <p:attrName>style.visibility</p:attrName>
                                        </p:attrNameLst>
                                      </p:cBhvr>
                                      <p:to>
                                        <p:strVal val="visible"/>
                                      </p:to>
                                    </p:set>
                                    <p:anim calcmode="lin" valueType="num">
                                      <p:cBhvr>
                                        <p:cTn id="13" dur="300" fill="hold"/>
                                        <p:tgtEl>
                                          <p:spTgt spid="73"/>
                                        </p:tgtEl>
                                        <p:attrNameLst>
                                          <p:attrName>ppt_w</p:attrName>
                                        </p:attrNameLst>
                                      </p:cBhvr>
                                      <p:tavLst>
                                        <p:tav tm="0">
                                          <p:val>
                                            <p:strVal val="#ppt_w*0.70"/>
                                          </p:val>
                                        </p:tav>
                                        <p:tav tm="100000">
                                          <p:val>
                                            <p:strVal val="#ppt_w"/>
                                          </p:val>
                                        </p:tav>
                                      </p:tavLst>
                                    </p:anim>
                                    <p:anim calcmode="lin" valueType="num">
                                      <p:cBhvr>
                                        <p:cTn id="14" dur="300" fill="hold"/>
                                        <p:tgtEl>
                                          <p:spTgt spid="73"/>
                                        </p:tgtEl>
                                        <p:attrNameLst>
                                          <p:attrName>ppt_h</p:attrName>
                                        </p:attrNameLst>
                                      </p:cBhvr>
                                      <p:tavLst>
                                        <p:tav tm="0">
                                          <p:val>
                                            <p:strVal val="#ppt_h"/>
                                          </p:val>
                                        </p:tav>
                                        <p:tav tm="100000">
                                          <p:val>
                                            <p:strVal val="#ppt_h"/>
                                          </p:val>
                                        </p:tav>
                                      </p:tavLst>
                                    </p:anim>
                                    <p:animEffect transition="in" filter="fade">
                                      <p:cBhvr>
                                        <p:cTn id="15" dur="300"/>
                                        <p:tgtEl>
                                          <p:spTgt spid="7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051"/>
                                        </p:tgtEl>
                                        <p:attrNameLst>
                                          <p:attrName>style.visibility</p:attrName>
                                        </p:attrNameLst>
                                      </p:cBhvr>
                                      <p:to>
                                        <p:strVal val="visible"/>
                                      </p:to>
                                    </p:set>
                                  </p:childTnLst>
                                </p:cTn>
                              </p:par>
                            </p:childTnLst>
                          </p:cTn>
                        </p:par>
                        <p:par>
                          <p:cTn id="34" fill="hold">
                            <p:stCondLst>
                              <p:cond delay="0"/>
                            </p:stCondLst>
                            <p:childTnLst>
                              <p:par>
                                <p:cTn id="35" presetID="2" presetClass="entr" presetSubtype="2" fill="hold" grpId="0" nodeType="afterEffect">
                                  <p:stCondLst>
                                    <p:cond delay="0"/>
                                  </p:stCondLst>
                                  <p:childTnLst>
                                    <p:set>
                                      <p:cBhvr>
                                        <p:cTn id="36" dur="1" fill="hold">
                                          <p:stCondLst>
                                            <p:cond delay="0"/>
                                          </p:stCondLst>
                                        </p:cTn>
                                        <p:tgtEl>
                                          <p:spTgt spid="93"/>
                                        </p:tgtEl>
                                        <p:attrNameLst>
                                          <p:attrName>style.visibility</p:attrName>
                                        </p:attrNameLst>
                                      </p:cBhvr>
                                      <p:to>
                                        <p:strVal val="visible"/>
                                      </p:to>
                                    </p:set>
                                    <p:anim calcmode="lin" valueType="num">
                                      <p:cBhvr additive="base">
                                        <p:cTn id="37" dur="500" fill="hold"/>
                                        <p:tgtEl>
                                          <p:spTgt spid="93"/>
                                        </p:tgtEl>
                                        <p:attrNameLst>
                                          <p:attrName>ppt_x</p:attrName>
                                        </p:attrNameLst>
                                      </p:cBhvr>
                                      <p:tavLst>
                                        <p:tav tm="0">
                                          <p:val>
                                            <p:strVal val="1+#ppt_w/2"/>
                                          </p:val>
                                        </p:tav>
                                        <p:tav tm="100000">
                                          <p:val>
                                            <p:strVal val="#ppt_x"/>
                                          </p:val>
                                        </p:tav>
                                      </p:tavLst>
                                    </p:anim>
                                    <p:anim calcmode="lin" valueType="num">
                                      <p:cBhvr additive="base">
                                        <p:cTn id="38" dur="500" fill="hold"/>
                                        <p:tgtEl>
                                          <p:spTgt spid="93"/>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down)">
                                      <p:cBhvr>
                                        <p:cTn id="43" dur="500"/>
                                        <p:tgtEl>
                                          <p:spTgt spid="11"/>
                                        </p:tgtEl>
                                      </p:cBhvr>
                                    </p:animEffect>
                                  </p:childTnLst>
                                </p:cTn>
                              </p:par>
                            </p:childTnLst>
                          </p:cTn>
                        </p:par>
                        <p:par>
                          <p:cTn id="44" fill="hold">
                            <p:stCondLst>
                              <p:cond delay="500"/>
                            </p:stCondLst>
                            <p:childTnLst>
                              <p:par>
                                <p:cTn id="45" presetID="22" presetClass="entr" presetSubtype="8"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left)">
                                      <p:cBhvr>
                                        <p:cTn id="47" dur="500"/>
                                        <p:tgtEl>
                                          <p:spTgt spid="20"/>
                                        </p:tgtEl>
                                      </p:cBhvr>
                                    </p:animEffect>
                                  </p:childTnLst>
                                </p:cTn>
                              </p:par>
                              <p:par>
                                <p:cTn id="48" presetID="53" presetClass="entr" presetSubtype="16" fill="hold" nodeType="with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p:cTn id="50" dur="500" fill="hold"/>
                                        <p:tgtEl>
                                          <p:spTgt spid="2"/>
                                        </p:tgtEl>
                                        <p:attrNameLst>
                                          <p:attrName>ppt_w</p:attrName>
                                        </p:attrNameLst>
                                      </p:cBhvr>
                                      <p:tavLst>
                                        <p:tav tm="0">
                                          <p:val>
                                            <p:fltVal val="0"/>
                                          </p:val>
                                        </p:tav>
                                        <p:tav tm="100000">
                                          <p:val>
                                            <p:strVal val="#ppt_w"/>
                                          </p:val>
                                        </p:tav>
                                      </p:tavLst>
                                    </p:anim>
                                    <p:anim calcmode="lin" valueType="num">
                                      <p:cBhvr>
                                        <p:cTn id="51" dur="500" fill="hold"/>
                                        <p:tgtEl>
                                          <p:spTgt spid="2"/>
                                        </p:tgtEl>
                                        <p:attrNameLst>
                                          <p:attrName>ppt_h</p:attrName>
                                        </p:attrNameLst>
                                      </p:cBhvr>
                                      <p:tavLst>
                                        <p:tav tm="0">
                                          <p:val>
                                            <p:fltVal val="0"/>
                                          </p:val>
                                        </p:tav>
                                        <p:tav tm="100000">
                                          <p:val>
                                            <p:strVal val="#ppt_h"/>
                                          </p:val>
                                        </p:tav>
                                      </p:tavLst>
                                    </p:anim>
                                    <p:animEffect transition="in" filter="fade">
                                      <p:cBhvr>
                                        <p:cTn id="52" dur="500"/>
                                        <p:tgtEl>
                                          <p:spTgt spid="2"/>
                                        </p:tgtEl>
                                      </p:cBhvr>
                                    </p:animEffect>
                                  </p:childTnLst>
                                </p:cTn>
                              </p:par>
                              <p:par>
                                <p:cTn id="53" presetID="53" presetClass="entr" presetSubtype="16" fill="hold" nodeType="withEffect">
                                  <p:stCondLst>
                                    <p:cond delay="0"/>
                                  </p:stCondLst>
                                  <p:childTnLst>
                                    <p:set>
                                      <p:cBhvr>
                                        <p:cTn id="54" dur="1" fill="hold">
                                          <p:stCondLst>
                                            <p:cond delay="0"/>
                                          </p:stCondLst>
                                        </p:cTn>
                                        <p:tgtEl>
                                          <p:spTgt spid="3"/>
                                        </p:tgtEl>
                                        <p:attrNameLst>
                                          <p:attrName>style.visibility</p:attrName>
                                        </p:attrNameLst>
                                      </p:cBhvr>
                                      <p:to>
                                        <p:strVal val="visible"/>
                                      </p:to>
                                    </p:set>
                                    <p:anim calcmode="lin" valueType="num">
                                      <p:cBhvr>
                                        <p:cTn id="55" dur="500" fill="hold"/>
                                        <p:tgtEl>
                                          <p:spTgt spid="3"/>
                                        </p:tgtEl>
                                        <p:attrNameLst>
                                          <p:attrName>ppt_w</p:attrName>
                                        </p:attrNameLst>
                                      </p:cBhvr>
                                      <p:tavLst>
                                        <p:tav tm="0">
                                          <p:val>
                                            <p:fltVal val="0"/>
                                          </p:val>
                                        </p:tav>
                                        <p:tav tm="100000">
                                          <p:val>
                                            <p:strVal val="#ppt_w"/>
                                          </p:val>
                                        </p:tav>
                                      </p:tavLst>
                                    </p:anim>
                                    <p:anim calcmode="lin" valueType="num">
                                      <p:cBhvr>
                                        <p:cTn id="56" dur="500" fill="hold"/>
                                        <p:tgtEl>
                                          <p:spTgt spid="3"/>
                                        </p:tgtEl>
                                        <p:attrNameLst>
                                          <p:attrName>ppt_h</p:attrName>
                                        </p:attrNameLst>
                                      </p:cBhvr>
                                      <p:tavLst>
                                        <p:tav tm="0">
                                          <p:val>
                                            <p:fltVal val="0"/>
                                          </p:val>
                                        </p:tav>
                                        <p:tav tm="100000">
                                          <p:val>
                                            <p:strVal val="#ppt_h"/>
                                          </p:val>
                                        </p:tav>
                                      </p:tavLst>
                                    </p:anim>
                                    <p:animEffect transition="in" filter="fade">
                                      <p:cBhvr>
                                        <p:cTn id="57" dur="500"/>
                                        <p:tgtEl>
                                          <p:spTgt spid="3"/>
                                        </p:tgtEl>
                                      </p:cBhvr>
                                    </p:animEffect>
                                  </p:childTnLst>
                                </p:cTn>
                              </p:par>
                            </p:childTnLst>
                          </p:cTn>
                        </p:par>
                        <p:par>
                          <p:cTn id="58" fill="hold">
                            <p:stCondLst>
                              <p:cond delay="1000"/>
                            </p:stCondLst>
                            <p:childTnLst>
                              <p:par>
                                <p:cTn id="59" presetID="22" presetClass="entr" presetSubtype="8"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wipe(left)">
                                      <p:cBhvr>
                                        <p:cTn id="61" dur="500"/>
                                        <p:tgtEl>
                                          <p:spTgt spid="15"/>
                                        </p:tgtEl>
                                      </p:cBhvr>
                                    </p:animEffect>
                                  </p:childTnLst>
                                </p:cTn>
                              </p:par>
                            </p:childTnLst>
                          </p:cTn>
                        </p:par>
                        <p:par>
                          <p:cTn id="62" fill="hold">
                            <p:stCondLst>
                              <p:cond delay="1500"/>
                            </p:stCondLst>
                            <p:childTnLst>
                              <p:par>
                                <p:cTn id="63" presetID="2" presetClass="entr" presetSubtype="2" fill="hold" grpId="0" nodeType="afterEffect">
                                  <p:stCondLst>
                                    <p:cond delay="0"/>
                                  </p:stCondLst>
                                  <p:childTnLst>
                                    <p:set>
                                      <p:cBhvr>
                                        <p:cTn id="64" dur="1" fill="hold">
                                          <p:stCondLst>
                                            <p:cond delay="0"/>
                                          </p:stCondLst>
                                        </p:cTn>
                                        <p:tgtEl>
                                          <p:spTgt spid="111"/>
                                        </p:tgtEl>
                                        <p:attrNameLst>
                                          <p:attrName>style.visibility</p:attrName>
                                        </p:attrNameLst>
                                      </p:cBhvr>
                                      <p:to>
                                        <p:strVal val="visible"/>
                                      </p:to>
                                    </p:set>
                                    <p:anim calcmode="lin" valueType="num">
                                      <p:cBhvr additive="base">
                                        <p:cTn id="65" dur="500" fill="hold"/>
                                        <p:tgtEl>
                                          <p:spTgt spid="111"/>
                                        </p:tgtEl>
                                        <p:attrNameLst>
                                          <p:attrName>ppt_x</p:attrName>
                                        </p:attrNameLst>
                                      </p:cBhvr>
                                      <p:tavLst>
                                        <p:tav tm="0">
                                          <p:val>
                                            <p:strVal val="1+#ppt_w/2"/>
                                          </p:val>
                                        </p:tav>
                                        <p:tav tm="100000">
                                          <p:val>
                                            <p:strVal val="#ppt_x"/>
                                          </p:val>
                                        </p:tav>
                                      </p:tavLst>
                                    </p:anim>
                                    <p:anim calcmode="lin" valueType="num">
                                      <p:cBhvr additive="base">
                                        <p:cTn id="66" dur="500" fill="hold"/>
                                        <p:tgtEl>
                                          <p:spTgt spid="111"/>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nodeType="click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wipe(down)">
                                      <p:cBhvr>
                                        <p:cTn id="71" dur="500"/>
                                        <p:tgtEl>
                                          <p:spTgt spid="10"/>
                                        </p:tgtEl>
                                      </p:cBhvr>
                                    </p:animEffect>
                                  </p:childTnLst>
                                </p:cTn>
                              </p:par>
                            </p:childTnLst>
                          </p:cTn>
                        </p:par>
                        <p:par>
                          <p:cTn id="72" fill="hold">
                            <p:stCondLst>
                              <p:cond delay="500"/>
                            </p:stCondLst>
                            <p:childTnLst>
                              <p:par>
                                <p:cTn id="73" presetID="22" presetClass="entr" presetSubtype="8" fill="hold" nodeType="after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wipe(left)">
                                      <p:cBhvr>
                                        <p:cTn id="75" dur="500"/>
                                        <p:tgtEl>
                                          <p:spTgt spid="21"/>
                                        </p:tgtEl>
                                      </p:cBhvr>
                                    </p:animEffect>
                                  </p:childTnLst>
                                </p:cTn>
                              </p:par>
                              <p:par>
                                <p:cTn id="76" presetID="53" presetClass="entr" presetSubtype="16" fill="hold" nodeType="withEffect">
                                  <p:stCondLst>
                                    <p:cond delay="0"/>
                                  </p:stCondLst>
                                  <p:childTnLst>
                                    <p:set>
                                      <p:cBhvr>
                                        <p:cTn id="77" dur="1" fill="hold">
                                          <p:stCondLst>
                                            <p:cond delay="0"/>
                                          </p:stCondLst>
                                        </p:cTn>
                                        <p:tgtEl>
                                          <p:spTgt spid="4"/>
                                        </p:tgtEl>
                                        <p:attrNameLst>
                                          <p:attrName>style.visibility</p:attrName>
                                        </p:attrNameLst>
                                      </p:cBhvr>
                                      <p:to>
                                        <p:strVal val="visible"/>
                                      </p:to>
                                    </p:set>
                                    <p:anim calcmode="lin" valueType="num">
                                      <p:cBhvr>
                                        <p:cTn id="78" dur="500" fill="hold"/>
                                        <p:tgtEl>
                                          <p:spTgt spid="4"/>
                                        </p:tgtEl>
                                        <p:attrNameLst>
                                          <p:attrName>ppt_w</p:attrName>
                                        </p:attrNameLst>
                                      </p:cBhvr>
                                      <p:tavLst>
                                        <p:tav tm="0">
                                          <p:val>
                                            <p:fltVal val="0"/>
                                          </p:val>
                                        </p:tav>
                                        <p:tav tm="100000">
                                          <p:val>
                                            <p:strVal val="#ppt_w"/>
                                          </p:val>
                                        </p:tav>
                                      </p:tavLst>
                                    </p:anim>
                                    <p:anim calcmode="lin" valueType="num">
                                      <p:cBhvr>
                                        <p:cTn id="79" dur="500" fill="hold"/>
                                        <p:tgtEl>
                                          <p:spTgt spid="4"/>
                                        </p:tgtEl>
                                        <p:attrNameLst>
                                          <p:attrName>ppt_h</p:attrName>
                                        </p:attrNameLst>
                                      </p:cBhvr>
                                      <p:tavLst>
                                        <p:tav tm="0">
                                          <p:val>
                                            <p:fltVal val="0"/>
                                          </p:val>
                                        </p:tav>
                                        <p:tav tm="100000">
                                          <p:val>
                                            <p:strVal val="#ppt_h"/>
                                          </p:val>
                                        </p:tav>
                                      </p:tavLst>
                                    </p:anim>
                                    <p:animEffect transition="in" filter="fade">
                                      <p:cBhvr>
                                        <p:cTn id="80" dur="500"/>
                                        <p:tgtEl>
                                          <p:spTgt spid="4"/>
                                        </p:tgtEl>
                                      </p:cBhvr>
                                    </p:animEffect>
                                  </p:childTnLst>
                                </p:cTn>
                              </p:par>
                            </p:childTnLst>
                          </p:cTn>
                        </p:par>
                        <p:par>
                          <p:cTn id="81" fill="hold">
                            <p:stCondLst>
                              <p:cond delay="1000"/>
                            </p:stCondLst>
                            <p:childTnLst>
                              <p:par>
                                <p:cTn id="82" presetID="22" presetClass="entr" presetSubtype="8" fill="hold" nodeType="afterEffect">
                                  <p:stCondLst>
                                    <p:cond delay="0"/>
                                  </p:stCondLst>
                                  <p:childTnLst>
                                    <p:set>
                                      <p:cBhvr>
                                        <p:cTn id="83" dur="1" fill="hold">
                                          <p:stCondLst>
                                            <p:cond delay="0"/>
                                          </p:stCondLst>
                                        </p:cTn>
                                        <p:tgtEl>
                                          <p:spTgt spid="16"/>
                                        </p:tgtEl>
                                        <p:attrNameLst>
                                          <p:attrName>style.visibility</p:attrName>
                                        </p:attrNameLst>
                                      </p:cBhvr>
                                      <p:to>
                                        <p:strVal val="visible"/>
                                      </p:to>
                                    </p:set>
                                    <p:animEffect transition="in" filter="wipe(left)">
                                      <p:cBhvr>
                                        <p:cTn id="84" dur="500"/>
                                        <p:tgtEl>
                                          <p:spTgt spid="16"/>
                                        </p:tgtEl>
                                      </p:cBhvr>
                                    </p:animEffect>
                                  </p:childTnLst>
                                </p:cTn>
                              </p:par>
                            </p:childTnLst>
                          </p:cTn>
                        </p:par>
                        <p:par>
                          <p:cTn id="85" fill="hold">
                            <p:stCondLst>
                              <p:cond delay="1500"/>
                            </p:stCondLst>
                            <p:childTnLst>
                              <p:par>
                                <p:cTn id="86" presetID="2" presetClass="entr" presetSubtype="2" fill="hold" grpId="0" nodeType="afterEffect">
                                  <p:stCondLst>
                                    <p:cond delay="0"/>
                                  </p:stCondLst>
                                  <p:childTnLst>
                                    <p:set>
                                      <p:cBhvr>
                                        <p:cTn id="87" dur="1" fill="hold">
                                          <p:stCondLst>
                                            <p:cond delay="0"/>
                                          </p:stCondLst>
                                        </p:cTn>
                                        <p:tgtEl>
                                          <p:spTgt spid="112"/>
                                        </p:tgtEl>
                                        <p:attrNameLst>
                                          <p:attrName>style.visibility</p:attrName>
                                        </p:attrNameLst>
                                      </p:cBhvr>
                                      <p:to>
                                        <p:strVal val="visible"/>
                                      </p:to>
                                    </p:set>
                                    <p:anim calcmode="lin" valueType="num">
                                      <p:cBhvr additive="base">
                                        <p:cTn id="88" dur="500" fill="hold"/>
                                        <p:tgtEl>
                                          <p:spTgt spid="112"/>
                                        </p:tgtEl>
                                        <p:attrNameLst>
                                          <p:attrName>ppt_x</p:attrName>
                                        </p:attrNameLst>
                                      </p:cBhvr>
                                      <p:tavLst>
                                        <p:tav tm="0">
                                          <p:val>
                                            <p:strVal val="1+#ppt_w/2"/>
                                          </p:val>
                                        </p:tav>
                                        <p:tav tm="100000">
                                          <p:val>
                                            <p:strVal val="#ppt_x"/>
                                          </p:val>
                                        </p:tav>
                                      </p:tavLst>
                                    </p:anim>
                                    <p:anim calcmode="lin" valueType="num">
                                      <p:cBhvr additive="base">
                                        <p:cTn id="89" dur="500" fill="hold"/>
                                        <p:tgtEl>
                                          <p:spTgt spid="112"/>
                                        </p:tgtEl>
                                        <p:attrNameLst>
                                          <p:attrName>ppt_y</p:attrName>
                                        </p:attrNameLst>
                                      </p:cBhvr>
                                      <p:tavLst>
                                        <p:tav tm="0">
                                          <p:val>
                                            <p:strVal val="#ppt_y"/>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2" presetClass="entr" presetSubtype="4" fill="hold" nodeType="clickEffect">
                                  <p:stCondLst>
                                    <p:cond delay="0"/>
                                  </p:stCondLst>
                                  <p:childTnLst>
                                    <p:set>
                                      <p:cBhvr>
                                        <p:cTn id="93" dur="1" fill="hold">
                                          <p:stCondLst>
                                            <p:cond delay="0"/>
                                          </p:stCondLst>
                                        </p:cTn>
                                        <p:tgtEl>
                                          <p:spTgt spid="9"/>
                                        </p:tgtEl>
                                        <p:attrNameLst>
                                          <p:attrName>style.visibility</p:attrName>
                                        </p:attrNameLst>
                                      </p:cBhvr>
                                      <p:to>
                                        <p:strVal val="visible"/>
                                      </p:to>
                                    </p:set>
                                    <p:animEffect transition="in" filter="wipe(down)">
                                      <p:cBhvr>
                                        <p:cTn id="94" dur="500"/>
                                        <p:tgtEl>
                                          <p:spTgt spid="9"/>
                                        </p:tgtEl>
                                      </p:cBhvr>
                                    </p:animEffect>
                                  </p:childTnLst>
                                </p:cTn>
                              </p:par>
                            </p:childTnLst>
                          </p:cTn>
                        </p:par>
                        <p:par>
                          <p:cTn id="95" fill="hold">
                            <p:stCondLst>
                              <p:cond delay="500"/>
                            </p:stCondLst>
                            <p:childTnLst>
                              <p:par>
                                <p:cTn id="96" presetID="22" presetClass="entr" presetSubtype="8" fill="hold"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wipe(left)">
                                      <p:cBhvr>
                                        <p:cTn id="98" dur="500"/>
                                        <p:tgtEl>
                                          <p:spTgt spid="22"/>
                                        </p:tgtEl>
                                      </p:cBhvr>
                                    </p:animEffect>
                                  </p:childTnLst>
                                </p:cTn>
                              </p:par>
                              <p:par>
                                <p:cTn id="99" presetID="53" presetClass="entr" presetSubtype="16" fill="hold" nodeType="withEffect">
                                  <p:stCondLst>
                                    <p:cond delay="0"/>
                                  </p:stCondLst>
                                  <p:childTnLst>
                                    <p:set>
                                      <p:cBhvr>
                                        <p:cTn id="100" dur="1" fill="hold">
                                          <p:stCondLst>
                                            <p:cond delay="0"/>
                                          </p:stCondLst>
                                        </p:cTn>
                                        <p:tgtEl>
                                          <p:spTgt spid="5"/>
                                        </p:tgtEl>
                                        <p:attrNameLst>
                                          <p:attrName>style.visibility</p:attrName>
                                        </p:attrNameLst>
                                      </p:cBhvr>
                                      <p:to>
                                        <p:strVal val="visible"/>
                                      </p:to>
                                    </p:set>
                                    <p:anim calcmode="lin" valueType="num">
                                      <p:cBhvr>
                                        <p:cTn id="101" dur="500" fill="hold"/>
                                        <p:tgtEl>
                                          <p:spTgt spid="5"/>
                                        </p:tgtEl>
                                        <p:attrNameLst>
                                          <p:attrName>ppt_w</p:attrName>
                                        </p:attrNameLst>
                                      </p:cBhvr>
                                      <p:tavLst>
                                        <p:tav tm="0">
                                          <p:val>
                                            <p:fltVal val="0"/>
                                          </p:val>
                                        </p:tav>
                                        <p:tav tm="100000">
                                          <p:val>
                                            <p:strVal val="#ppt_w"/>
                                          </p:val>
                                        </p:tav>
                                      </p:tavLst>
                                    </p:anim>
                                    <p:anim calcmode="lin" valueType="num">
                                      <p:cBhvr>
                                        <p:cTn id="102" dur="500" fill="hold"/>
                                        <p:tgtEl>
                                          <p:spTgt spid="5"/>
                                        </p:tgtEl>
                                        <p:attrNameLst>
                                          <p:attrName>ppt_h</p:attrName>
                                        </p:attrNameLst>
                                      </p:cBhvr>
                                      <p:tavLst>
                                        <p:tav tm="0">
                                          <p:val>
                                            <p:fltVal val="0"/>
                                          </p:val>
                                        </p:tav>
                                        <p:tav tm="100000">
                                          <p:val>
                                            <p:strVal val="#ppt_h"/>
                                          </p:val>
                                        </p:tav>
                                      </p:tavLst>
                                    </p:anim>
                                    <p:animEffect transition="in" filter="fade">
                                      <p:cBhvr>
                                        <p:cTn id="103" dur="500"/>
                                        <p:tgtEl>
                                          <p:spTgt spid="5"/>
                                        </p:tgtEl>
                                      </p:cBhvr>
                                    </p:animEffect>
                                  </p:childTnLst>
                                </p:cTn>
                              </p:par>
                            </p:childTnLst>
                          </p:cTn>
                        </p:par>
                        <p:par>
                          <p:cTn id="104" fill="hold">
                            <p:stCondLst>
                              <p:cond delay="1000"/>
                            </p:stCondLst>
                            <p:childTnLst>
                              <p:par>
                                <p:cTn id="105" presetID="22" presetClass="entr" presetSubtype="8" fill="hold" nodeType="afterEffect">
                                  <p:stCondLst>
                                    <p:cond delay="0"/>
                                  </p:stCondLst>
                                  <p:childTnLst>
                                    <p:set>
                                      <p:cBhvr>
                                        <p:cTn id="106" dur="1" fill="hold">
                                          <p:stCondLst>
                                            <p:cond delay="0"/>
                                          </p:stCondLst>
                                        </p:cTn>
                                        <p:tgtEl>
                                          <p:spTgt spid="17"/>
                                        </p:tgtEl>
                                        <p:attrNameLst>
                                          <p:attrName>style.visibility</p:attrName>
                                        </p:attrNameLst>
                                      </p:cBhvr>
                                      <p:to>
                                        <p:strVal val="visible"/>
                                      </p:to>
                                    </p:set>
                                    <p:animEffect transition="in" filter="wipe(left)">
                                      <p:cBhvr>
                                        <p:cTn id="107" dur="500"/>
                                        <p:tgtEl>
                                          <p:spTgt spid="17"/>
                                        </p:tgtEl>
                                      </p:cBhvr>
                                    </p:animEffect>
                                  </p:childTnLst>
                                </p:cTn>
                              </p:par>
                            </p:childTnLst>
                          </p:cTn>
                        </p:par>
                        <p:par>
                          <p:cTn id="108" fill="hold">
                            <p:stCondLst>
                              <p:cond delay="1500"/>
                            </p:stCondLst>
                            <p:childTnLst>
                              <p:par>
                                <p:cTn id="109" presetID="2" presetClass="entr" presetSubtype="2" fill="hold" grpId="0" nodeType="afterEffect">
                                  <p:stCondLst>
                                    <p:cond delay="0"/>
                                  </p:stCondLst>
                                  <p:childTnLst>
                                    <p:set>
                                      <p:cBhvr>
                                        <p:cTn id="110" dur="1" fill="hold">
                                          <p:stCondLst>
                                            <p:cond delay="0"/>
                                          </p:stCondLst>
                                        </p:cTn>
                                        <p:tgtEl>
                                          <p:spTgt spid="113"/>
                                        </p:tgtEl>
                                        <p:attrNameLst>
                                          <p:attrName>style.visibility</p:attrName>
                                        </p:attrNameLst>
                                      </p:cBhvr>
                                      <p:to>
                                        <p:strVal val="visible"/>
                                      </p:to>
                                    </p:set>
                                    <p:anim calcmode="lin" valueType="num">
                                      <p:cBhvr additive="base">
                                        <p:cTn id="111" dur="500" fill="hold"/>
                                        <p:tgtEl>
                                          <p:spTgt spid="113"/>
                                        </p:tgtEl>
                                        <p:attrNameLst>
                                          <p:attrName>ppt_x</p:attrName>
                                        </p:attrNameLst>
                                      </p:cBhvr>
                                      <p:tavLst>
                                        <p:tav tm="0">
                                          <p:val>
                                            <p:strVal val="1+#ppt_w/2"/>
                                          </p:val>
                                        </p:tav>
                                        <p:tav tm="100000">
                                          <p:val>
                                            <p:strVal val="#ppt_x"/>
                                          </p:val>
                                        </p:tav>
                                      </p:tavLst>
                                    </p:anim>
                                    <p:anim calcmode="lin" valueType="num">
                                      <p:cBhvr additive="base">
                                        <p:cTn id="112" dur="500" fill="hold"/>
                                        <p:tgtEl>
                                          <p:spTgt spid="113"/>
                                        </p:tgtEl>
                                        <p:attrNameLst>
                                          <p:attrName>ppt_y</p:attrName>
                                        </p:attrNameLst>
                                      </p:cBhvr>
                                      <p:tavLst>
                                        <p:tav tm="0">
                                          <p:val>
                                            <p:strVal val="#ppt_y"/>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2" presetClass="entr" presetSubtype="4" fill="hold" nodeType="click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down)">
                                      <p:cBhvr>
                                        <p:cTn id="117" dur="500"/>
                                        <p:tgtEl>
                                          <p:spTgt spid="8"/>
                                        </p:tgtEl>
                                      </p:cBhvr>
                                    </p:animEffect>
                                  </p:childTnLst>
                                </p:cTn>
                              </p:par>
                            </p:childTnLst>
                          </p:cTn>
                        </p:par>
                        <p:par>
                          <p:cTn id="118" fill="hold">
                            <p:stCondLst>
                              <p:cond delay="500"/>
                            </p:stCondLst>
                            <p:childTnLst>
                              <p:par>
                                <p:cTn id="119" presetID="22" presetClass="entr" presetSubtype="8" fill="hold" grpId="0" nodeType="afterEffect">
                                  <p:stCondLst>
                                    <p:cond delay="0"/>
                                  </p:stCondLst>
                                  <p:childTnLst>
                                    <p:set>
                                      <p:cBhvr>
                                        <p:cTn id="120" dur="1" fill="hold">
                                          <p:stCondLst>
                                            <p:cond delay="0"/>
                                          </p:stCondLst>
                                        </p:cTn>
                                        <p:tgtEl>
                                          <p:spTgt spid="454"/>
                                        </p:tgtEl>
                                        <p:attrNameLst>
                                          <p:attrName>style.visibility</p:attrName>
                                        </p:attrNameLst>
                                      </p:cBhvr>
                                      <p:to>
                                        <p:strVal val="visible"/>
                                      </p:to>
                                    </p:set>
                                    <p:animEffect transition="in" filter="wipe(left)">
                                      <p:cBhvr>
                                        <p:cTn id="121" dur="500"/>
                                        <p:tgtEl>
                                          <p:spTgt spid="454"/>
                                        </p:tgtEl>
                                      </p:cBhvr>
                                    </p:animEffect>
                                  </p:childTnLst>
                                </p:cTn>
                              </p:par>
                              <p:par>
                                <p:cTn id="122" presetID="10" presetClass="entr" presetSubtype="0" fill="hold" nodeType="withEffect">
                                  <p:stCondLst>
                                    <p:cond delay="0"/>
                                  </p:stCondLst>
                                  <p:childTnLst>
                                    <p:set>
                                      <p:cBhvr>
                                        <p:cTn id="123" dur="1" fill="hold">
                                          <p:stCondLst>
                                            <p:cond delay="0"/>
                                          </p:stCondLst>
                                        </p:cTn>
                                        <p:tgtEl>
                                          <p:spTgt spid="151"/>
                                        </p:tgtEl>
                                        <p:attrNameLst>
                                          <p:attrName>style.visibility</p:attrName>
                                        </p:attrNameLst>
                                      </p:cBhvr>
                                      <p:to>
                                        <p:strVal val="visible"/>
                                      </p:to>
                                    </p:set>
                                    <p:animEffect transition="in" filter="fade">
                                      <p:cBhvr>
                                        <p:cTn id="124" dur="500"/>
                                        <p:tgtEl>
                                          <p:spTgt spid="151"/>
                                        </p:tgtEl>
                                      </p:cBhvr>
                                    </p:animEffect>
                                  </p:childTnLst>
                                </p:cTn>
                              </p:par>
                              <p:par>
                                <p:cTn id="125" presetID="53" presetClass="entr" presetSubtype="16" fill="hold" nodeType="withEffect">
                                  <p:stCondLst>
                                    <p:cond delay="0"/>
                                  </p:stCondLst>
                                  <p:childTnLst>
                                    <p:set>
                                      <p:cBhvr>
                                        <p:cTn id="126" dur="1" fill="hold">
                                          <p:stCondLst>
                                            <p:cond delay="0"/>
                                          </p:stCondLst>
                                        </p:cTn>
                                        <p:tgtEl>
                                          <p:spTgt spid="6"/>
                                        </p:tgtEl>
                                        <p:attrNameLst>
                                          <p:attrName>style.visibility</p:attrName>
                                        </p:attrNameLst>
                                      </p:cBhvr>
                                      <p:to>
                                        <p:strVal val="visible"/>
                                      </p:to>
                                    </p:set>
                                    <p:anim calcmode="lin" valueType="num">
                                      <p:cBhvr>
                                        <p:cTn id="127" dur="500" fill="hold"/>
                                        <p:tgtEl>
                                          <p:spTgt spid="6"/>
                                        </p:tgtEl>
                                        <p:attrNameLst>
                                          <p:attrName>ppt_w</p:attrName>
                                        </p:attrNameLst>
                                      </p:cBhvr>
                                      <p:tavLst>
                                        <p:tav tm="0">
                                          <p:val>
                                            <p:fltVal val="0"/>
                                          </p:val>
                                        </p:tav>
                                        <p:tav tm="100000">
                                          <p:val>
                                            <p:strVal val="#ppt_w"/>
                                          </p:val>
                                        </p:tav>
                                      </p:tavLst>
                                    </p:anim>
                                    <p:anim calcmode="lin" valueType="num">
                                      <p:cBhvr>
                                        <p:cTn id="128" dur="500" fill="hold"/>
                                        <p:tgtEl>
                                          <p:spTgt spid="6"/>
                                        </p:tgtEl>
                                        <p:attrNameLst>
                                          <p:attrName>ppt_h</p:attrName>
                                        </p:attrNameLst>
                                      </p:cBhvr>
                                      <p:tavLst>
                                        <p:tav tm="0">
                                          <p:val>
                                            <p:fltVal val="0"/>
                                          </p:val>
                                        </p:tav>
                                        <p:tav tm="100000">
                                          <p:val>
                                            <p:strVal val="#ppt_h"/>
                                          </p:val>
                                        </p:tav>
                                      </p:tavLst>
                                    </p:anim>
                                    <p:animEffect transition="in" filter="fade">
                                      <p:cBhvr>
                                        <p:cTn id="129" dur="500"/>
                                        <p:tgtEl>
                                          <p:spTgt spid="6"/>
                                        </p:tgtEl>
                                      </p:cBhvr>
                                    </p:animEffect>
                                  </p:childTnLst>
                                </p:cTn>
                              </p:par>
                            </p:childTnLst>
                          </p:cTn>
                        </p:par>
                        <p:par>
                          <p:cTn id="130" fill="hold">
                            <p:stCondLst>
                              <p:cond delay="1000"/>
                            </p:stCondLst>
                            <p:childTnLst>
                              <p:par>
                                <p:cTn id="131" presetID="22" presetClass="entr" presetSubtype="8" fill="hold" nodeType="afterEffect">
                                  <p:stCondLst>
                                    <p:cond delay="0"/>
                                  </p:stCondLst>
                                  <p:childTnLst>
                                    <p:set>
                                      <p:cBhvr>
                                        <p:cTn id="132" dur="1" fill="hold">
                                          <p:stCondLst>
                                            <p:cond delay="0"/>
                                          </p:stCondLst>
                                        </p:cTn>
                                        <p:tgtEl>
                                          <p:spTgt spid="18"/>
                                        </p:tgtEl>
                                        <p:attrNameLst>
                                          <p:attrName>style.visibility</p:attrName>
                                        </p:attrNameLst>
                                      </p:cBhvr>
                                      <p:to>
                                        <p:strVal val="visible"/>
                                      </p:to>
                                    </p:set>
                                    <p:animEffect transition="in" filter="wipe(left)">
                                      <p:cBhvr>
                                        <p:cTn id="133" dur="500"/>
                                        <p:tgtEl>
                                          <p:spTgt spid="18"/>
                                        </p:tgtEl>
                                      </p:cBhvr>
                                    </p:animEffect>
                                  </p:childTnLst>
                                </p:cTn>
                              </p:par>
                            </p:childTnLst>
                          </p:cTn>
                        </p:par>
                        <p:par>
                          <p:cTn id="134" fill="hold">
                            <p:stCondLst>
                              <p:cond delay="1500"/>
                            </p:stCondLst>
                            <p:childTnLst>
                              <p:par>
                                <p:cTn id="135" presetID="2" presetClass="entr" presetSubtype="2" fill="hold" grpId="0" nodeType="afterEffect">
                                  <p:stCondLst>
                                    <p:cond delay="0"/>
                                  </p:stCondLst>
                                  <p:childTnLst>
                                    <p:set>
                                      <p:cBhvr>
                                        <p:cTn id="136" dur="1" fill="hold">
                                          <p:stCondLst>
                                            <p:cond delay="0"/>
                                          </p:stCondLst>
                                        </p:cTn>
                                        <p:tgtEl>
                                          <p:spTgt spid="114"/>
                                        </p:tgtEl>
                                        <p:attrNameLst>
                                          <p:attrName>style.visibility</p:attrName>
                                        </p:attrNameLst>
                                      </p:cBhvr>
                                      <p:to>
                                        <p:strVal val="visible"/>
                                      </p:to>
                                    </p:set>
                                    <p:anim calcmode="lin" valueType="num">
                                      <p:cBhvr additive="base">
                                        <p:cTn id="137" dur="500" fill="hold"/>
                                        <p:tgtEl>
                                          <p:spTgt spid="114"/>
                                        </p:tgtEl>
                                        <p:attrNameLst>
                                          <p:attrName>ppt_x</p:attrName>
                                        </p:attrNameLst>
                                      </p:cBhvr>
                                      <p:tavLst>
                                        <p:tav tm="0">
                                          <p:val>
                                            <p:strVal val="1+#ppt_w/2"/>
                                          </p:val>
                                        </p:tav>
                                        <p:tav tm="100000">
                                          <p:val>
                                            <p:strVal val="#ppt_x"/>
                                          </p:val>
                                        </p:tav>
                                      </p:tavLst>
                                    </p:anim>
                                    <p:anim calcmode="lin" valueType="num">
                                      <p:cBhvr additive="base">
                                        <p:cTn id="138" dur="500" fill="hold"/>
                                        <p:tgtEl>
                                          <p:spTgt spid="1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454" grpId="0" animBg="1"/>
      <p:bldP spid="93" grpId="0"/>
      <p:bldP spid="111" grpId="0"/>
      <p:bldP spid="112" grpId="0"/>
      <p:bldP spid="113" grpId="0"/>
      <p:bldP spid="1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772300" y="429604"/>
            <a:ext cx="5667768" cy="568113"/>
            <a:chOff x="1772300" y="429604"/>
            <a:chExt cx="5667768" cy="568113"/>
          </a:xfrm>
        </p:grpSpPr>
        <p:sp>
          <p:nvSpPr>
            <p:cNvPr id="24" name="Rectangle 22"/>
            <p:cNvSpPr>
              <a:spLocks noChangeArrowheads="1"/>
            </p:cNvSpPr>
            <p:nvPr/>
          </p:nvSpPr>
          <p:spPr bwMode="auto">
            <a:xfrm>
              <a:off x="3090632" y="429604"/>
              <a:ext cx="30312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lvl="0" algn="ctr" fontAlgn="base">
                <a:spcBef>
                  <a:spcPct val="0"/>
                </a:spcBef>
                <a:spcAft>
                  <a:spcPct val="0"/>
                </a:spcAft>
              </a:pPr>
              <a:r>
                <a:rPr lang="en-US" sz="2400" dirty="0" smtClean="0">
                  <a:latin typeface="Lato Light" pitchFamily="34" charset="0"/>
                  <a:cs typeface="Arial" pitchFamily="34" charset="0"/>
                </a:rPr>
                <a:t>Processus hypnotique</a:t>
              </a:r>
              <a:endParaRPr kumimoji="0" lang="en-US" sz="1050" b="0" i="0" u="none" strike="noStrike" cap="none" normalizeH="0" baseline="0" dirty="0" smtClean="0">
                <a:ln>
                  <a:noFill/>
                </a:ln>
                <a:effectLst/>
                <a:latin typeface="Arial" pitchFamily="34" charset="0"/>
                <a:cs typeface="Arial" pitchFamily="34" charset="0"/>
              </a:endParaRPr>
            </a:p>
          </p:txBody>
        </p:sp>
        <p:sp>
          <p:nvSpPr>
            <p:cNvPr id="13" name="TextBox 12"/>
            <p:cNvSpPr txBox="1"/>
            <p:nvPr/>
          </p:nvSpPr>
          <p:spPr>
            <a:xfrm>
              <a:off x="1772300" y="751496"/>
              <a:ext cx="5667768" cy="246221"/>
            </a:xfrm>
            <a:prstGeom prst="rect">
              <a:avLst/>
            </a:prstGeom>
            <a:noFill/>
          </p:spPr>
          <p:txBody>
            <a:bodyPr wrap="square" rtlCol="0">
              <a:spAutoFit/>
            </a:bodyPr>
            <a:lstStyle/>
            <a:p>
              <a:pPr algn="ctr"/>
              <a:endParaRPr lang="en-US" sz="1000" dirty="0">
                <a:latin typeface="Lato Light" pitchFamily="34" charset="0"/>
              </a:endParaRPr>
            </a:p>
          </p:txBody>
        </p:sp>
      </p:grpSp>
      <p:sp>
        <p:nvSpPr>
          <p:cNvPr id="51" name="Rectangle 50"/>
          <p:cNvSpPr/>
          <p:nvPr/>
        </p:nvSpPr>
        <p:spPr>
          <a:xfrm>
            <a:off x="4085727" y="1019142"/>
            <a:ext cx="1040914" cy="283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Lato" pitchFamily="34" charset="0"/>
            </a:endParaRPr>
          </a:p>
        </p:txBody>
      </p:sp>
      <p:sp>
        <p:nvSpPr>
          <p:cNvPr id="80" name="Rectangle 28"/>
          <p:cNvSpPr>
            <a:spLocks noChangeArrowheads="1"/>
          </p:cNvSpPr>
          <p:nvPr/>
        </p:nvSpPr>
        <p:spPr bwMode="auto">
          <a:xfrm>
            <a:off x="709734" y="4918971"/>
            <a:ext cx="65" cy="15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 b="0" i="0" u="none" strike="noStrike" cap="none" normalizeH="0" baseline="0" dirty="0" smtClean="0">
              <a:ln>
                <a:noFill/>
              </a:ln>
              <a:solidFill>
                <a:schemeClr val="accent5"/>
              </a:solidFill>
              <a:effectLst/>
              <a:latin typeface="Arial" pitchFamily="34" charset="0"/>
              <a:cs typeface="Arial" pitchFamily="34" charset="0"/>
            </a:endParaRPr>
          </a:p>
        </p:txBody>
      </p:sp>
      <p:graphicFrame>
        <p:nvGraphicFramePr>
          <p:cNvPr id="2" name="Diagram 1"/>
          <p:cNvGraphicFramePr/>
          <p:nvPr>
            <p:extLst>
              <p:ext uri="{D42A27DB-BD31-4B8C-83A1-F6EECF244321}">
                <p14:modId xmlns:p14="http://schemas.microsoft.com/office/powerpoint/2010/main" val="183958553"/>
              </p:ext>
            </p:extLst>
          </p:nvPr>
        </p:nvGraphicFramePr>
        <p:xfrm>
          <a:off x="668813" y="1123950"/>
          <a:ext cx="7784377" cy="259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roup 3"/>
          <p:cNvGrpSpPr/>
          <p:nvPr/>
        </p:nvGrpSpPr>
        <p:grpSpPr>
          <a:xfrm>
            <a:off x="696967" y="3858986"/>
            <a:ext cx="7806001" cy="1156571"/>
            <a:chOff x="696967" y="3858986"/>
            <a:chExt cx="7806001" cy="1156571"/>
          </a:xfrm>
        </p:grpSpPr>
        <p:sp>
          <p:nvSpPr>
            <p:cNvPr id="30" name="TextBox 29"/>
            <p:cNvSpPr txBox="1"/>
            <p:nvPr/>
          </p:nvSpPr>
          <p:spPr>
            <a:xfrm>
              <a:off x="718591" y="3889095"/>
              <a:ext cx="7784377" cy="1126462"/>
            </a:xfrm>
            <a:prstGeom prst="rect">
              <a:avLst/>
            </a:prstGeom>
            <a:noFill/>
          </p:spPr>
          <p:txBody>
            <a:bodyPr wrap="square" rtlCol="0">
              <a:spAutoFit/>
            </a:bodyPr>
            <a:lstStyle/>
            <a:p>
              <a:pPr algn="just">
                <a:lnSpc>
                  <a:spcPct val="120000"/>
                </a:lnSpc>
              </a:pPr>
              <a:r>
                <a:rPr lang="fr-CA" sz="800" dirty="0">
                  <a:latin typeface="Arial" panose="020B0604020202020204" pitchFamily="34" charset="0"/>
                  <a:cs typeface="Arial" panose="020B0604020202020204" pitchFamily="34" charset="0"/>
                </a:rPr>
                <a:t>La capacité de bien se détendre est une composante essentielle </a:t>
              </a:r>
              <a:r>
                <a:rPr lang="fr-CA" sz="800" dirty="0" smtClean="0">
                  <a:latin typeface="Arial" panose="020B0604020202020204" pitchFamily="34" charset="0"/>
                  <a:cs typeface="Arial" panose="020B0604020202020204" pitchFamily="34" charset="0"/>
                </a:rPr>
                <a:t>dans l'apprentissage </a:t>
              </a:r>
              <a:r>
                <a:rPr lang="fr-CA" sz="800" dirty="0">
                  <a:latin typeface="Arial" panose="020B0604020202020204" pitchFamily="34" charset="0"/>
                  <a:cs typeface="Arial" panose="020B0604020202020204" pitchFamily="34" charset="0"/>
                </a:rPr>
                <a:t>de la régulation des émotions. Une baisse de la </a:t>
              </a:r>
              <a:r>
                <a:rPr lang="fr-CA" sz="800" dirty="0" smtClean="0">
                  <a:latin typeface="Arial" panose="020B0604020202020204" pitchFamily="34" charset="0"/>
                  <a:cs typeface="Arial" panose="020B0604020202020204" pitchFamily="34" charset="0"/>
                </a:rPr>
                <a:t>tension psychique aide dans la régulation des </a:t>
              </a:r>
              <a:r>
                <a:rPr lang="fr-CA" sz="800" dirty="0">
                  <a:latin typeface="Arial" panose="020B0604020202020204" pitchFamily="34" charset="0"/>
                  <a:cs typeface="Arial" panose="020B0604020202020204" pitchFamily="34" charset="0"/>
                </a:rPr>
                <a:t>les </a:t>
              </a:r>
              <a:r>
                <a:rPr lang="fr-CA" sz="800" dirty="0" smtClean="0">
                  <a:latin typeface="Arial" panose="020B0604020202020204" pitchFamily="34" charset="0"/>
                  <a:cs typeface="Arial" panose="020B0604020202020204" pitchFamily="34" charset="0"/>
                </a:rPr>
                <a:t>émotions: </a:t>
              </a:r>
              <a:r>
                <a:rPr lang="en-US" sz="800" dirty="0" smtClean="0">
                  <a:latin typeface="Arial" panose="020B0604020202020204" pitchFamily="34" charset="0"/>
                  <a:cs typeface="Arial" panose="020B0604020202020204" pitchFamily="34" charset="0"/>
                </a:rPr>
                <a:t>Bandura</a:t>
              </a:r>
              <a:r>
                <a:rPr lang="en-US" sz="800" dirty="0">
                  <a:latin typeface="Arial" panose="020B0604020202020204" pitchFamily="34" charset="0"/>
                  <a:cs typeface="Arial" panose="020B0604020202020204" pitchFamily="34" charset="0"/>
                </a:rPr>
                <a:t>, A. (2005). The primacy of self-regulation in health promotion. Applied Psychology, 54, 245–254</a:t>
              </a:r>
              <a:r>
                <a:rPr lang="en-US" sz="800" dirty="0" smtClean="0">
                  <a:latin typeface="Arial" panose="020B0604020202020204" pitchFamily="34" charset="0"/>
                  <a:cs typeface="Arial" panose="020B0604020202020204" pitchFamily="34" charset="0"/>
                </a:rPr>
                <a:t>.</a:t>
              </a:r>
            </a:p>
            <a:p>
              <a:pPr algn="just">
                <a:lnSpc>
                  <a:spcPct val="120000"/>
                </a:lnSpc>
              </a:pPr>
              <a:r>
                <a:rPr lang="fr-CA" sz="800" dirty="0" smtClean="0">
                  <a:latin typeface="Arial" panose="020B0604020202020204" pitchFamily="34" charset="0"/>
                  <a:cs typeface="Arial" panose="020B0604020202020204" pitchFamily="34" charset="0"/>
                </a:rPr>
                <a:t>Le contenu est </a:t>
              </a:r>
              <a:r>
                <a:rPr lang="fr-CA" sz="800" dirty="0">
                  <a:latin typeface="Arial" panose="020B0604020202020204" pitchFamily="34" charset="0"/>
                  <a:cs typeface="Arial" panose="020B0604020202020204" pitchFamily="34" charset="0"/>
                </a:rPr>
                <a:t>étudié et </a:t>
              </a:r>
              <a:r>
                <a:rPr lang="fr-CA" sz="800" dirty="0" smtClean="0">
                  <a:latin typeface="Arial" panose="020B0604020202020204" pitchFamily="34" charset="0"/>
                  <a:cs typeface="Arial" panose="020B0604020202020204" pitchFamily="34" charset="0"/>
                </a:rPr>
                <a:t>optimisé afin d'augmenter </a:t>
              </a:r>
              <a:r>
                <a:rPr lang="fr-CA" sz="800" dirty="0">
                  <a:latin typeface="Arial" panose="020B0604020202020204" pitchFamily="34" charset="0"/>
                  <a:cs typeface="Arial" panose="020B0604020202020204" pitchFamily="34" charset="0"/>
                </a:rPr>
                <a:t>considérablement sa </a:t>
              </a:r>
              <a:r>
                <a:rPr lang="fr-CA" sz="800" dirty="0" smtClean="0">
                  <a:latin typeface="Arial" panose="020B0604020202020204" pitchFamily="34" charset="0"/>
                  <a:cs typeface="Arial" panose="020B0604020202020204" pitchFamily="34" charset="0"/>
                </a:rPr>
                <a:t>capacité d’adaptation </a:t>
              </a:r>
              <a:r>
                <a:rPr lang="fr-CA" sz="800" dirty="0">
                  <a:latin typeface="Arial" panose="020B0604020202020204" pitchFamily="34" charset="0"/>
                  <a:cs typeface="Arial" panose="020B0604020202020204" pitchFamily="34" charset="0"/>
                </a:rPr>
                <a:t>pour faire face aux stresseurs quotidiens et mieux </a:t>
              </a:r>
              <a:r>
                <a:rPr lang="fr-CA" sz="800" dirty="0" smtClean="0">
                  <a:latin typeface="Arial" panose="020B0604020202020204" pitchFamily="34" charset="0"/>
                  <a:cs typeface="Arial" panose="020B0604020202020204" pitchFamily="34" charset="0"/>
                </a:rPr>
                <a:t>gérer ses </a:t>
              </a:r>
              <a:r>
                <a:rPr lang="fr-CA" sz="800" dirty="0">
                  <a:latin typeface="Arial" panose="020B0604020202020204" pitchFamily="34" charset="0"/>
                  <a:cs typeface="Arial" panose="020B0604020202020204" pitchFamily="34" charset="0"/>
                </a:rPr>
                <a:t>réactions émotionnelles</a:t>
              </a:r>
              <a:r>
                <a:rPr lang="fr-CA" sz="800" dirty="0" smtClean="0">
                  <a:latin typeface="Arial" panose="020B0604020202020204" pitchFamily="34" charset="0"/>
                  <a:cs typeface="Arial" panose="020B0604020202020204" pitchFamily="34" charset="0"/>
                </a:rPr>
                <a:t>. </a:t>
              </a:r>
              <a:r>
                <a:rPr lang="fr-CA" sz="800" dirty="0">
                  <a:latin typeface="Arial" panose="020B0604020202020204" pitchFamily="34" charset="0"/>
                  <a:cs typeface="Arial" panose="020B0604020202020204" pitchFamily="34" charset="0"/>
                </a:rPr>
                <a:t>Les </a:t>
              </a:r>
              <a:r>
                <a:rPr lang="fr-CA" sz="800" dirty="0" smtClean="0">
                  <a:latin typeface="Arial" panose="020B0604020202020204" pitchFamily="34" charset="0"/>
                  <a:cs typeface="Arial" panose="020B0604020202020204" pitchFamily="34" charset="0"/>
                </a:rPr>
                <a:t>stimuli calmants, </a:t>
              </a:r>
              <a:r>
                <a:rPr lang="fr-CA" sz="800" dirty="0">
                  <a:latin typeface="Arial" panose="020B0604020202020204" pitchFamily="34" charset="0"/>
                  <a:cs typeface="Arial" panose="020B0604020202020204" pitchFamily="34" charset="0"/>
                </a:rPr>
                <a:t>les sons, le </a:t>
              </a:r>
              <a:r>
                <a:rPr lang="fr-CA" sz="800" dirty="0" smtClean="0">
                  <a:latin typeface="Arial" panose="020B0604020202020204" pitchFamily="34" charset="0"/>
                  <a:cs typeface="Arial" panose="020B0604020202020204" pitchFamily="34" charset="0"/>
                </a:rPr>
                <a:t>phrasé contribuent à </a:t>
              </a:r>
              <a:r>
                <a:rPr lang="fr-CA" sz="800" dirty="0">
                  <a:latin typeface="Arial" panose="020B0604020202020204" pitchFamily="34" charset="0"/>
                  <a:cs typeface="Arial" panose="020B0604020202020204" pitchFamily="34" charset="0"/>
                </a:rPr>
                <a:t>réorienter </a:t>
              </a:r>
              <a:r>
                <a:rPr lang="fr-CA" sz="800" dirty="0" smtClean="0">
                  <a:latin typeface="Arial" panose="020B0604020202020204" pitchFamily="34" charset="0"/>
                  <a:cs typeface="Arial" panose="020B0604020202020204" pitchFamily="34" charset="0"/>
                </a:rPr>
                <a:t>la pensée </a:t>
              </a:r>
              <a:r>
                <a:rPr lang="fr-CA" sz="800" dirty="0">
                  <a:latin typeface="Arial" panose="020B0604020202020204" pitchFamily="34" charset="0"/>
                  <a:cs typeface="Arial" panose="020B0604020202020204" pitchFamily="34" charset="0"/>
                </a:rPr>
                <a:t>logique extéroceptive et la recentrer vers l'intérieur, vers </a:t>
              </a:r>
              <a:r>
                <a:rPr lang="fr-CA" sz="800" dirty="0" smtClean="0">
                  <a:latin typeface="Arial" panose="020B0604020202020204" pitchFamily="34" charset="0"/>
                  <a:cs typeface="Arial" panose="020B0604020202020204" pitchFamily="34" charset="0"/>
                </a:rPr>
                <a:t>les valeurs intrinsèques. L’ émetteur a une </a:t>
              </a:r>
              <a:r>
                <a:rPr lang="fr-CA" sz="800" dirty="0">
                  <a:latin typeface="Arial" panose="020B0604020202020204" pitchFamily="34" charset="0"/>
                  <a:cs typeface="Arial" panose="020B0604020202020204" pitchFamily="34" charset="0"/>
                </a:rPr>
                <a:t>attitude </a:t>
              </a:r>
              <a:r>
                <a:rPr lang="fr-CA" sz="800" dirty="0" smtClean="0">
                  <a:latin typeface="Arial" panose="020B0604020202020204" pitchFamily="34" charset="0"/>
                  <a:cs typeface="Arial" panose="020B0604020202020204" pitchFamily="34" charset="0"/>
                </a:rPr>
                <a:t>bienveillante, une position basse, des suggestions adaptées. Une </a:t>
              </a:r>
              <a:r>
                <a:rPr lang="fr-CA" sz="800" dirty="0">
                  <a:latin typeface="Arial" panose="020B0604020202020204" pitchFamily="34" charset="0"/>
                  <a:cs typeface="Arial" panose="020B0604020202020204" pitchFamily="34" charset="0"/>
                </a:rPr>
                <a:t>diminution du tonus musculaire, favorisée par une </a:t>
              </a:r>
              <a:r>
                <a:rPr lang="fr-CA" sz="800" dirty="0" smtClean="0">
                  <a:latin typeface="Arial" panose="020B0604020202020204" pitchFamily="34" charset="0"/>
                  <a:cs typeface="Arial" panose="020B0604020202020204" pitchFamily="34" charset="0"/>
                </a:rPr>
                <a:t>position confortable </a:t>
              </a:r>
              <a:r>
                <a:rPr lang="fr-CA" sz="800" dirty="0">
                  <a:latin typeface="Arial" panose="020B0604020202020204" pitchFamily="34" charset="0"/>
                  <a:cs typeface="Arial" panose="020B0604020202020204" pitchFamily="34" charset="0"/>
                </a:rPr>
                <a:t>réduit au minimum le </a:t>
              </a:r>
              <a:r>
                <a:rPr lang="fr-CA" sz="800" dirty="0" smtClean="0">
                  <a:latin typeface="Arial" panose="020B0604020202020204" pitchFamily="34" charset="0"/>
                  <a:cs typeface="Arial" panose="020B0604020202020204" pitchFamily="34" charset="0"/>
                </a:rPr>
                <a:t>travail postural, avec détente du </a:t>
              </a:r>
              <a:r>
                <a:rPr lang="fr-CA" sz="800" dirty="0">
                  <a:latin typeface="Arial" panose="020B0604020202020204" pitchFamily="34" charset="0"/>
                  <a:cs typeface="Arial" panose="020B0604020202020204" pitchFamily="34" charset="0"/>
                </a:rPr>
                <a:t>diaphragme et les muscles </a:t>
              </a:r>
              <a:r>
                <a:rPr lang="fr-CA" sz="800" dirty="0" smtClean="0">
                  <a:latin typeface="Arial" panose="020B0604020202020204" pitchFamily="34" charset="0"/>
                  <a:cs typeface="Arial" panose="020B0604020202020204" pitchFamily="34" charset="0"/>
                </a:rPr>
                <a:t>intercostaux, avec un </a:t>
              </a:r>
              <a:r>
                <a:rPr lang="fr-CA" sz="800" dirty="0">
                  <a:latin typeface="Arial" panose="020B0604020202020204" pitchFamily="34" charset="0"/>
                  <a:cs typeface="Arial" panose="020B0604020202020204" pitchFamily="34" charset="0"/>
                </a:rPr>
                <a:t>environnement calme, </a:t>
              </a:r>
              <a:r>
                <a:rPr lang="fr-CA" sz="800" dirty="0" smtClean="0">
                  <a:latin typeface="Arial" panose="020B0604020202020204" pitchFamily="34" charset="0"/>
                  <a:cs typeface="Arial" panose="020B0604020202020204" pitchFamily="34" charset="0"/>
                </a:rPr>
                <a:t>les </a:t>
              </a:r>
              <a:r>
                <a:rPr lang="fr-CA" sz="800" dirty="0">
                  <a:latin typeface="Arial" panose="020B0604020202020204" pitchFamily="34" charset="0"/>
                  <a:cs typeface="Arial" panose="020B0604020202020204" pitchFamily="34" charset="0"/>
                </a:rPr>
                <a:t>yeux </a:t>
              </a:r>
              <a:r>
                <a:rPr lang="fr-CA" sz="800" dirty="0" smtClean="0">
                  <a:latin typeface="Arial" panose="020B0604020202020204" pitchFamily="34" charset="0"/>
                  <a:cs typeface="Arial" panose="020B0604020202020204" pitchFamily="34" charset="0"/>
                </a:rPr>
                <a:t>semi-fermés ou fermés</a:t>
              </a:r>
              <a:r>
                <a:rPr lang="en-US" sz="800" dirty="0" smtClean="0">
                  <a:latin typeface="Arial" panose="020B0604020202020204" pitchFamily="34" charset="0"/>
                  <a:cs typeface="Arial" panose="020B0604020202020204" pitchFamily="34" charset="0"/>
                </a:rPr>
                <a:t>.</a:t>
              </a:r>
              <a:endParaRPr lang="en-US" sz="800" dirty="0">
                <a:latin typeface="Arial" panose="020B0604020202020204" pitchFamily="34" charset="0"/>
                <a:cs typeface="Arial" panose="020B0604020202020204" pitchFamily="34" charset="0"/>
              </a:endParaRPr>
            </a:p>
          </p:txBody>
        </p:sp>
        <p:cxnSp>
          <p:nvCxnSpPr>
            <p:cNvPr id="31" name="Straight Connector 30"/>
            <p:cNvCxnSpPr/>
            <p:nvPr/>
          </p:nvCxnSpPr>
          <p:spPr>
            <a:xfrm>
              <a:off x="696967" y="3858986"/>
              <a:ext cx="7756223" cy="0"/>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076714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
                                        <p:tgtEl>
                                          <p:spTgt spid="3"/>
                                        </p:tgtEl>
                                      </p:cBhvr>
                                    </p:animEffect>
                                    <p:anim calcmode="lin" valueType="num">
                                      <p:cBhvr>
                                        <p:cTn id="8" dur="300" fill="hold"/>
                                        <p:tgtEl>
                                          <p:spTgt spid="3"/>
                                        </p:tgtEl>
                                        <p:attrNameLst>
                                          <p:attrName>ppt_x</p:attrName>
                                        </p:attrNameLst>
                                      </p:cBhvr>
                                      <p:tavLst>
                                        <p:tav tm="0">
                                          <p:val>
                                            <p:strVal val="#ppt_x"/>
                                          </p:val>
                                        </p:tav>
                                        <p:tav tm="100000">
                                          <p:val>
                                            <p:strVal val="#ppt_x"/>
                                          </p:val>
                                        </p:tav>
                                      </p:tavLst>
                                    </p:anim>
                                    <p:anim calcmode="lin" valueType="num">
                                      <p:cBhvr>
                                        <p:cTn id="9" dur="3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300"/>
                            </p:stCondLst>
                            <p:childTnLst>
                              <p:par>
                                <p:cTn id="11" presetID="55" presetClass="entr" presetSubtype="0" fill="hold" grpId="0" nodeType="afterEffect">
                                  <p:stCondLst>
                                    <p:cond delay="0"/>
                                  </p:stCondLst>
                                  <p:childTnLst>
                                    <p:set>
                                      <p:cBhvr>
                                        <p:cTn id="12" dur="1" fill="hold">
                                          <p:stCondLst>
                                            <p:cond delay="0"/>
                                          </p:stCondLst>
                                        </p:cTn>
                                        <p:tgtEl>
                                          <p:spTgt spid="51"/>
                                        </p:tgtEl>
                                        <p:attrNameLst>
                                          <p:attrName>style.visibility</p:attrName>
                                        </p:attrNameLst>
                                      </p:cBhvr>
                                      <p:to>
                                        <p:strVal val="visible"/>
                                      </p:to>
                                    </p:set>
                                    <p:anim calcmode="lin" valueType="num">
                                      <p:cBhvr>
                                        <p:cTn id="13" dur="300" fill="hold"/>
                                        <p:tgtEl>
                                          <p:spTgt spid="51"/>
                                        </p:tgtEl>
                                        <p:attrNameLst>
                                          <p:attrName>ppt_w</p:attrName>
                                        </p:attrNameLst>
                                      </p:cBhvr>
                                      <p:tavLst>
                                        <p:tav tm="0">
                                          <p:val>
                                            <p:strVal val="#ppt_w*0.70"/>
                                          </p:val>
                                        </p:tav>
                                        <p:tav tm="100000">
                                          <p:val>
                                            <p:strVal val="#ppt_w"/>
                                          </p:val>
                                        </p:tav>
                                      </p:tavLst>
                                    </p:anim>
                                    <p:anim calcmode="lin" valueType="num">
                                      <p:cBhvr>
                                        <p:cTn id="14" dur="300" fill="hold"/>
                                        <p:tgtEl>
                                          <p:spTgt spid="51"/>
                                        </p:tgtEl>
                                        <p:attrNameLst>
                                          <p:attrName>ppt_h</p:attrName>
                                        </p:attrNameLst>
                                      </p:cBhvr>
                                      <p:tavLst>
                                        <p:tav tm="0">
                                          <p:val>
                                            <p:strVal val="#ppt_h"/>
                                          </p:val>
                                        </p:tav>
                                        <p:tav tm="100000">
                                          <p:val>
                                            <p:strVal val="#ppt_h"/>
                                          </p:val>
                                        </p:tav>
                                      </p:tavLst>
                                    </p:anim>
                                    <p:animEffect transition="in" filter="fade">
                                      <p:cBhvr>
                                        <p:cTn id="15" dur="300"/>
                                        <p:tgtEl>
                                          <p:spTgt spid="51"/>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2">
                                            <p:graphicEl>
                                              <a:dgm id="{2E66402F-D8FE-442C-8F2B-5D52F89A8E2B}"/>
                                            </p:graphicEl>
                                          </p:spTgt>
                                        </p:tgtEl>
                                        <p:attrNameLst>
                                          <p:attrName>style.visibility</p:attrName>
                                        </p:attrNameLst>
                                      </p:cBhvr>
                                      <p:to>
                                        <p:strVal val="visible"/>
                                      </p:to>
                                    </p:set>
                                    <p:animEffect transition="in" filter="wheel(1)">
                                      <p:cBhvr>
                                        <p:cTn id="20" dur="500"/>
                                        <p:tgtEl>
                                          <p:spTgt spid="2">
                                            <p:graphicEl>
                                              <a:dgm id="{2E66402F-D8FE-442C-8F2B-5D52F89A8E2B}"/>
                                            </p:graphicEl>
                                          </p:spTgt>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2">
                                            <p:graphicEl>
                                              <a:dgm id="{346C63E3-231D-4030-85AA-26F4ACD97EEF}"/>
                                            </p:graphicEl>
                                          </p:spTgt>
                                        </p:tgtEl>
                                        <p:attrNameLst>
                                          <p:attrName>style.visibility</p:attrName>
                                        </p:attrNameLst>
                                      </p:cBhvr>
                                      <p:to>
                                        <p:strVal val="visible"/>
                                      </p:to>
                                    </p:set>
                                    <p:animEffect transition="in" filter="wheel(1)">
                                      <p:cBhvr>
                                        <p:cTn id="23" dur="500"/>
                                        <p:tgtEl>
                                          <p:spTgt spid="2">
                                            <p:graphicEl>
                                              <a:dgm id="{346C63E3-231D-4030-85AA-26F4ACD97EEF}"/>
                                            </p:graphicEl>
                                          </p:spTgt>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2">
                                            <p:graphicEl>
                                              <a:dgm id="{E45A5B65-6C61-4BC5-B4B2-46B7BFC6834D}"/>
                                            </p:graphicEl>
                                          </p:spTgt>
                                        </p:tgtEl>
                                        <p:attrNameLst>
                                          <p:attrName>style.visibility</p:attrName>
                                        </p:attrNameLst>
                                      </p:cBhvr>
                                      <p:to>
                                        <p:strVal val="visible"/>
                                      </p:to>
                                    </p:set>
                                    <p:animEffect transition="in" filter="wheel(1)">
                                      <p:cBhvr>
                                        <p:cTn id="26" dur="500"/>
                                        <p:tgtEl>
                                          <p:spTgt spid="2">
                                            <p:graphicEl>
                                              <a:dgm id="{E45A5B65-6C61-4BC5-B4B2-46B7BFC6834D}"/>
                                            </p:graphicEl>
                                          </p:spTgt>
                                        </p:tgtEl>
                                      </p:cBhvr>
                                    </p:animEffect>
                                  </p:childTnLst>
                                </p:cTn>
                              </p:par>
                              <p:par>
                                <p:cTn id="27" presetID="21" presetClass="entr" presetSubtype="1" fill="hold" grpId="0" nodeType="withEffect">
                                  <p:stCondLst>
                                    <p:cond delay="0"/>
                                  </p:stCondLst>
                                  <p:childTnLst>
                                    <p:set>
                                      <p:cBhvr>
                                        <p:cTn id="28" dur="1" fill="hold">
                                          <p:stCondLst>
                                            <p:cond delay="0"/>
                                          </p:stCondLst>
                                        </p:cTn>
                                        <p:tgtEl>
                                          <p:spTgt spid="2">
                                            <p:graphicEl>
                                              <a:dgm id="{86ACC02D-1EC3-460C-999A-970A9490FAF7}"/>
                                            </p:graphicEl>
                                          </p:spTgt>
                                        </p:tgtEl>
                                        <p:attrNameLst>
                                          <p:attrName>style.visibility</p:attrName>
                                        </p:attrNameLst>
                                      </p:cBhvr>
                                      <p:to>
                                        <p:strVal val="visible"/>
                                      </p:to>
                                    </p:set>
                                    <p:animEffect transition="in" filter="wheel(1)">
                                      <p:cBhvr>
                                        <p:cTn id="29" dur="500"/>
                                        <p:tgtEl>
                                          <p:spTgt spid="2">
                                            <p:graphicEl>
                                              <a:dgm id="{86ACC02D-1EC3-460C-999A-970A9490FAF7}"/>
                                            </p:graphicEl>
                                          </p:spTgt>
                                        </p:tgtEl>
                                      </p:cBhvr>
                                    </p:animEffect>
                                  </p:childTnLst>
                                </p:cTn>
                              </p:par>
                              <p:par>
                                <p:cTn id="30" presetID="21" presetClass="entr" presetSubtype="1" fill="hold" grpId="0" nodeType="withEffect">
                                  <p:stCondLst>
                                    <p:cond delay="0"/>
                                  </p:stCondLst>
                                  <p:childTnLst>
                                    <p:set>
                                      <p:cBhvr>
                                        <p:cTn id="31" dur="1" fill="hold">
                                          <p:stCondLst>
                                            <p:cond delay="0"/>
                                          </p:stCondLst>
                                        </p:cTn>
                                        <p:tgtEl>
                                          <p:spTgt spid="2">
                                            <p:graphicEl>
                                              <a:dgm id="{9885BB22-3726-4FC6-AB53-C8991E0D9B69}"/>
                                            </p:graphicEl>
                                          </p:spTgt>
                                        </p:tgtEl>
                                        <p:attrNameLst>
                                          <p:attrName>style.visibility</p:attrName>
                                        </p:attrNameLst>
                                      </p:cBhvr>
                                      <p:to>
                                        <p:strVal val="visible"/>
                                      </p:to>
                                    </p:set>
                                    <p:animEffect transition="in" filter="wheel(1)">
                                      <p:cBhvr>
                                        <p:cTn id="32" dur="500"/>
                                        <p:tgtEl>
                                          <p:spTgt spid="2">
                                            <p:graphicEl>
                                              <a:dgm id="{9885BB22-3726-4FC6-AB53-C8991E0D9B69}"/>
                                            </p:graphicEl>
                                          </p:spTgt>
                                        </p:tgtEl>
                                      </p:cBhvr>
                                    </p:animEffect>
                                  </p:childTnLst>
                                </p:cTn>
                              </p:par>
                              <p:par>
                                <p:cTn id="33" presetID="21" presetClass="entr" presetSubtype="1" fill="hold" grpId="0" nodeType="withEffect">
                                  <p:stCondLst>
                                    <p:cond delay="0"/>
                                  </p:stCondLst>
                                  <p:childTnLst>
                                    <p:set>
                                      <p:cBhvr>
                                        <p:cTn id="34" dur="1" fill="hold">
                                          <p:stCondLst>
                                            <p:cond delay="0"/>
                                          </p:stCondLst>
                                        </p:cTn>
                                        <p:tgtEl>
                                          <p:spTgt spid="2">
                                            <p:graphicEl>
                                              <a:dgm id="{53FFD3F8-3CBE-4740-AF27-2C268474D557}"/>
                                            </p:graphicEl>
                                          </p:spTgt>
                                        </p:tgtEl>
                                        <p:attrNameLst>
                                          <p:attrName>style.visibility</p:attrName>
                                        </p:attrNameLst>
                                      </p:cBhvr>
                                      <p:to>
                                        <p:strVal val="visible"/>
                                      </p:to>
                                    </p:set>
                                    <p:animEffect transition="in" filter="wheel(1)">
                                      <p:cBhvr>
                                        <p:cTn id="35" dur="500"/>
                                        <p:tgtEl>
                                          <p:spTgt spid="2">
                                            <p:graphicEl>
                                              <a:dgm id="{53FFD3F8-3CBE-4740-AF27-2C268474D557}"/>
                                            </p:graphicEl>
                                          </p:spTgt>
                                        </p:tgtEl>
                                      </p:cBhvr>
                                    </p:animEffect>
                                  </p:childTnLst>
                                </p:cTn>
                              </p:par>
                              <p:par>
                                <p:cTn id="36" presetID="21" presetClass="entr" presetSubtype="1" fill="hold" grpId="0" nodeType="withEffect">
                                  <p:stCondLst>
                                    <p:cond delay="0"/>
                                  </p:stCondLst>
                                  <p:childTnLst>
                                    <p:set>
                                      <p:cBhvr>
                                        <p:cTn id="37" dur="1" fill="hold">
                                          <p:stCondLst>
                                            <p:cond delay="0"/>
                                          </p:stCondLst>
                                        </p:cTn>
                                        <p:tgtEl>
                                          <p:spTgt spid="2">
                                            <p:graphicEl>
                                              <a:dgm id="{C0332DBB-CC46-4EFD-88E3-1E4CFEDB0BA9}"/>
                                            </p:graphicEl>
                                          </p:spTgt>
                                        </p:tgtEl>
                                        <p:attrNameLst>
                                          <p:attrName>style.visibility</p:attrName>
                                        </p:attrNameLst>
                                      </p:cBhvr>
                                      <p:to>
                                        <p:strVal val="visible"/>
                                      </p:to>
                                    </p:set>
                                    <p:animEffect transition="in" filter="wheel(1)">
                                      <p:cBhvr>
                                        <p:cTn id="38" dur="500"/>
                                        <p:tgtEl>
                                          <p:spTgt spid="2">
                                            <p:graphicEl>
                                              <a:dgm id="{C0332DBB-CC46-4EFD-88E3-1E4CFEDB0BA9}"/>
                                            </p:graphicEl>
                                          </p:spTgt>
                                        </p:tgtEl>
                                      </p:cBhvr>
                                    </p:animEffect>
                                  </p:childTnLst>
                                </p:cTn>
                              </p:par>
                              <p:par>
                                <p:cTn id="39" presetID="21" presetClass="entr" presetSubtype="1" fill="hold" grpId="0" nodeType="withEffect">
                                  <p:stCondLst>
                                    <p:cond delay="0"/>
                                  </p:stCondLst>
                                  <p:childTnLst>
                                    <p:set>
                                      <p:cBhvr>
                                        <p:cTn id="40" dur="1" fill="hold">
                                          <p:stCondLst>
                                            <p:cond delay="0"/>
                                          </p:stCondLst>
                                        </p:cTn>
                                        <p:tgtEl>
                                          <p:spTgt spid="2">
                                            <p:graphicEl>
                                              <a:dgm id="{A198A781-F42E-483A-BAFC-91332E959639}"/>
                                            </p:graphicEl>
                                          </p:spTgt>
                                        </p:tgtEl>
                                        <p:attrNameLst>
                                          <p:attrName>style.visibility</p:attrName>
                                        </p:attrNameLst>
                                      </p:cBhvr>
                                      <p:to>
                                        <p:strVal val="visible"/>
                                      </p:to>
                                    </p:set>
                                    <p:animEffect transition="in" filter="wheel(1)">
                                      <p:cBhvr>
                                        <p:cTn id="41" dur="500"/>
                                        <p:tgtEl>
                                          <p:spTgt spid="2">
                                            <p:graphicEl>
                                              <a:dgm id="{A198A781-F42E-483A-BAFC-91332E959639}"/>
                                            </p:graphicEl>
                                          </p:spTgt>
                                        </p:tgtEl>
                                      </p:cBhvr>
                                    </p:animEffect>
                                  </p:childTnLst>
                                </p:cTn>
                              </p:par>
                              <p:par>
                                <p:cTn id="42" presetID="21" presetClass="entr" presetSubtype="1" fill="hold" grpId="0" nodeType="withEffect">
                                  <p:stCondLst>
                                    <p:cond delay="0"/>
                                  </p:stCondLst>
                                  <p:childTnLst>
                                    <p:set>
                                      <p:cBhvr>
                                        <p:cTn id="43" dur="1" fill="hold">
                                          <p:stCondLst>
                                            <p:cond delay="0"/>
                                          </p:stCondLst>
                                        </p:cTn>
                                        <p:tgtEl>
                                          <p:spTgt spid="2">
                                            <p:graphicEl>
                                              <a:dgm id="{D17AC0A9-AE79-40A2-886B-0F736DCF18B8}"/>
                                            </p:graphicEl>
                                          </p:spTgt>
                                        </p:tgtEl>
                                        <p:attrNameLst>
                                          <p:attrName>style.visibility</p:attrName>
                                        </p:attrNameLst>
                                      </p:cBhvr>
                                      <p:to>
                                        <p:strVal val="visible"/>
                                      </p:to>
                                    </p:set>
                                    <p:animEffect transition="in" filter="wheel(1)">
                                      <p:cBhvr>
                                        <p:cTn id="44" dur="500"/>
                                        <p:tgtEl>
                                          <p:spTgt spid="2">
                                            <p:graphicEl>
                                              <a:dgm id="{D17AC0A9-AE79-40A2-886B-0F736DCF18B8}"/>
                                            </p:graphicEl>
                                          </p:spTgt>
                                        </p:tgtEl>
                                      </p:cBhvr>
                                    </p:animEffect>
                                  </p:childTnLst>
                                </p:cTn>
                              </p:par>
                              <p:par>
                                <p:cTn id="45" presetID="21" presetClass="entr" presetSubtype="1" fill="hold" grpId="0" nodeType="withEffect">
                                  <p:stCondLst>
                                    <p:cond delay="0"/>
                                  </p:stCondLst>
                                  <p:childTnLst>
                                    <p:set>
                                      <p:cBhvr>
                                        <p:cTn id="46" dur="1" fill="hold">
                                          <p:stCondLst>
                                            <p:cond delay="0"/>
                                          </p:stCondLst>
                                        </p:cTn>
                                        <p:tgtEl>
                                          <p:spTgt spid="2">
                                            <p:graphicEl>
                                              <a:dgm id="{DBEB879C-B456-4FD4-B718-72B18D6C5B58}"/>
                                            </p:graphicEl>
                                          </p:spTgt>
                                        </p:tgtEl>
                                        <p:attrNameLst>
                                          <p:attrName>style.visibility</p:attrName>
                                        </p:attrNameLst>
                                      </p:cBhvr>
                                      <p:to>
                                        <p:strVal val="visible"/>
                                      </p:to>
                                    </p:set>
                                    <p:animEffect transition="in" filter="wheel(1)">
                                      <p:cBhvr>
                                        <p:cTn id="47" dur="500"/>
                                        <p:tgtEl>
                                          <p:spTgt spid="2">
                                            <p:graphicEl>
                                              <a:dgm id="{DBEB879C-B456-4FD4-B718-72B18D6C5B58}"/>
                                            </p:graphicEl>
                                          </p:spTgt>
                                        </p:tgtEl>
                                      </p:cBhvr>
                                    </p:animEffect>
                                  </p:childTnLst>
                                </p:cTn>
                              </p:par>
                              <p:par>
                                <p:cTn id="48" presetID="21" presetClass="entr" presetSubtype="1" fill="hold" grpId="0" nodeType="withEffect">
                                  <p:stCondLst>
                                    <p:cond delay="0"/>
                                  </p:stCondLst>
                                  <p:childTnLst>
                                    <p:set>
                                      <p:cBhvr>
                                        <p:cTn id="49" dur="1" fill="hold">
                                          <p:stCondLst>
                                            <p:cond delay="0"/>
                                          </p:stCondLst>
                                        </p:cTn>
                                        <p:tgtEl>
                                          <p:spTgt spid="2">
                                            <p:graphicEl>
                                              <a:dgm id="{ACE22FF2-E721-44D0-87D1-0E7EEFF021D3}"/>
                                            </p:graphicEl>
                                          </p:spTgt>
                                        </p:tgtEl>
                                        <p:attrNameLst>
                                          <p:attrName>style.visibility</p:attrName>
                                        </p:attrNameLst>
                                      </p:cBhvr>
                                      <p:to>
                                        <p:strVal val="visible"/>
                                      </p:to>
                                    </p:set>
                                    <p:animEffect transition="in" filter="wheel(1)">
                                      <p:cBhvr>
                                        <p:cTn id="50" dur="500"/>
                                        <p:tgtEl>
                                          <p:spTgt spid="2">
                                            <p:graphicEl>
                                              <a:dgm id="{ACE22FF2-E721-44D0-87D1-0E7EEFF021D3}"/>
                                            </p:graphicEl>
                                          </p:spTgt>
                                        </p:tgtEl>
                                      </p:cBhvr>
                                    </p:animEffect>
                                  </p:childTnLst>
                                </p:cTn>
                              </p:par>
                              <p:par>
                                <p:cTn id="51" presetID="21" presetClass="entr" presetSubtype="1" fill="hold" grpId="0" nodeType="withEffect">
                                  <p:stCondLst>
                                    <p:cond delay="0"/>
                                  </p:stCondLst>
                                  <p:childTnLst>
                                    <p:set>
                                      <p:cBhvr>
                                        <p:cTn id="52" dur="1" fill="hold">
                                          <p:stCondLst>
                                            <p:cond delay="0"/>
                                          </p:stCondLst>
                                        </p:cTn>
                                        <p:tgtEl>
                                          <p:spTgt spid="2">
                                            <p:graphicEl>
                                              <a:dgm id="{D4FC8B29-74CD-4E10-A682-ECFEBAE9E989}"/>
                                            </p:graphicEl>
                                          </p:spTgt>
                                        </p:tgtEl>
                                        <p:attrNameLst>
                                          <p:attrName>style.visibility</p:attrName>
                                        </p:attrNameLst>
                                      </p:cBhvr>
                                      <p:to>
                                        <p:strVal val="visible"/>
                                      </p:to>
                                    </p:set>
                                    <p:animEffect transition="in" filter="wheel(1)">
                                      <p:cBhvr>
                                        <p:cTn id="53" dur="500"/>
                                        <p:tgtEl>
                                          <p:spTgt spid="2">
                                            <p:graphicEl>
                                              <a:dgm id="{D4FC8B29-74CD-4E10-A682-ECFEBAE9E989}"/>
                                            </p:graphicEl>
                                          </p:spTgt>
                                        </p:tgtEl>
                                      </p:cBhvr>
                                    </p:animEffect>
                                  </p:childTnLst>
                                </p:cTn>
                              </p:par>
                              <p:par>
                                <p:cTn id="54" presetID="21" presetClass="entr" presetSubtype="1" fill="hold" grpId="0" nodeType="withEffect">
                                  <p:stCondLst>
                                    <p:cond delay="0"/>
                                  </p:stCondLst>
                                  <p:childTnLst>
                                    <p:set>
                                      <p:cBhvr>
                                        <p:cTn id="55" dur="1" fill="hold">
                                          <p:stCondLst>
                                            <p:cond delay="0"/>
                                          </p:stCondLst>
                                        </p:cTn>
                                        <p:tgtEl>
                                          <p:spTgt spid="2">
                                            <p:graphicEl>
                                              <a:dgm id="{3FB7148C-DA03-4E9E-AA6B-60D4F8514FCB}"/>
                                            </p:graphicEl>
                                          </p:spTgt>
                                        </p:tgtEl>
                                        <p:attrNameLst>
                                          <p:attrName>style.visibility</p:attrName>
                                        </p:attrNameLst>
                                      </p:cBhvr>
                                      <p:to>
                                        <p:strVal val="visible"/>
                                      </p:to>
                                    </p:set>
                                    <p:animEffect transition="in" filter="wheel(1)">
                                      <p:cBhvr>
                                        <p:cTn id="56" dur="500"/>
                                        <p:tgtEl>
                                          <p:spTgt spid="2">
                                            <p:graphicEl>
                                              <a:dgm id="{3FB7148C-DA03-4E9E-AA6B-60D4F8514FCB}"/>
                                            </p:graphicEl>
                                          </p:spTgt>
                                        </p:tgtEl>
                                      </p:cBhvr>
                                    </p:animEffect>
                                  </p:childTnLst>
                                </p:cTn>
                              </p:par>
                              <p:par>
                                <p:cTn id="57" presetID="21" presetClass="entr" presetSubtype="1" fill="hold" grpId="0" nodeType="withEffect">
                                  <p:stCondLst>
                                    <p:cond delay="0"/>
                                  </p:stCondLst>
                                  <p:childTnLst>
                                    <p:set>
                                      <p:cBhvr>
                                        <p:cTn id="58" dur="1" fill="hold">
                                          <p:stCondLst>
                                            <p:cond delay="0"/>
                                          </p:stCondLst>
                                        </p:cTn>
                                        <p:tgtEl>
                                          <p:spTgt spid="2">
                                            <p:graphicEl>
                                              <a:dgm id="{FE411B5A-7E35-4DA4-B8C0-2D5D99E56A18}"/>
                                            </p:graphicEl>
                                          </p:spTgt>
                                        </p:tgtEl>
                                        <p:attrNameLst>
                                          <p:attrName>style.visibility</p:attrName>
                                        </p:attrNameLst>
                                      </p:cBhvr>
                                      <p:to>
                                        <p:strVal val="visible"/>
                                      </p:to>
                                    </p:set>
                                    <p:animEffect transition="in" filter="wheel(1)">
                                      <p:cBhvr>
                                        <p:cTn id="59" dur="500"/>
                                        <p:tgtEl>
                                          <p:spTgt spid="2">
                                            <p:graphicEl>
                                              <a:dgm id="{FE411B5A-7E35-4DA4-B8C0-2D5D99E56A18}"/>
                                            </p:graphicEl>
                                          </p:spTgt>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
                                            <p:graphicEl>
                                              <a:dgm id="{73789DB7-CFB8-45D0-AF4D-B745EDEFF40C}"/>
                                            </p:graphicEl>
                                          </p:spTgt>
                                        </p:tgtEl>
                                        <p:attrNameLst>
                                          <p:attrName>style.visibility</p:attrName>
                                        </p:attrNameLst>
                                      </p:cBhvr>
                                      <p:to>
                                        <p:strVal val="visible"/>
                                      </p:to>
                                    </p:set>
                                    <p:animEffect transition="in" filter="wheel(1)">
                                      <p:cBhvr>
                                        <p:cTn id="62" dur="500"/>
                                        <p:tgtEl>
                                          <p:spTgt spid="2">
                                            <p:graphicEl>
                                              <a:dgm id="{73789DB7-CFB8-45D0-AF4D-B745EDEFF40C}"/>
                                            </p:graphicEl>
                                          </p:spTgt>
                                        </p:tgtEl>
                                      </p:cBhvr>
                                    </p:animEffect>
                                  </p:childTnLst>
                                </p:cTn>
                              </p:par>
                              <p:par>
                                <p:cTn id="63" presetID="21" presetClass="entr" presetSubtype="1" fill="hold" grpId="0" nodeType="withEffect">
                                  <p:stCondLst>
                                    <p:cond delay="0"/>
                                  </p:stCondLst>
                                  <p:childTnLst>
                                    <p:set>
                                      <p:cBhvr>
                                        <p:cTn id="64" dur="1" fill="hold">
                                          <p:stCondLst>
                                            <p:cond delay="0"/>
                                          </p:stCondLst>
                                        </p:cTn>
                                        <p:tgtEl>
                                          <p:spTgt spid="2">
                                            <p:graphicEl>
                                              <a:dgm id="{8D38669C-DD0C-49B3-BD39-B2B4FACA7C48}"/>
                                            </p:graphicEl>
                                          </p:spTgt>
                                        </p:tgtEl>
                                        <p:attrNameLst>
                                          <p:attrName>style.visibility</p:attrName>
                                        </p:attrNameLst>
                                      </p:cBhvr>
                                      <p:to>
                                        <p:strVal val="visible"/>
                                      </p:to>
                                    </p:set>
                                    <p:animEffect transition="in" filter="wheel(1)">
                                      <p:cBhvr>
                                        <p:cTn id="65" dur="500"/>
                                        <p:tgtEl>
                                          <p:spTgt spid="2">
                                            <p:graphicEl>
                                              <a:dgm id="{8D38669C-DD0C-49B3-BD39-B2B4FACA7C48}"/>
                                            </p:graphicEl>
                                          </p:spTgt>
                                        </p:tgtEl>
                                      </p:cBhvr>
                                    </p:animEffect>
                                  </p:childTnLst>
                                </p:cTn>
                              </p:par>
                              <p:par>
                                <p:cTn id="66" presetID="21" presetClass="entr" presetSubtype="1" fill="hold" grpId="0" nodeType="withEffect">
                                  <p:stCondLst>
                                    <p:cond delay="0"/>
                                  </p:stCondLst>
                                  <p:childTnLst>
                                    <p:set>
                                      <p:cBhvr>
                                        <p:cTn id="67" dur="1" fill="hold">
                                          <p:stCondLst>
                                            <p:cond delay="0"/>
                                          </p:stCondLst>
                                        </p:cTn>
                                        <p:tgtEl>
                                          <p:spTgt spid="2">
                                            <p:graphicEl>
                                              <a:dgm id="{442544B7-FD7F-438D-B03B-E76A2CC9C047}"/>
                                            </p:graphicEl>
                                          </p:spTgt>
                                        </p:tgtEl>
                                        <p:attrNameLst>
                                          <p:attrName>style.visibility</p:attrName>
                                        </p:attrNameLst>
                                      </p:cBhvr>
                                      <p:to>
                                        <p:strVal val="visible"/>
                                      </p:to>
                                    </p:set>
                                    <p:animEffect transition="in" filter="wheel(1)">
                                      <p:cBhvr>
                                        <p:cTn id="68" dur="500"/>
                                        <p:tgtEl>
                                          <p:spTgt spid="2">
                                            <p:graphicEl>
                                              <a:dgm id="{442544B7-FD7F-438D-B03B-E76A2CC9C047}"/>
                                            </p:graphicEl>
                                          </p:spTgt>
                                        </p:tgtEl>
                                      </p:cBhvr>
                                    </p:animEffect>
                                  </p:childTnLst>
                                </p:cTn>
                              </p:par>
                              <p:par>
                                <p:cTn id="69" presetID="21" presetClass="entr" presetSubtype="1" fill="hold" grpId="0" nodeType="withEffect">
                                  <p:stCondLst>
                                    <p:cond delay="0"/>
                                  </p:stCondLst>
                                  <p:childTnLst>
                                    <p:set>
                                      <p:cBhvr>
                                        <p:cTn id="70" dur="1" fill="hold">
                                          <p:stCondLst>
                                            <p:cond delay="0"/>
                                          </p:stCondLst>
                                        </p:cTn>
                                        <p:tgtEl>
                                          <p:spTgt spid="2">
                                            <p:graphicEl>
                                              <a:dgm id="{99CA9442-4B61-4556-8A9B-3020883B431D}"/>
                                            </p:graphicEl>
                                          </p:spTgt>
                                        </p:tgtEl>
                                        <p:attrNameLst>
                                          <p:attrName>style.visibility</p:attrName>
                                        </p:attrNameLst>
                                      </p:cBhvr>
                                      <p:to>
                                        <p:strVal val="visible"/>
                                      </p:to>
                                    </p:set>
                                    <p:animEffect transition="in" filter="wheel(1)">
                                      <p:cBhvr>
                                        <p:cTn id="71" dur="500"/>
                                        <p:tgtEl>
                                          <p:spTgt spid="2">
                                            <p:graphicEl>
                                              <a:dgm id="{99CA9442-4B61-4556-8A9B-3020883B431D}"/>
                                            </p:graphicEl>
                                          </p:spTgt>
                                        </p:tgtEl>
                                      </p:cBhvr>
                                    </p:animEffect>
                                  </p:childTnLst>
                                </p:cTn>
                              </p:par>
                              <p:par>
                                <p:cTn id="72" presetID="21" presetClass="entr" presetSubtype="2" fill="hold" grpId="0" nodeType="withEffect">
                                  <p:stCondLst>
                                    <p:cond delay="0"/>
                                  </p:stCondLst>
                                  <p:childTnLst>
                                    <p:set>
                                      <p:cBhvr>
                                        <p:cTn id="73" dur="1" fill="hold">
                                          <p:stCondLst>
                                            <p:cond delay="0"/>
                                          </p:stCondLst>
                                        </p:cTn>
                                        <p:tgtEl>
                                          <p:spTgt spid="2">
                                            <p:graphicEl>
                                              <a:dgm id="{B21F5E42-64D3-4FC5-B3BA-DEDF1FC56C9D}"/>
                                            </p:graphicEl>
                                          </p:spTgt>
                                        </p:tgtEl>
                                        <p:attrNameLst>
                                          <p:attrName>style.visibility</p:attrName>
                                        </p:attrNameLst>
                                      </p:cBhvr>
                                      <p:to>
                                        <p:strVal val="visible"/>
                                      </p:to>
                                    </p:set>
                                    <p:animEffect transition="in" filter="wheel(2)">
                                      <p:cBhvr>
                                        <p:cTn id="74" dur="500"/>
                                        <p:tgtEl>
                                          <p:spTgt spid="2">
                                            <p:graphicEl>
                                              <a:dgm id="{B21F5E42-64D3-4FC5-B3BA-DEDF1FC56C9D}"/>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21" presetClass="entr" presetSubtype="1" fill="hold" grpId="0" nodeType="clickEffect">
                                  <p:stCondLst>
                                    <p:cond delay="0"/>
                                  </p:stCondLst>
                                  <p:childTnLst>
                                    <p:set>
                                      <p:cBhvr>
                                        <p:cTn id="78" dur="1" fill="hold">
                                          <p:stCondLst>
                                            <p:cond delay="0"/>
                                          </p:stCondLst>
                                        </p:cTn>
                                        <p:tgtEl>
                                          <p:spTgt spid="2">
                                            <p:graphicEl>
                                              <a:dgm id="{4E358B10-DEEA-4839-8C12-BAC691A1A784}"/>
                                            </p:graphicEl>
                                          </p:spTgt>
                                        </p:tgtEl>
                                        <p:attrNameLst>
                                          <p:attrName>style.visibility</p:attrName>
                                        </p:attrNameLst>
                                      </p:cBhvr>
                                      <p:to>
                                        <p:strVal val="visible"/>
                                      </p:to>
                                    </p:set>
                                    <p:animEffect transition="in" filter="wheel(1)">
                                      <p:cBhvr>
                                        <p:cTn id="79" dur="500"/>
                                        <p:tgtEl>
                                          <p:spTgt spid="2">
                                            <p:graphicEl>
                                              <a:dgm id="{4E358B10-DEEA-4839-8C12-BAC691A1A784}"/>
                                            </p:graphicEl>
                                          </p:spTgt>
                                        </p:tgtEl>
                                      </p:cBhvr>
                                    </p:animEffect>
                                  </p:childTnLst>
                                </p:cTn>
                              </p:par>
                              <p:par>
                                <p:cTn id="80" presetID="21" presetClass="entr" presetSubtype="1" fill="hold" grpId="0" nodeType="withEffect">
                                  <p:stCondLst>
                                    <p:cond delay="0"/>
                                  </p:stCondLst>
                                  <p:childTnLst>
                                    <p:set>
                                      <p:cBhvr>
                                        <p:cTn id="81" dur="1" fill="hold">
                                          <p:stCondLst>
                                            <p:cond delay="0"/>
                                          </p:stCondLst>
                                        </p:cTn>
                                        <p:tgtEl>
                                          <p:spTgt spid="2">
                                            <p:graphicEl>
                                              <a:dgm id="{DF57650C-92A0-4D36-A187-95E3A6734472}"/>
                                            </p:graphicEl>
                                          </p:spTgt>
                                        </p:tgtEl>
                                        <p:attrNameLst>
                                          <p:attrName>style.visibility</p:attrName>
                                        </p:attrNameLst>
                                      </p:cBhvr>
                                      <p:to>
                                        <p:strVal val="visible"/>
                                      </p:to>
                                    </p:set>
                                    <p:animEffect transition="in" filter="wheel(1)">
                                      <p:cBhvr>
                                        <p:cTn id="82" dur="500"/>
                                        <p:tgtEl>
                                          <p:spTgt spid="2">
                                            <p:graphicEl>
                                              <a:dgm id="{DF57650C-92A0-4D36-A187-95E3A6734472}"/>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21" presetClass="entr" presetSubtype="1" fill="hold" grpId="0" nodeType="clickEffect">
                                  <p:stCondLst>
                                    <p:cond delay="0"/>
                                  </p:stCondLst>
                                  <p:childTnLst>
                                    <p:set>
                                      <p:cBhvr>
                                        <p:cTn id="86" dur="1" fill="hold">
                                          <p:stCondLst>
                                            <p:cond delay="0"/>
                                          </p:stCondLst>
                                        </p:cTn>
                                        <p:tgtEl>
                                          <p:spTgt spid="2">
                                            <p:graphicEl>
                                              <a:dgm id="{935708F0-1207-4146-BED3-612A26A399E3}"/>
                                            </p:graphicEl>
                                          </p:spTgt>
                                        </p:tgtEl>
                                        <p:attrNameLst>
                                          <p:attrName>style.visibility</p:attrName>
                                        </p:attrNameLst>
                                      </p:cBhvr>
                                      <p:to>
                                        <p:strVal val="visible"/>
                                      </p:to>
                                    </p:set>
                                    <p:animEffect transition="in" filter="wheel(1)">
                                      <p:cBhvr>
                                        <p:cTn id="87" dur="500"/>
                                        <p:tgtEl>
                                          <p:spTgt spid="2">
                                            <p:graphicEl>
                                              <a:dgm id="{935708F0-1207-4146-BED3-612A26A399E3}"/>
                                            </p:graphicEl>
                                          </p:spTgt>
                                        </p:tgtEl>
                                      </p:cBhvr>
                                    </p:animEffect>
                                  </p:childTnLst>
                                </p:cTn>
                              </p:par>
                              <p:par>
                                <p:cTn id="88" presetID="21" presetClass="entr" presetSubtype="1" fill="hold" grpId="0" nodeType="withEffect">
                                  <p:stCondLst>
                                    <p:cond delay="0"/>
                                  </p:stCondLst>
                                  <p:childTnLst>
                                    <p:set>
                                      <p:cBhvr>
                                        <p:cTn id="89" dur="1" fill="hold">
                                          <p:stCondLst>
                                            <p:cond delay="0"/>
                                          </p:stCondLst>
                                        </p:cTn>
                                        <p:tgtEl>
                                          <p:spTgt spid="2">
                                            <p:graphicEl>
                                              <a:dgm id="{8D98010E-48A8-4482-96B3-D81FD334A324}"/>
                                            </p:graphicEl>
                                          </p:spTgt>
                                        </p:tgtEl>
                                        <p:attrNameLst>
                                          <p:attrName>style.visibility</p:attrName>
                                        </p:attrNameLst>
                                      </p:cBhvr>
                                      <p:to>
                                        <p:strVal val="visible"/>
                                      </p:to>
                                    </p:set>
                                    <p:animEffect transition="in" filter="wheel(1)">
                                      <p:cBhvr>
                                        <p:cTn id="90" dur="500"/>
                                        <p:tgtEl>
                                          <p:spTgt spid="2">
                                            <p:graphicEl>
                                              <a:dgm id="{8D98010E-48A8-4482-96B3-D81FD334A324}"/>
                                            </p:graphicEl>
                                          </p:spTgt>
                                        </p:tgtEl>
                                      </p:cBhvr>
                                    </p:animEffect>
                                  </p:childTnLst>
                                </p:cTn>
                              </p:par>
                            </p:childTnLst>
                          </p:cTn>
                        </p:par>
                        <p:par>
                          <p:cTn id="91" fill="hold">
                            <p:stCondLst>
                              <p:cond delay="500"/>
                            </p:stCondLst>
                            <p:childTnLst>
                              <p:par>
                                <p:cTn id="92" presetID="18" presetClass="entr" presetSubtype="6" fill="hold" nodeType="afterEffect">
                                  <p:stCondLst>
                                    <p:cond delay="0"/>
                                  </p:stCondLst>
                                  <p:childTnLst>
                                    <p:set>
                                      <p:cBhvr>
                                        <p:cTn id="93" dur="1" fill="hold">
                                          <p:stCondLst>
                                            <p:cond delay="0"/>
                                          </p:stCondLst>
                                        </p:cTn>
                                        <p:tgtEl>
                                          <p:spTgt spid="4"/>
                                        </p:tgtEl>
                                        <p:attrNameLst>
                                          <p:attrName>style.visibility</p:attrName>
                                        </p:attrNameLst>
                                      </p:cBhvr>
                                      <p:to>
                                        <p:strVal val="visible"/>
                                      </p:to>
                                    </p:set>
                                    <p:animEffect transition="in" filter="strips(downRight)">
                                      <p:cBhvr>
                                        <p:cTn id="9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Graphic spid="2" grpId="0" uiExpand="1">
        <p:bldSub>
          <a:bldDgm bld="one"/>
        </p:bldSub>
      </p:bldGraphic>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12413</TotalTime>
  <Words>1279</Words>
  <Application>Microsoft Office PowerPoint</Application>
  <PresentationFormat>Affichage à l'écran (16:9)</PresentationFormat>
  <Paragraphs>256</Paragraphs>
  <Slides>33</Slides>
  <Notes>0</Notes>
  <HiddenSlides>0</HiddenSlides>
  <MMClips>0</MMClips>
  <ScaleCrop>false</ScaleCrop>
  <HeadingPairs>
    <vt:vector size="4" baseType="variant">
      <vt:variant>
        <vt:lpstr>Thème</vt:lpstr>
      </vt:variant>
      <vt:variant>
        <vt:i4>1</vt:i4>
      </vt:variant>
      <vt:variant>
        <vt:lpstr>Titres des diapositives</vt:lpstr>
      </vt:variant>
      <vt:variant>
        <vt:i4>33</vt:i4>
      </vt:variant>
    </vt:vector>
  </HeadingPairs>
  <TitlesOfParts>
    <vt:vector size="34" baseType="lpstr">
      <vt:lpstr>Thème Office</vt:lpstr>
      <vt:lpstr> HYPNOSE    AUTOHYPNOSE  E F T  </vt:lpstr>
      <vt:lpstr>Présentation PowerPoint</vt:lpstr>
      <vt:lpstr>Présentation PowerPoint</vt:lpstr>
      <vt:lpstr>Présentation PowerPoint</vt:lpstr>
      <vt:lpstr>Présentation PowerPoint</vt:lpstr>
      <vt:lpstr>Syndrome général d’adaptation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Déroulement d’une séance</vt:lpstr>
      <vt:lpstr>Présentation PowerPoint</vt:lpstr>
      <vt:lpstr>Présentation PowerPoint</vt:lpstr>
      <vt:lpstr>Présentation PowerPoint</vt:lpstr>
      <vt:lpstr>Présentation PowerPoint</vt:lpstr>
      <vt:lpstr>Présentation PowerPoint</vt:lpstr>
      <vt:lpstr>Présentation PowerPoint</vt:lpstr>
      <vt:lpstr>L’efficacité</vt:lpstr>
      <vt:lpstr>Contact</vt:lpstr>
    </vt:vector>
  </TitlesOfParts>
  <Company>DesignXpress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LCP</dc:creator>
  <cp:lastModifiedBy>Anna</cp:lastModifiedBy>
  <cp:revision>1908</cp:revision>
  <dcterms:created xsi:type="dcterms:W3CDTF">2014-07-12T12:45:17Z</dcterms:created>
  <dcterms:modified xsi:type="dcterms:W3CDTF">2020-01-09T19:21:59Z</dcterms:modified>
</cp:coreProperties>
</file>